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60" r:id="rId3"/>
    <p:sldId id="278" r:id="rId4"/>
    <p:sldId id="279" r:id="rId5"/>
    <p:sldId id="318" r:id="rId6"/>
    <p:sldId id="281" r:id="rId7"/>
    <p:sldId id="271" r:id="rId8"/>
    <p:sldId id="354" r:id="rId9"/>
    <p:sldId id="335" r:id="rId10"/>
    <p:sldId id="336" r:id="rId11"/>
    <p:sldId id="282" r:id="rId12"/>
    <p:sldId id="331" r:id="rId13"/>
    <p:sldId id="332" r:id="rId14"/>
    <p:sldId id="333" r:id="rId15"/>
    <p:sldId id="334" r:id="rId16"/>
    <p:sldId id="370" r:id="rId17"/>
    <p:sldId id="371" r:id="rId18"/>
    <p:sldId id="322" r:id="rId19"/>
    <p:sldId id="303" r:id="rId20"/>
    <p:sldId id="321" r:id="rId21"/>
    <p:sldId id="338" r:id="rId22"/>
    <p:sldId id="372" r:id="rId23"/>
    <p:sldId id="373" r:id="rId24"/>
    <p:sldId id="374" r:id="rId25"/>
    <p:sldId id="375" r:id="rId26"/>
    <p:sldId id="363" r:id="rId27"/>
    <p:sldId id="364" r:id="rId28"/>
    <p:sldId id="376" r:id="rId29"/>
    <p:sldId id="377" r:id="rId30"/>
    <p:sldId id="378" r:id="rId31"/>
    <p:sldId id="379" r:id="rId32"/>
    <p:sldId id="351" r:id="rId33"/>
    <p:sldId id="352" r:id="rId34"/>
    <p:sldId id="358" r:id="rId35"/>
    <p:sldId id="312" r:id="rId36"/>
    <p:sldId id="313" r:id="rId37"/>
    <p:sldId id="353" r:id="rId38"/>
    <p:sldId id="314" r:id="rId39"/>
    <p:sldId id="315" r:id="rId40"/>
    <p:sldId id="316" r:id="rId41"/>
    <p:sldId id="31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eu Phan Van" initials="RPV" lastIdx="11" clrIdx="0">
    <p:extLst>
      <p:ext uri="{19B8F6BF-5375-455C-9EA6-DF929625EA0E}">
        <p15:presenceInfo xmlns:p15="http://schemas.microsoft.com/office/powerpoint/2012/main" userId="83b57fff0cc03e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9999"/>
    <a:srgbClr val="F8BCBE"/>
    <a:srgbClr val="ED5882"/>
    <a:srgbClr val="C9256B"/>
    <a:srgbClr val="F37D88"/>
    <a:srgbClr val="941926"/>
    <a:srgbClr val="F15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D101E-CD02-A17C-8466-523D5BC000E2}" v="31" dt="2023-06-05T06:51:13.6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72" autoAdjust="0"/>
  </p:normalViewPr>
  <p:slideViewPr>
    <p:cSldViewPr snapToGrid="0">
      <p:cViewPr varScale="1">
        <p:scale>
          <a:sx n="82" d="100"/>
          <a:sy n="82" d="100"/>
        </p:scale>
        <p:origin x="7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an Van Rieu (Hugo)" userId="S::rieupv@dtp-education.com::032e726b-b6b7-45df-b0ca-e82fb010a48a" providerId="AD" clId="Web-{012D101E-CD02-A17C-8466-523D5BC000E2}"/>
    <pc:docChg chg="modSld">
      <pc:chgData name="Phan Van Rieu (Hugo)" userId="S::rieupv@dtp-education.com::032e726b-b6b7-45df-b0ca-e82fb010a48a" providerId="AD" clId="Web-{012D101E-CD02-A17C-8466-523D5BC000E2}" dt="2023-06-05T06:51:13.648" v="25" actId="1076"/>
      <pc:docMkLst>
        <pc:docMk/>
      </pc:docMkLst>
      <pc:sldChg chg="modSp">
        <pc:chgData name="Phan Van Rieu (Hugo)" userId="S::rieupv@dtp-education.com::032e726b-b6b7-45df-b0ca-e82fb010a48a" providerId="AD" clId="Web-{012D101E-CD02-A17C-8466-523D5BC000E2}" dt="2023-06-05T06:47:15.357" v="1" actId="20577"/>
        <pc:sldMkLst>
          <pc:docMk/>
          <pc:sldMk cId="2141675965" sldId="336"/>
        </pc:sldMkLst>
        <pc:spChg chg="mod">
          <ac:chgData name="Phan Van Rieu (Hugo)" userId="S::rieupv@dtp-education.com::032e726b-b6b7-45df-b0ca-e82fb010a48a" providerId="AD" clId="Web-{012D101E-CD02-A17C-8466-523D5BC000E2}" dt="2023-06-05T06:47:15.357" v="1" actId="20577"/>
          <ac:spMkLst>
            <pc:docMk/>
            <pc:sldMk cId="2141675965" sldId="336"/>
            <ac:spMk id="6" creationId="{38E27466-A195-B505-2AA1-14C12C3AA760}"/>
          </ac:spMkLst>
        </pc:spChg>
      </pc:sldChg>
      <pc:sldChg chg="addSp delSp modSp delAnim">
        <pc:chgData name="Phan Van Rieu (Hugo)" userId="S::rieupv@dtp-education.com::032e726b-b6b7-45df-b0ca-e82fb010a48a" providerId="AD" clId="Web-{012D101E-CD02-A17C-8466-523D5BC000E2}" dt="2023-06-05T06:48:51.593" v="12" actId="1076"/>
        <pc:sldMkLst>
          <pc:docMk/>
          <pc:sldMk cId="3218566208" sldId="338"/>
        </pc:sldMkLst>
        <pc:picChg chg="add mod ord">
          <ac:chgData name="Phan Van Rieu (Hugo)" userId="S::rieupv@dtp-education.com::032e726b-b6b7-45df-b0ca-e82fb010a48a" providerId="AD" clId="Web-{012D101E-CD02-A17C-8466-523D5BC000E2}" dt="2023-06-05T06:48:30.796" v="8"/>
          <ac:picMkLst>
            <pc:docMk/>
            <pc:sldMk cId="3218566208" sldId="338"/>
            <ac:picMk id="2" creationId="{82BFCE6D-CAE0-EAEF-2059-100CE50DE706}"/>
          </ac:picMkLst>
        </pc:picChg>
        <pc:picChg chg="del mod">
          <ac:chgData name="Phan Van Rieu (Hugo)" userId="S::rieupv@dtp-education.com::032e726b-b6b7-45df-b0ca-e82fb010a48a" providerId="AD" clId="Web-{012D101E-CD02-A17C-8466-523D5BC000E2}" dt="2023-06-05T06:48:37.031" v="10"/>
          <ac:picMkLst>
            <pc:docMk/>
            <pc:sldMk cId="3218566208" sldId="338"/>
            <ac:picMk id="8" creationId="{71599283-50F3-2056-20AC-B091B5F2C577}"/>
          </ac:picMkLst>
        </pc:picChg>
        <pc:cxnChg chg="mod">
          <ac:chgData name="Phan Van Rieu (Hugo)" userId="S::rieupv@dtp-education.com::032e726b-b6b7-45df-b0ca-e82fb010a48a" providerId="AD" clId="Web-{012D101E-CD02-A17C-8466-523D5BC000E2}" dt="2023-06-05T06:48:46.140" v="11" actId="1076"/>
          <ac:cxnSpMkLst>
            <pc:docMk/>
            <pc:sldMk cId="3218566208" sldId="338"/>
            <ac:cxnSpMk id="12" creationId="{4554CED1-B681-EE75-82AA-E160059872D5}"/>
          </ac:cxnSpMkLst>
        </pc:cxnChg>
        <pc:cxnChg chg="mod">
          <ac:chgData name="Phan Van Rieu (Hugo)" userId="S::rieupv@dtp-education.com::032e726b-b6b7-45df-b0ca-e82fb010a48a" providerId="AD" clId="Web-{012D101E-CD02-A17C-8466-523D5BC000E2}" dt="2023-06-05T06:48:51.593" v="12" actId="1076"/>
          <ac:cxnSpMkLst>
            <pc:docMk/>
            <pc:sldMk cId="3218566208" sldId="338"/>
            <ac:cxnSpMk id="22" creationId="{925326B6-3D49-215C-E5D1-B2EAF0879D1D}"/>
          </ac:cxnSpMkLst>
        </pc:cxnChg>
      </pc:sldChg>
      <pc:sldChg chg="addSp delSp modSp delAnim">
        <pc:chgData name="Phan Van Rieu (Hugo)" userId="S::rieupv@dtp-education.com::032e726b-b6b7-45df-b0ca-e82fb010a48a" providerId="AD" clId="Web-{012D101E-CD02-A17C-8466-523D5BC000E2}" dt="2023-06-05T06:51:13.648" v="25" actId="1076"/>
        <pc:sldMkLst>
          <pc:docMk/>
          <pc:sldMk cId="3426060893" sldId="364"/>
        </pc:sldMkLst>
        <pc:picChg chg="add mod ord">
          <ac:chgData name="Phan Van Rieu (Hugo)" userId="S::rieupv@dtp-education.com::032e726b-b6b7-45df-b0ca-e82fb010a48a" providerId="AD" clId="Web-{012D101E-CD02-A17C-8466-523D5BC000E2}" dt="2023-06-05T06:49:44.548" v="20"/>
          <ac:picMkLst>
            <pc:docMk/>
            <pc:sldMk cId="3426060893" sldId="364"/>
            <ac:picMk id="4" creationId="{23EFDFF8-E467-3DB0-F5FE-FDBC6E543C49}"/>
          </ac:picMkLst>
        </pc:picChg>
        <pc:picChg chg="del mod">
          <ac:chgData name="Phan Van Rieu (Hugo)" userId="S::rieupv@dtp-education.com::032e726b-b6b7-45df-b0ca-e82fb010a48a" providerId="AD" clId="Web-{012D101E-CD02-A17C-8466-523D5BC000E2}" dt="2023-06-05T06:49:49.188" v="22"/>
          <ac:picMkLst>
            <pc:docMk/>
            <pc:sldMk cId="3426060893" sldId="364"/>
            <ac:picMk id="7" creationId="{073E76F1-86E9-0B52-54AC-EF2A7806B561}"/>
          </ac:picMkLst>
        </pc:picChg>
        <pc:cxnChg chg="mod">
          <ac:chgData name="Phan Van Rieu (Hugo)" userId="S::rieupv@dtp-education.com::032e726b-b6b7-45df-b0ca-e82fb010a48a" providerId="AD" clId="Web-{012D101E-CD02-A17C-8466-523D5BC000E2}" dt="2023-06-05T06:51:13.648" v="25" actId="1076"/>
          <ac:cxnSpMkLst>
            <pc:docMk/>
            <pc:sldMk cId="3426060893" sldId="364"/>
            <ac:cxnSpMk id="68" creationId="{D3BBBDBE-7CCC-D3D6-A9A6-CBCA4D9AB241}"/>
          </ac:cxnSpMkLst>
        </pc:cxnChg>
        <pc:cxnChg chg="mod">
          <ac:chgData name="Phan Van Rieu (Hugo)" userId="S::rieupv@dtp-education.com::032e726b-b6b7-45df-b0ca-e82fb010a48a" providerId="AD" clId="Web-{012D101E-CD02-A17C-8466-523D5BC000E2}" dt="2023-06-05T06:49:54.532" v="23" actId="1076"/>
          <ac:cxnSpMkLst>
            <pc:docMk/>
            <pc:sldMk cId="3426060893" sldId="364"/>
            <ac:cxnSpMk id="70" creationId="{FFCC83B2-3BC6-D761-541F-132E8A0505DC}"/>
          </ac:cxnSpMkLst>
        </pc:cxnChg>
        <pc:cxnChg chg="mod">
          <ac:chgData name="Phan Van Rieu (Hugo)" userId="S::rieupv@dtp-education.com::032e726b-b6b7-45df-b0ca-e82fb010a48a" providerId="AD" clId="Web-{012D101E-CD02-A17C-8466-523D5BC000E2}" dt="2023-06-05T06:50:01.064" v="24" actId="1076"/>
          <ac:cxnSpMkLst>
            <pc:docMk/>
            <pc:sldMk cId="3426060893" sldId="364"/>
            <ac:cxnSpMk id="72" creationId="{BF52B020-D287-FFA7-D32E-36C2DF12F7B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4992-C154-47C4-9966-BA52710C3A17}" type="datetimeFigureOut">
              <a:rPr lang="en-US" smtClean="0"/>
              <a:t>6/4/2023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0EC70-6033-4CB6-9EC7-FC7D9E17E1BC}" type="slidenum">
              <a:rPr lang="en-US" smtClean="0"/>
              <a:t>‹#›</a:t>
            </a:fld>
            <a:endParaRPr lang="en-US"/>
          </a:p>
        </p:txBody>
      </p:sp>
    </p:spTree>
    <p:extLst>
      <p:ext uri="{BB962C8B-B14F-4D97-AF65-F5344CB8AC3E}">
        <p14:creationId xmlns:p14="http://schemas.microsoft.com/office/powerpoint/2010/main" val="610988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Click the words to hear the audio.</a:t>
            </a:r>
          </a:p>
        </p:txBody>
      </p:sp>
      <p:sp>
        <p:nvSpPr>
          <p:cNvPr id="4" name="Slide Number Placeholder 3"/>
          <p:cNvSpPr>
            <a:spLocks noGrp="1"/>
          </p:cNvSpPr>
          <p:nvPr>
            <p:ph type="sldNum" sz="quarter" idx="5"/>
          </p:nvPr>
        </p:nvSpPr>
        <p:spPr/>
        <p:txBody>
          <a:bodyPr/>
          <a:lstStyle/>
          <a:p>
            <a:fld id="{1F50EC70-6033-4CB6-9EC7-FC7D9E17E1BC}" type="slidenum">
              <a:rPr lang="en-US" smtClean="0"/>
              <a:t>18</a:t>
            </a:fld>
            <a:endParaRPr lang="en-US"/>
          </a:p>
        </p:txBody>
      </p:sp>
    </p:spTree>
    <p:extLst>
      <p:ext uri="{BB962C8B-B14F-4D97-AF65-F5344CB8AC3E}">
        <p14:creationId xmlns:p14="http://schemas.microsoft.com/office/powerpoint/2010/main" val="3627149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
        <p:nvSpPr>
          <p:cNvPr id="7" name="Title 6">
            <a:extLst>
              <a:ext uri="{FF2B5EF4-FFF2-40B4-BE49-F238E27FC236}">
                <a16:creationId xmlns:a16="http://schemas.microsoft.com/office/drawing/2014/main" id="{99756874-8702-42FD-4EE9-24FE15E223C3}"/>
              </a:ext>
            </a:extLst>
          </p:cNvPr>
          <p:cNvSpPr>
            <a:spLocks noGrp="1"/>
          </p:cNvSpPr>
          <p:nvPr>
            <p:ph type="title"/>
          </p:nvPr>
        </p:nvSpPr>
        <p:spPr>
          <a:xfrm>
            <a:off x="745836" y="1074089"/>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56369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2584773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15114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911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2716164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336765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1582590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4106499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1066586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2593633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2D54794-CFE6-4399-A58A-CAF6E4AD013D}" type="datetimeFigureOut">
              <a:rPr lang="en-US" smtClean="0"/>
              <a:t>6/4/2023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A4505C1-6304-449C-94B1-6A9823840BC8}" type="slidenum">
              <a:rPr lang="en-US" smtClean="0"/>
              <a:t>‹#›</a:t>
            </a:fld>
            <a:endParaRPr lang="en-US"/>
          </a:p>
        </p:txBody>
      </p:sp>
    </p:spTree>
    <p:extLst>
      <p:ext uri="{BB962C8B-B14F-4D97-AF65-F5344CB8AC3E}">
        <p14:creationId xmlns:p14="http://schemas.microsoft.com/office/powerpoint/2010/main" val="3687763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3674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409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931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392204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1614607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1753808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3614753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616532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43FB7C-C6CF-E749-A0C6-A57F2342D33B}" type="datetimeFigureOut">
              <a:rPr lang="en-US"/>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F6F65-111A-274C-AF74-03151EB226A0}" type="slidenum">
              <a:rPr/>
              <a:t>‹#›</a:t>
            </a:fld>
            <a:endParaRPr lang="en-US"/>
          </a:p>
        </p:txBody>
      </p:sp>
    </p:spTree>
    <p:extLst>
      <p:ext uri="{BB962C8B-B14F-4D97-AF65-F5344CB8AC3E}">
        <p14:creationId xmlns:p14="http://schemas.microsoft.com/office/powerpoint/2010/main" val="3157949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2"/>
          <a:stretch>
            <a:fillRect/>
          </a:stretch>
        </p:blipFill>
        <p:spPr>
          <a:xfrm>
            <a:off x="0" y="0"/>
            <a:ext cx="12192000" cy="465992"/>
          </a:xfrm>
          <a:prstGeom prst="rect">
            <a:avLst/>
          </a:prstGeom>
        </p:spPr>
      </p:pic>
      <p:pic>
        <p:nvPicPr>
          <p:cNvPr id="8" name="Picture 7"/>
          <p:cNvPicPr>
            <a:picLocks noChangeAspect="1"/>
          </p:cNvPicPr>
          <p:nvPr userDrawn="1"/>
        </p:nvPicPr>
        <p:blipFill>
          <a:blip r:embed="rId22"/>
          <a:stretch>
            <a:fillRect/>
          </a:stretch>
        </p:blipFill>
        <p:spPr>
          <a:xfrm>
            <a:off x="0" y="6471138"/>
            <a:ext cx="12192000" cy="386862"/>
          </a:xfrm>
          <a:prstGeom prst="rect">
            <a:avLst/>
          </a:prstGeom>
        </p:spPr>
      </p:pic>
      <p:sp>
        <p:nvSpPr>
          <p:cNvPr id="9" name="TextBox 8"/>
          <p:cNvSpPr txBox="1"/>
          <p:nvPr userDrawn="1"/>
        </p:nvSpPr>
        <p:spPr>
          <a:xfrm>
            <a:off x="70338" y="61547"/>
            <a:ext cx="1345224" cy="369332"/>
          </a:xfrm>
          <a:prstGeom prst="rect">
            <a:avLst/>
          </a:prstGeom>
          <a:noFill/>
        </p:spPr>
        <p:txBody>
          <a:bodyPr wrap="square" rtlCol="0">
            <a:spAutoFit/>
          </a:bodyPr>
          <a:lstStyle/>
          <a:p>
            <a:r>
              <a:rPr lang="en-US" dirty="0">
                <a:solidFill>
                  <a:schemeClr val="bg1"/>
                </a:solidFill>
              </a:rPr>
              <a:t>Units 7-8</a:t>
            </a:r>
            <a:r>
              <a:rPr lang="en-US" dirty="0"/>
              <a:t> </a:t>
            </a:r>
          </a:p>
        </p:txBody>
      </p:sp>
      <p:sp>
        <p:nvSpPr>
          <p:cNvPr id="10" name="TextBox 9"/>
          <p:cNvSpPr txBox="1"/>
          <p:nvPr userDrawn="1"/>
        </p:nvSpPr>
        <p:spPr>
          <a:xfrm>
            <a:off x="10078914" y="48330"/>
            <a:ext cx="2045677" cy="369332"/>
          </a:xfrm>
          <a:prstGeom prst="rect">
            <a:avLst/>
          </a:prstGeom>
          <a:noFill/>
        </p:spPr>
        <p:txBody>
          <a:bodyPr wrap="square" rtlCol="0">
            <a:spAutoFit/>
          </a:bodyPr>
          <a:lstStyle/>
          <a:p>
            <a:r>
              <a:rPr lang="en-US" dirty="0">
                <a:solidFill>
                  <a:schemeClr val="bg1"/>
                </a:solidFill>
              </a:rPr>
              <a:t>Culture Corner D</a:t>
            </a:r>
            <a:endParaRPr lang="en-US" dirty="0"/>
          </a:p>
        </p:txBody>
      </p:sp>
      <p:sp>
        <p:nvSpPr>
          <p:cNvPr id="11" name="TextBox 10"/>
          <p:cNvSpPr txBox="1"/>
          <p:nvPr userDrawn="1"/>
        </p:nvSpPr>
        <p:spPr>
          <a:xfrm>
            <a:off x="0" y="6471138"/>
            <a:ext cx="2045677" cy="369332"/>
          </a:xfrm>
          <a:prstGeom prst="rect">
            <a:avLst/>
          </a:prstGeom>
          <a:noFill/>
        </p:spPr>
        <p:txBody>
          <a:bodyPr wrap="square" rtlCol="0">
            <a:spAutoFit/>
          </a:bodyPr>
          <a:lstStyle/>
          <a:p>
            <a:r>
              <a:rPr lang="en-US" dirty="0" err="1">
                <a:solidFill>
                  <a:schemeClr val="bg1"/>
                </a:solidFill>
              </a:rPr>
              <a:t>Tiếng</a:t>
            </a:r>
            <a:r>
              <a:rPr lang="en-US" baseline="0" dirty="0">
                <a:solidFill>
                  <a:schemeClr val="bg1"/>
                </a:solidFill>
              </a:rPr>
              <a:t> </a:t>
            </a:r>
            <a:r>
              <a:rPr lang="en-US" baseline="0" dirty="0" err="1">
                <a:solidFill>
                  <a:schemeClr val="bg1"/>
                </a:solidFill>
              </a:rPr>
              <a:t>Anh</a:t>
            </a:r>
            <a:r>
              <a:rPr lang="en-US" baseline="0" dirty="0">
                <a:solidFill>
                  <a:schemeClr val="bg1"/>
                </a:solidFill>
              </a:rPr>
              <a:t> 11 Bright </a:t>
            </a:r>
            <a:r>
              <a:rPr lang="en-US" dirty="0"/>
              <a:t> </a:t>
            </a:r>
          </a:p>
        </p:txBody>
      </p:sp>
      <p:sp>
        <p:nvSpPr>
          <p:cNvPr id="12" name="TextBox 11"/>
          <p:cNvSpPr txBox="1"/>
          <p:nvPr userDrawn="1"/>
        </p:nvSpPr>
        <p:spPr>
          <a:xfrm>
            <a:off x="4909039" y="6488668"/>
            <a:ext cx="2705100" cy="369332"/>
          </a:xfrm>
          <a:prstGeom prst="rect">
            <a:avLst/>
          </a:prstGeom>
          <a:noFill/>
        </p:spPr>
        <p:txBody>
          <a:bodyPr wrap="square" rtlCol="0">
            <a:spAutoFit/>
          </a:bodyPr>
          <a:lstStyle/>
          <a:p>
            <a:r>
              <a:rPr lang="en-US" dirty="0">
                <a:solidFill>
                  <a:schemeClr val="bg1"/>
                </a:solidFill>
              </a:rPr>
              <a:t>DTP</a:t>
            </a:r>
            <a:r>
              <a:rPr lang="en-US" baseline="0" dirty="0">
                <a:solidFill>
                  <a:schemeClr val="bg1"/>
                </a:solidFill>
              </a:rPr>
              <a:t> Education Solutions</a:t>
            </a:r>
            <a:r>
              <a:rPr lang="en-US" dirty="0"/>
              <a:t> </a:t>
            </a:r>
          </a:p>
        </p:txBody>
      </p:sp>
      <p:pic>
        <p:nvPicPr>
          <p:cNvPr id="13" name="Picture 12"/>
          <p:cNvPicPr>
            <a:picLocks noChangeAspect="1"/>
          </p:cNvPicPr>
          <p:nvPr userDrawn="1"/>
        </p:nvPicPr>
        <p:blipFill rotWithShape="1">
          <a:blip r:embed="rId23" cstate="print">
            <a:extLst>
              <a:ext uri="{28A0092B-C50C-407E-A947-70E740481C1C}">
                <a14:useLocalDpi xmlns:a14="http://schemas.microsoft.com/office/drawing/2010/main" val="0"/>
              </a:ext>
            </a:extLst>
          </a:blip>
          <a:srcRect t="22693" b="20384"/>
          <a:stretch/>
        </p:blipFill>
        <p:spPr>
          <a:xfrm>
            <a:off x="11479063" y="6511385"/>
            <a:ext cx="578122" cy="329085"/>
          </a:xfrm>
          <a:prstGeom prst="rect">
            <a:avLst/>
          </a:prstGeom>
        </p:spPr>
      </p:pic>
    </p:spTree>
    <p:extLst>
      <p:ext uri="{BB962C8B-B14F-4D97-AF65-F5344CB8AC3E}">
        <p14:creationId xmlns:p14="http://schemas.microsoft.com/office/powerpoint/2010/main" val="805898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9" r:id="rId13"/>
    <p:sldLayoutId id="2147483686" r:id="rId14"/>
    <p:sldLayoutId id="2147483674" r:id="rId15"/>
    <p:sldLayoutId id="2147483675" r:id="rId16"/>
    <p:sldLayoutId id="2147483676" r:id="rId17"/>
    <p:sldLayoutId id="2147483683" r:id="rId18"/>
    <p:sldLayoutId id="2147483684" r:id="rId19"/>
    <p:sldLayoutId id="2147483685"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suchismita-wwwsuchsimita.blogspot.com/2010_06_01_archive.html" TargetMode="External"/><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8.jpeg"/><Relationship Id="rId2" Type="http://schemas.openxmlformats.org/officeDocument/2006/relationships/audio" Target="../media/media2.mp3"/><Relationship Id="rId1" Type="http://schemas.microsoft.com/office/2007/relationships/media" Target="../media/media2.mp3"/><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7.xml"/><Relationship Id="rId7" Type="http://schemas.openxmlformats.org/officeDocument/2006/relationships/image" Target="../media/image17.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www.flickr.com/photos/reid-bee/4567274346" TargetMode="External"/><Relationship Id="rId5" Type="http://schemas.openxmlformats.org/officeDocument/2006/relationships/image" Target="../media/image19.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7.xml"/><Relationship Id="rId7" Type="http://schemas.openxmlformats.org/officeDocument/2006/relationships/image" Target="../media/image17.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www.flickr.com/photos/williamnyk/16710850455" TargetMode="External"/><Relationship Id="rId5" Type="http://schemas.openxmlformats.org/officeDocument/2006/relationships/image" Target="../media/image20.jp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microsoft.com/office/2007/relationships/hdphoto" Target="../media/hdphoto1.wdp"/><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7.png"/><Relationship Id="rId5" Type="http://schemas.openxmlformats.org/officeDocument/2006/relationships/image" Target="../media/image21.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microsoft.com/office/2007/relationships/hdphoto" Target="../media/hdphoto1.wdp"/><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7.png"/><Relationship Id="rId5" Type="http://schemas.openxmlformats.org/officeDocument/2006/relationships/image" Target="../media/image22.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7.xml"/><Relationship Id="rId7" Type="http://schemas.openxmlformats.org/officeDocument/2006/relationships/image" Target="../media/image1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hyperlink" Target="https://achurchforstarvingartists.wordpress.com/2017/11/06/it-boils-down-to/" TargetMode="External"/><Relationship Id="rId5" Type="http://schemas.openxmlformats.org/officeDocument/2006/relationships/image" Target="../media/image23.jp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7.xml"/><Relationship Id="rId7" Type="http://schemas.openxmlformats.org/officeDocument/2006/relationships/image" Target="../media/image17.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www.zoomhealth.co.uk/debunking-the-myths-of-diabetes/" TargetMode="External"/><Relationship Id="rId5" Type="http://schemas.openxmlformats.org/officeDocument/2006/relationships/image" Target="../media/image24.jp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audio" Target="../media/media5.mp3"/><Relationship Id="rId13" Type="http://schemas.microsoft.com/office/2007/relationships/media" Target="../media/media2.mp3"/><Relationship Id="rId18" Type="http://schemas.openxmlformats.org/officeDocument/2006/relationships/image" Target="../media/image17.png"/><Relationship Id="rId3" Type="http://schemas.microsoft.com/office/2007/relationships/media" Target="../media/media7.mp3"/><Relationship Id="rId7" Type="http://schemas.microsoft.com/office/2007/relationships/media" Target="../media/media5.mp3"/><Relationship Id="rId12" Type="http://schemas.openxmlformats.org/officeDocument/2006/relationships/audio" Target="../media/media3.mp3"/><Relationship Id="rId17" Type="http://schemas.openxmlformats.org/officeDocument/2006/relationships/image" Target="../media/image14.png"/><Relationship Id="rId2" Type="http://schemas.openxmlformats.org/officeDocument/2006/relationships/audio" Target="../media/media8.mp3"/><Relationship Id="rId16" Type="http://schemas.openxmlformats.org/officeDocument/2006/relationships/notesSlide" Target="../notesSlides/notesSlide1.xml"/><Relationship Id="rId1" Type="http://schemas.microsoft.com/office/2007/relationships/media" Target="../media/media8.mp3"/><Relationship Id="rId6" Type="http://schemas.openxmlformats.org/officeDocument/2006/relationships/audio" Target="../media/media6.mp3"/><Relationship Id="rId11" Type="http://schemas.microsoft.com/office/2007/relationships/media" Target="../media/media3.mp3"/><Relationship Id="rId5" Type="http://schemas.microsoft.com/office/2007/relationships/media" Target="../media/media6.mp3"/><Relationship Id="rId15" Type="http://schemas.openxmlformats.org/officeDocument/2006/relationships/slideLayout" Target="../slideLayouts/slideLayout15.xml"/><Relationship Id="rId10" Type="http://schemas.openxmlformats.org/officeDocument/2006/relationships/audio" Target="../media/media4.mp3"/><Relationship Id="rId19" Type="http://schemas.microsoft.com/office/2007/relationships/hdphoto" Target="../media/hdphoto1.wdp"/><Relationship Id="rId4" Type="http://schemas.openxmlformats.org/officeDocument/2006/relationships/audio" Target="../media/media7.mp3"/><Relationship Id="rId9" Type="http://schemas.microsoft.com/office/2007/relationships/media" Target="../media/media4.mp3"/><Relationship Id="rId14" Type="http://schemas.openxmlformats.org/officeDocument/2006/relationships/audio" Target="../media/media2.mp3"/></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15.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5.xml"/><Relationship Id="rId6" Type="http://schemas.openxmlformats.org/officeDocument/2006/relationships/image" Target="../media/image32.png"/><Relationship Id="rId5" Type="http://schemas.microsoft.com/office/2007/relationships/hdphoto" Target="../media/hdphoto3.wdp"/><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5.xml"/><Relationship Id="rId6" Type="http://schemas.openxmlformats.org/officeDocument/2006/relationships/image" Target="../media/image34.png"/><Relationship Id="rId5" Type="http://schemas.microsoft.com/office/2007/relationships/hdphoto" Target="../media/hdphoto4.wdp"/><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5.xml"/><Relationship Id="rId6" Type="http://schemas.openxmlformats.org/officeDocument/2006/relationships/image" Target="../media/image36.png"/><Relationship Id="rId5" Type="http://schemas.microsoft.com/office/2007/relationships/hdphoto" Target="../media/hdphoto5.wdp"/><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5.xml"/><Relationship Id="rId6" Type="http://schemas.openxmlformats.org/officeDocument/2006/relationships/image" Target="../media/image38.png"/><Relationship Id="rId5" Type="http://schemas.microsoft.com/office/2007/relationships/hdphoto" Target="../media/hdphoto6.wdp"/><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png"/><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png"/><Relationship Id="rId1" Type="http://schemas.openxmlformats.org/officeDocument/2006/relationships/slideLayout" Target="../slideLayouts/slideLayout15.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png"/><Relationship Id="rId1" Type="http://schemas.openxmlformats.org/officeDocument/2006/relationships/slideLayout" Target="../slideLayouts/slideLayout15.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png"/><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57" y="17377"/>
            <a:ext cx="12224658" cy="6504720"/>
          </a:xfrm>
          <a:prstGeom prst="rect">
            <a:avLst/>
          </a:prstGeom>
        </p:spPr>
      </p:pic>
      <p:sp>
        <p:nvSpPr>
          <p:cNvPr id="3" name="TextBox 2">
            <a:extLst>
              <a:ext uri="{FF2B5EF4-FFF2-40B4-BE49-F238E27FC236}">
                <a16:creationId xmlns:a16="http://schemas.microsoft.com/office/drawing/2014/main" id="{0FA03B90-251D-E980-76F8-D482D3C7A701}"/>
              </a:ext>
            </a:extLst>
          </p:cNvPr>
          <p:cNvSpPr txBox="1"/>
          <p:nvPr/>
        </p:nvSpPr>
        <p:spPr>
          <a:xfrm>
            <a:off x="5726663" y="2865442"/>
            <a:ext cx="6172200" cy="1831271"/>
          </a:xfrm>
          <a:prstGeom prst="rect">
            <a:avLst/>
          </a:prstGeom>
          <a:noFill/>
        </p:spPr>
        <p:txBody>
          <a:bodyPr wrap="square">
            <a:spAutoFit/>
          </a:bodyPr>
          <a:lstStyle/>
          <a:p>
            <a:pPr marL="0" marR="0" algn="ctr">
              <a:spcBef>
                <a:spcPts val="0"/>
              </a:spcBef>
              <a:spcAft>
                <a:spcPts val="300"/>
              </a:spcAft>
            </a:pPr>
            <a:r>
              <a:rPr lang="en-US" sz="3600" b="1" dirty="0">
                <a:solidFill>
                  <a:srgbClr val="0070C0"/>
                </a:solidFill>
                <a:effectLst/>
                <a:ea typeface="Times New Roman" panose="02020603050405020304" pitchFamily="18" charset="0"/>
              </a:rPr>
              <a:t>Units 7 &amp; 8: </a:t>
            </a:r>
          </a:p>
          <a:p>
            <a:pPr marL="0" marR="0" algn="ctr">
              <a:spcBef>
                <a:spcPts val="0"/>
              </a:spcBef>
              <a:spcAft>
                <a:spcPts val="300"/>
              </a:spcAft>
            </a:pPr>
            <a:r>
              <a:rPr lang="en-US" sz="3600" b="1" dirty="0">
                <a:solidFill>
                  <a:srgbClr val="FF0000"/>
                </a:solidFill>
                <a:effectLst/>
                <a:ea typeface="Times New Roman" panose="02020603050405020304" pitchFamily="18" charset="0"/>
              </a:rPr>
              <a:t>Culture Corner D</a:t>
            </a:r>
          </a:p>
          <a:p>
            <a:pPr marL="0" marR="0" algn="ctr">
              <a:spcBef>
                <a:spcPts val="0"/>
              </a:spcBef>
              <a:spcAft>
                <a:spcPts val="300"/>
              </a:spcAft>
            </a:pPr>
            <a:r>
              <a:rPr lang="en-US" sz="3600" b="1" dirty="0">
                <a:solidFill>
                  <a:srgbClr val="0070C0"/>
                </a:solidFill>
                <a:effectLst/>
                <a:ea typeface="Times New Roman" panose="02020603050405020304" pitchFamily="18" charset="0"/>
              </a:rPr>
              <a:t>--- </a:t>
            </a:r>
            <a:r>
              <a:rPr lang="en-US" sz="3600" dirty="0">
                <a:solidFill>
                  <a:srgbClr val="0070C0"/>
                </a:solidFill>
                <a:effectLst/>
                <a:ea typeface="Times New Roman" panose="02020603050405020304" pitchFamily="18" charset="0"/>
              </a:rPr>
              <a:t>Page 93 </a:t>
            </a:r>
            <a:r>
              <a:rPr lang="en-US" sz="3600" b="1" dirty="0">
                <a:solidFill>
                  <a:srgbClr val="0070C0"/>
                </a:solidFill>
                <a:effectLst/>
                <a:ea typeface="Times New Roman" panose="02020603050405020304" pitchFamily="18" charset="0"/>
              </a:rPr>
              <a:t>---</a:t>
            </a:r>
            <a:endParaRPr lang="en-US" sz="3200" dirty="0">
              <a:solidFill>
                <a:srgbClr val="0070C0"/>
              </a:solidFill>
              <a:effectLst/>
              <a:ea typeface="Times New Roman" panose="02020603050405020304" pitchFamily="18" charset="0"/>
            </a:endParaRPr>
          </a:p>
        </p:txBody>
      </p:sp>
    </p:spTree>
    <p:extLst>
      <p:ext uri="{BB962C8B-B14F-4D97-AF65-F5344CB8AC3E}">
        <p14:creationId xmlns:p14="http://schemas.microsoft.com/office/powerpoint/2010/main" val="3542003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623600" y="1324839"/>
            <a:ext cx="3256378" cy="662474"/>
          </a:xfrm>
          <a:prstGeom prst="roundRect">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Warm-up</a:t>
            </a:r>
            <a:endParaRPr lang="en-US" b="1" dirty="0"/>
          </a:p>
        </p:txBody>
      </p:sp>
      <p:sp>
        <p:nvSpPr>
          <p:cNvPr id="12" name="Rounded Rectangle 11"/>
          <p:cNvSpPr/>
          <p:nvPr/>
        </p:nvSpPr>
        <p:spPr>
          <a:xfrm>
            <a:off x="611157" y="2158876"/>
            <a:ext cx="3256378" cy="662474"/>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Vocabulary</a:t>
            </a:r>
            <a:endParaRPr lang="en-US" b="1" dirty="0"/>
          </a:p>
        </p:txBody>
      </p:sp>
      <p:sp>
        <p:nvSpPr>
          <p:cNvPr id="13" name="Rounded Rectangle 12"/>
          <p:cNvSpPr/>
          <p:nvPr/>
        </p:nvSpPr>
        <p:spPr>
          <a:xfrm>
            <a:off x="636043" y="4734066"/>
            <a:ext cx="3243935" cy="662474"/>
          </a:xfrm>
          <a:prstGeom prst="round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Consolidation</a:t>
            </a:r>
            <a:endParaRPr lang="en-US" b="1" dirty="0"/>
          </a:p>
        </p:txBody>
      </p:sp>
      <p:sp>
        <p:nvSpPr>
          <p:cNvPr id="14" name="Rounded Rectangle 13"/>
          <p:cNvSpPr/>
          <p:nvPr/>
        </p:nvSpPr>
        <p:spPr>
          <a:xfrm>
            <a:off x="611157" y="5598378"/>
            <a:ext cx="3256378" cy="662474"/>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Wrap-up</a:t>
            </a:r>
            <a:endParaRPr lang="en-US" b="1" dirty="0"/>
          </a:p>
        </p:txBody>
      </p:sp>
      <p:sp>
        <p:nvSpPr>
          <p:cNvPr id="15" name="Rounded Rectangle 14"/>
          <p:cNvSpPr/>
          <p:nvPr/>
        </p:nvSpPr>
        <p:spPr>
          <a:xfrm>
            <a:off x="611157" y="2992913"/>
            <a:ext cx="3256378" cy="66247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Reading</a:t>
            </a:r>
            <a:endParaRPr lang="en-US" b="1" dirty="0"/>
          </a:p>
        </p:txBody>
      </p:sp>
      <p:sp>
        <p:nvSpPr>
          <p:cNvPr id="16" name="Rounded Rectangle 15"/>
          <p:cNvSpPr/>
          <p:nvPr/>
        </p:nvSpPr>
        <p:spPr>
          <a:xfrm>
            <a:off x="614267" y="497631"/>
            <a:ext cx="3256378" cy="66247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Lesson Outline</a:t>
            </a:r>
            <a:endParaRPr lang="en-US" b="1" dirty="0"/>
          </a:p>
        </p:txBody>
      </p:sp>
      <p:sp>
        <p:nvSpPr>
          <p:cNvPr id="7" name="Rounded Rectangle 14">
            <a:extLst>
              <a:ext uri="{FF2B5EF4-FFF2-40B4-BE49-F238E27FC236}">
                <a16:creationId xmlns:a16="http://schemas.microsoft.com/office/drawing/2014/main" id="{16E2E221-F952-EB26-A98B-A49CC1D62485}"/>
              </a:ext>
            </a:extLst>
          </p:cNvPr>
          <p:cNvSpPr/>
          <p:nvPr/>
        </p:nvSpPr>
        <p:spPr>
          <a:xfrm>
            <a:off x="611157" y="3857225"/>
            <a:ext cx="3256378" cy="662474"/>
          </a:xfrm>
          <a:prstGeom prst="roundRect">
            <a:avLst/>
          </a:prstGeom>
          <a:solidFill>
            <a:srgbClr val="F8BCB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Project</a:t>
            </a:r>
            <a:endParaRPr lang="en-US" b="1" dirty="0"/>
          </a:p>
        </p:txBody>
      </p:sp>
      <p:pic>
        <p:nvPicPr>
          <p:cNvPr id="2" name="Picture 1"/>
          <p:cNvPicPr>
            <a:picLocks noChangeAspect="1"/>
          </p:cNvPicPr>
          <p:nvPr/>
        </p:nvPicPr>
        <p:blipFill>
          <a:blip r:embed="rId2"/>
          <a:stretch>
            <a:fillRect/>
          </a:stretch>
        </p:blipFill>
        <p:spPr>
          <a:xfrm>
            <a:off x="7679094" y="606379"/>
            <a:ext cx="4073797" cy="567745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2157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7223" y="1920366"/>
            <a:ext cx="11075831" cy="646331"/>
          </a:xfrm>
          <a:prstGeom prst="rect">
            <a:avLst/>
          </a:prstGeom>
        </p:spPr>
        <p:txBody>
          <a:bodyPr wrap="square">
            <a:spAutoFit/>
          </a:bodyPr>
          <a:lstStyle/>
          <a:p>
            <a:pPr marL="1028700" indent="-571500">
              <a:spcBef>
                <a:spcPts val="1200"/>
              </a:spcBef>
              <a:spcAft>
                <a:spcPts val="0"/>
              </a:spcAft>
              <a:buFont typeface="Arial" panose="020B0604020202020204" pitchFamily="34" charset="0"/>
              <a:buChar char="•"/>
            </a:pPr>
            <a:endParaRPr lang="en-US" sz="3600" dirty="0">
              <a:solidFill>
                <a:srgbClr val="002060"/>
              </a:solidFill>
            </a:endParaRPr>
          </a:p>
        </p:txBody>
      </p:sp>
      <p:sp>
        <p:nvSpPr>
          <p:cNvPr id="6" name="TextBox 5"/>
          <p:cNvSpPr txBox="1"/>
          <p:nvPr/>
        </p:nvSpPr>
        <p:spPr>
          <a:xfrm>
            <a:off x="4846682" y="567190"/>
            <a:ext cx="5113175" cy="1200329"/>
          </a:xfrm>
          <a:prstGeom prst="rect">
            <a:avLst/>
          </a:prstGeom>
          <a:noFill/>
        </p:spPr>
        <p:txBody>
          <a:bodyPr wrap="square" rtlCol="0">
            <a:spAutoFit/>
          </a:bodyPr>
          <a:lstStyle/>
          <a:p>
            <a:r>
              <a:rPr lang="en-US" sz="3600" dirty="0">
                <a:solidFill>
                  <a:srgbClr val="FF0000"/>
                </a:solidFill>
                <a:ea typeface="Times New Roman" panose="02020603050405020304" pitchFamily="18" charset="0"/>
              </a:rPr>
              <a:t>By the end of this lesson, students will be able to…</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652" t="10564" b="21049"/>
          <a:stretch>
            <a:fillRect/>
          </a:stretch>
        </p:blipFill>
        <p:spPr>
          <a:xfrm>
            <a:off x="958181" y="567190"/>
            <a:ext cx="3156527" cy="1595536"/>
          </a:xfrm>
          <a:prstGeom prst="rect">
            <a:avLst/>
          </a:prstGeom>
        </p:spPr>
      </p:pic>
      <p:sp>
        <p:nvSpPr>
          <p:cNvPr id="3" name="Rectangle 2"/>
          <p:cNvSpPr/>
          <p:nvPr/>
        </p:nvSpPr>
        <p:spPr>
          <a:xfrm>
            <a:off x="197476" y="2521589"/>
            <a:ext cx="11797048" cy="3416320"/>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sz="3600" dirty="0">
                <a:solidFill>
                  <a:srgbClr val="0070C0"/>
                </a:solidFill>
                <a:effectLst/>
                <a:ea typeface="Times New Roman" panose="02020603050405020304" pitchFamily="18" charset="0"/>
                <a:cs typeface="Times New Roman" panose="02020603050405020304" pitchFamily="18" charset="0"/>
              </a:rPr>
              <a:t>learn about </a:t>
            </a:r>
            <a:r>
              <a:rPr lang="en-US" sz="3600" i="1" dirty="0">
                <a:solidFill>
                  <a:srgbClr val="0070C0"/>
                </a:solidFill>
                <a:effectLst/>
                <a:ea typeface="Times New Roman" panose="02020603050405020304" pitchFamily="18" charset="0"/>
                <a:cs typeface="Times New Roman" panose="02020603050405020304" pitchFamily="18" charset="0"/>
              </a:rPr>
              <a:t>Vietnamese traditional medicine </a:t>
            </a:r>
            <a:r>
              <a:rPr lang="en-US" sz="3600" dirty="0">
                <a:solidFill>
                  <a:srgbClr val="0070C0"/>
                </a:solidFill>
                <a:effectLst/>
                <a:ea typeface="Times New Roman" panose="02020603050405020304" pitchFamily="18" charset="0"/>
                <a:cs typeface="Times New Roman" panose="02020603050405020304" pitchFamily="18" charset="0"/>
              </a:rPr>
              <a:t>and related vocabulary.</a:t>
            </a:r>
            <a:endParaRPr lang="en-US" sz="3600" dirty="0">
              <a:solidFill>
                <a:srgbClr val="0070C0"/>
              </a:solidFill>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600" dirty="0" err="1">
                <a:solidFill>
                  <a:srgbClr val="0070C0"/>
                </a:solidFill>
                <a:effectLst/>
                <a:ea typeface="Times New Roman" panose="02020603050405020304" pitchFamily="18" charset="0"/>
                <a:cs typeface="Times New Roman" panose="02020603050405020304" pitchFamily="18" charset="0"/>
              </a:rPr>
              <a:t>practise</a:t>
            </a:r>
            <a:r>
              <a:rPr lang="en-US" sz="3600" dirty="0">
                <a:solidFill>
                  <a:srgbClr val="0070C0"/>
                </a:solidFill>
                <a:effectLst/>
                <a:ea typeface="Times New Roman" panose="02020603050405020304" pitchFamily="18" charset="0"/>
                <a:cs typeface="Times New Roman" panose="02020603050405020304" pitchFamily="18" charset="0"/>
              </a:rPr>
              <a:t> reading for main ideas and specific information (sentence completion – IELTS question type). </a:t>
            </a:r>
            <a:endParaRPr lang="en-US" sz="3600" dirty="0">
              <a:solidFill>
                <a:srgbClr val="0070C0"/>
              </a:solidFill>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600" dirty="0" err="1">
                <a:solidFill>
                  <a:srgbClr val="0070C0"/>
                </a:solidFill>
                <a:effectLst/>
                <a:ea typeface="Times New Roman" panose="02020603050405020304" pitchFamily="18" charset="0"/>
                <a:cs typeface="Times New Roman" panose="02020603050405020304" pitchFamily="18" charset="0"/>
              </a:rPr>
              <a:t>practise</a:t>
            </a:r>
            <a:r>
              <a:rPr lang="en-US" sz="3600" dirty="0">
                <a:solidFill>
                  <a:srgbClr val="0070C0"/>
                </a:solidFill>
                <a:effectLst/>
                <a:ea typeface="Times New Roman" panose="02020603050405020304" pitchFamily="18" charset="0"/>
                <a:cs typeface="Times New Roman" panose="02020603050405020304" pitchFamily="18" charset="0"/>
              </a:rPr>
              <a:t> presentation / public speaking – </a:t>
            </a:r>
            <a:r>
              <a:rPr lang="en-US" sz="3600" i="1" dirty="0">
                <a:solidFill>
                  <a:srgbClr val="0070C0"/>
                </a:solidFill>
                <a:effectLst/>
                <a:ea typeface="Times New Roman" panose="02020603050405020304" pitchFamily="18" charset="0"/>
                <a:cs typeface="Times New Roman" panose="02020603050405020304" pitchFamily="18" charset="0"/>
              </a:rPr>
              <a:t>other traditional health practices.</a:t>
            </a:r>
            <a:endParaRPr lang="en-US" sz="3600" dirty="0">
              <a:solidFill>
                <a:srgbClr val="0070C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7289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ộp Văn bản 6">
            <a:extLst>
              <a:ext uri="{FF2B5EF4-FFF2-40B4-BE49-F238E27FC236}">
                <a16:creationId xmlns:a16="http://schemas.microsoft.com/office/drawing/2014/main" id="{6BC00524-18EE-8FC2-C1AA-7F5A2C35560E}"/>
              </a:ext>
            </a:extLst>
          </p:cNvPr>
          <p:cNvSpPr txBox="1"/>
          <p:nvPr/>
        </p:nvSpPr>
        <p:spPr>
          <a:xfrm>
            <a:off x="4382813" y="2105744"/>
            <a:ext cx="64638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Hộp Văn bản 8">
            <a:extLst>
              <a:ext uri="{FF2B5EF4-FFF2-40B4-BE49-F238E27FC236}">
                <a16:creationId xmlns:a16="http://schemas.microsoft.com/office/drawing/2014/main" id="{42155108-4DEB-3829-9FB8-78F5E0674AA2}"/>
              </a:ext>
            </a:extLst>
          </p:cNvPr>
          <p:cNvSpPr txBox="1"/>
          <p:nvPr/>
        </p:nvSpPr>
        <p:spPr>
          <a:xfrm>
            <a:off x="3200400" y="1843408"/>
            <a:ext cx="64638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3" name="Hình ảnh 12">
            <a:extLst>
              <a:ext uri="{FF2B5EF4-FFF2-40B4-BE49-F238E27FC236}">
                <a16:creationId xmlns:a16="http://schemas.microsoft.com/office/drawing/2014/main" id="{B35EDFFE-1074-45CD-B7B1-4377B4B2CEDD}"/>
              </a:ext>
            </a:extLst>
          </p:cNvPr>
          <p:cNvPicPr>
            <a:picLocks noChangeAspect="1"/>
          </p:cNvPicPr>
          <p:nvPr/>
        </p:nvPicPr>
        <p:blipFill>
          <a:blip r:embed="rId2"/>
          <a:stretch>
            <a:fillRect/>
          </a:stretch>
        </p:blipFill>
        <p:spPr>
          <a:xfrm>
            <a:off x="4600473" y="2282420"/>
            <a:ext cx="6028542" cy="373769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106" y="918285"/>
            <a:ext cx="3657601" cy="858858"/>
          </a:xfrm>
          <a:prstGeom prst="rect">
            <a:avLst/>
          </a:prstGeom>
        </p:spPr>
      </p:pic>
    </p:spTree>
    <p:extLst>
      <p:ext uri="{BB962C8B-B14F-4D97-AF65-F5344CB8AC3E}">
        <p14:creationId xmlns:p14="http://schemas.microsoft.com/office/powerpoint/2010/main" val="4153417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ộp Văn bản 6">
            <a:extLst>
              <a:ext uri="{FF2B5EF4-FFF2-40B4-BE49-F238E27FC236}">
                <a16:creationId xmlns:a16="http://schemas.microsoft.com/office/drawing/2014/main" id="{6BC00524-18EE-8FC2-C1AA-7F5A2C35560E}"/>
              </a:ext>
            </a:extLst>
          </p:cNvPr>
          <p:cNvSpPr txBox="1"/>
          <p:nvPr/>
        </p:nvSpPr>
        <p:spPr>
          <a:xfrm>
            <a:off x="4385923" y="2054770"/>
            <a:ext cx="64638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Hộp Văn bản 8">
            <a:extLst>
              <a:ext uri="{FF2B5EF4-FFF2-40B4-BE49-F238E27FC236}">
                <a16:creationId xmlns:a16="http://schemas.microsoft.com/office/drawing/2014/main" id="{42155108-4DEB-3829-9FB8-78F5E0674AA2}"/>
              </a:ext>
            </a:extLst>
          </p:cNvPr>
          <p:cNvSpPr txBox="1"/>
          <p:nvPr/>
        </p:nvSpPr>
        <p:spPr>
          <a:xfrm>
            <a:off x="3203510" y="1792434"/>
            <a:ext cx="64638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Rectangle: Diagonal Corners Rounded 4">
            <a:extLst>
              <a:ext uri="{FF2B5EF4-FFF2-40B4-BE49-F238E27FC236}">
                <a16:creationId xmlns:a16="http://schemas.microsoft.com/office/drawing/2014/main" id="{3D5857DC-A427-C879-5B8B-CD562EE722BA}"/>
              </a:ext>
            </a:extLst>
          </p:cNvPr>
          <p:cNvSpPr/>
          <p:nvPr/>
        </p:nvSpPr>
        <p:spPr>
          <a:xfrm>
            <a:off x="0" y="479419"/>
            <a:ext cx="3383902" cy="630926"/>
          </a:xfrm>
          <a:prstGeom prst="round2DiagRect">
            <a:avLst>
              <a:gd name="adj1" fmla="val 39805"/>
              <a:gd name="adj2" fmla="val 0"/>
            </a:avLst>
          </a:prstGeom>
          <a:solidFill>
            <a:srgbClr val="F156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Group Discussion</a:t>
            </a:r>
          </a:p>
        </p:txBody>
      </p:sp>
      <p:sp>
        <p:nvSpPr>
          <p:cNvPr id="2" name="TextBox 1">
            <a:extLst>
              <a:ext uri="{FF2B5EF4-FFF2-40B4-BE49-F238E27FC236}">
                <a16:creationId xmlns:a16="http://schemas.microsoft.com/office/drawing/2014/main" id="{9EA6BF63-D965-4312-ADCA-F4C37718BC08}"/>
              </a:ext>
            </a:extLst>
          </p:cNvPr>
          <p:cNvSpPr txBox="1"/>
          <p:nvPr/>
        </p:nvSpPr>
        <p:spPr>
          <a:xfrm>
            <a:off x="0" y="1196145"/>
            <a:ext cx="9417698" cy="4465710"/>
          </a:xfrm>
          <a:prstGeom prst="rect">
            <a:avLst/>
          </a:prstGeom>
          <a:noFill/>
        </p:spPr>
        <p:txBody>
          <a:bodyPr wrap="square" rtlCol="0">
            <a:spAutoFit/>
          </a:bodyPr>
          <a:lstStyle/>
          <a:p>
            <a:pPr marL="342900" marR="0" lvl="0" indent="-342900">
              <a:lnSpc>
                <a:spcPct val="150000"/>
              </a:lnSpc>
              <a:spcBef>
                <a:spcPts val="0"/>
              </a:spcBef>
              <a:spcAft>
                <a:spcPts val="800"/>
              </a:spcAft>
              <a:buFont typeface="+mj-lt"/>
              <a:buAutoNum type="arabicPeriod"/>
              <a:tabLst>
                <a:tab pos="0" algn="l"/>
              </a:tabLst>
            </a:pPr>
            <a:r>
              <a:rPr lang="en-US" sz="3600" b="1" i="1" dirty="0">
                <a:solidFill>
                  <a:srgbClr val="0070C0"/>
                </a:solidFill>
                <a:effectLst/>
                <a:ea typeface="Times New Roman" panose="02020603050405020304" pitchFamily="18" charset="0"/>
              </a:rPr>
              <a:t>What do you often do when you get sick?</a:t>
            </a:r>
          </a:p>
          <a:p>
            <a:pPr marR="0" lvl="0">
              <a:lnSpc>
                <a:spcPct val="150000"/>
              </a:lnSpc>
              <a:spcBef>
                <a:spcPts val="0"/>
              </a:spcBef>
              <a:spcAft>
                <a:spcPts val="800"/>
              </a:spcAft>
              <a:tabLst>
                <a:tab pos="0" algn="l"/>
              </a:tabLst>
            </a:pPr>
            <a:r>
              <a:rPr lang="en-US" sz="3600" b="1" i="1" dirty="0">
                <a:solidFill>
                  <a:srgbClr val="FF0000"/>
                </a:solidFill>
                <a:ea typeface="Times New Roman" panose="02020603050405020304" pitchFamily="18" charset="0"/>
                <a:sym typeface="Wingdings" panose="05000000000000000000" pitchFamily="2" charset="2"/>
              </a:rPr>
              <a:t> sleep/ take medicine/ go to the hospitals/…</a:t>
            </a:r>
            <a:endParaRPr lang="en-US" sz="3600" b="1" dirty="0">
              <a:solidFill>
                <a:srgbClr val="0070C0"/>
              </a:solidFill>
              <a:effectLst/>
              <a:ea typeface="Times New Roman" panose="02020603050405020304" pitchFamily="18" charset="0"/>
            </a:endParaRPr>
          </a:p>
          <a:p>
            <a:pPr marR="0" lvl="0">
              <a:lnSpc>
                <a:spcPct val="150000"/>
              </a:lnSpc>
              <a:spcBef>
                <a:spcPts val="0"/>
              </a:spcBef>
              <a:spcAft>
                <a:spcPts val="800"/>
              </a:spcAft>
              <a:tabLst>
                <a:tab pos="0" algn="l"/>
              </a:tabLst>
            </a:pPr>
            <a:r>
              <a:rPr lang="en-US" sz="3600" b="1" i="1" dirty="0">
                <a:solidFill>
                  <a:srgbClr val="0070C0"/>
                </a:solidFill>
                <a:effectLst/>
                <a:ea typeface="Times New Roman" panose="02020603050405020304" pitchFamily="18" charset="0"/>
              </a:rPr>
              <a:t>2. Have you ever tried any traditional ways of treatment?</a:t>
            </a:r>
          </a:p>
          <a:p>
            <a:pPr marR="0" lvl="0">
              <a:lnSpc>
                <a:spcPct val="150000"/>
              </a:lnSpc>
              <a:spcBef>
                <a:spcPts val="0"/>
              </a:spcBef>
              <a:spcAft>
                <a:spcPts val="800"/>
              </a:spcAft>
              <a:tabLst>
                <a:tab pos="0" algn="l"/>
              </a:tabLst>
            </a:pPr>
            <a:r>
              <a:rPr lang="en-US" sz="3600" b="1" i="1" dirty="0">
                <a:solidFill>
                  <a:srgbClr val="FF0000"/>
                </a:solidFill>
                <a:ea typeface="Times New Roman" panose="02020603050405020304" pitchFamily="18" charset="0"/>
                <a:sym typeface="Wingdings" panose="05000000000000000000" pitchFamily="2" charset="2"/>
              </a:rPr>
              <a:t> acupuncture / traditional medicine/ herbs/…</a:t>
            </a:r>
            <a:endParaRPr lang="en-US" sz="3600" b="1" dirty="0">
              <a:solidFill>
                <a:srgbClr val="FF0000"/>
              </a:solidFill>
              <a:effectLst/>
              <a:ea typeface="Times New Roman" panose="02020603050405020304" pitchFamily="18" charset="0"/>
            </a:endParaRPr>
          </a:p>
        </p:txBody>
      </p:sp>
      <p:pic>
        <p:nvPicPr>
          <p:cNvPr id="18" name="Picture 17" descr="A picture containing text&#10;&#10;Description automatically generated">
            <a:extLst>
              <a:ext uri="{FF2B5EF4-FFF2-40B4-BE49-F238E27FC236}">
                <a16:creationId xmlns:a16="http://schemas.microsoft.com/office/drawing/2014/main" id="{34D41E3C-BEF7-B113-9FC0-B8A9217BC42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91625" y="1676911"/>
            <a:ext cx="3000375" cy="3333750"/>
          </a:xfrm>
          <a:prstGeom prst="rect">
            <a:avLst/>
          </a:prstGeom>
        </p:spPr>
      </p:pic>
    </p:spTree>
    <p:extLst>
      <p:ext uri="{BB962C8B-B14F-4D97-AF65-F5344CB8AC3E}">
        <p14:creationId xmlns:p14="http://schemas.microsoft.com/office/powerpoint/2010/main" val="1511002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529FBB06-765E-1581-8E69-FBD520EED422}"/>
              </a:ext>
            </a:extLst>
          </p:cNvPr>
          <p:cNvPicPr>
            <a:picLocks noChangeAspect="1"/>
          </p:cNvPicPr>
          <p:nvPr/>
        </p:nvPicPr>
        <p:blipFill>
          <a:blip r:embed="rId2"/>
          <a:stretch>
            <a:fillRect/>
          </a:stretch>
        </p:blipFill>
        <p:spPr>
          <a:xfrm>
            <a:off x="4128115" y="3133510"/>
            <a:ext cx="3984207" cy="302925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085" y="911227"/>
            <a:ext cx="4856139" cy="953084"/>
          </a:xfrm>
          <a:prstGeom prst="rect">
            <a:avLst/>
          </a:prstGeom>
        </p:spPr>
      </p:pic>
    </p:spTree>
    <p:extLst>
      <p:ext uri="{BB962C8B-B14F-4D97-AF65-F5344CB8AC3E}">
        <p14:creationId xmlns:p14="http://schemas.microsoft.com/office/powerpoint/2010/main" val="843347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9356"/>
          <a:stretch/>
        </p:blipFill>
        <p:spPr>
          <a:xfrm>
            <a:off x="1352493" y="720969"/>
            <a:ext cx="7435747" cy="5468815"/>
          </a:xfrm>
          <a:prstGeom prst="rect">
            <a:avLst/>
          </a:prstGeom>
        </p:spPr>
      </p:pic>
      <p:sp>
        <p:nvSpPr>
          <p:cNvPr id="3" name="TextBox 2"/>
          <p:cNvSpPr txBox="1"/>
          <p:nvPr/>
        </p:nvSpPr>
        <p:spPr>
          <a:xfrm>
            <a:off x="3610229" y="4044467"/>
            <a:ext cx="3750905" cy="769441"/>
          </a:xfrm>
          <a:prstGeom prst="rect">
            <a:avLst/>
          </a:prstGeom>
          <a:noFill/>
        </p:spPr>
        <p:txBody>
          <a:bodyPr wrap="square" rtlCol="0">
            <a:spAutoFit/>
          </a:bodyPr>
          <a:lstStyle/>
          <a:p>
            <a:r>
              <a:rPr lang="en-US" sz="4400" dirty="0">
                <a:solidFill>
                  <a:schemeClr val="bg1"/>
                </a:solidFill>
              </a:rPr>
              <a:t>Pre-reading</a:t>
            </a:r>
            <a:endParaRPr lang="en-US" dirty="0">
              <a:solidFill>
                <a:schemeClr val="bg1"/>
              </a:solidFill>
            </a:endParaRPr>
          </a:p>
        </p:txBody>
      </p:sp>
    </p:spTree>
    <p:extLst>
      <p:ext uri="{BB962C8B-B14F-4D97-AF65-F5344CB8AC3E}">
        <p14:creationId xmlns:p14="http://schemas.microsoft.com/office/powerpoint/2010/main" val="4218819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45F9CD7-F755-778E-4D8A-E1E665E8527B}"/>
              </a:ext>
            </a:extLst>
          </p:cNvPr>
          <p:cNvSpPr txBox="1"/>
          <p:nvPr/>
        </p:nvSpPr>
        <p:spPr>
          <a:xfrm>
            <a:off x="68826" y="2054942"/>
            <a:ext cx="4876800" cy="2677656"/>
          </a:xfrm>
          <a:prstGeom prst="rect">
            <a:avLst/>
          </a:prstGeom>
          <a:noFill/>
        </p:spPr>
        <p:txBody>
          <a:bodyPr wrap="square" rtlCol="0">
            <a:spAutoFit/>
          </a:bodyPr>
          <a:lstStyle/>
          <a:p>
            <a:r>
              <a:rPr lang="en-US" sz="2800" i="1" dirty="0">
                <a:solidFill>
                  <a:srgbClr val="FF0000"/>
                </a:solidFill>
              </a:rPr>
              <a:t>The text includes information about the Vietnam’s traditional medicine </a:t>
            </a:r>
            <a:r>
              <a:rPr lang="en-US" sz="2800" i="1" dirty="0" err="1">
                <a:solidFill>
                  <a:srgbClr val="FF0000"/>
                </a:solidFill>
              </a:rPr>
              <a:t>Thuốc</a:t>
            </a:r>
            <a:r>
              <a:rPr lang="en-US" sz="2800" i="1" dirty="0">
                <a:solidFill>
                  <a:srgbClr val="FF0000"/>
                </a:solidFill>
              </a:rPr>
              <a:t> Nam and </a:t>
            </a:r>
            <a:r>
              <a:rPr lang="en-US" sz="2800" i="1" dirty="0" err="1">
                <a:solidFill>
                  <a:srgbClr val="FF0000"/>
                </a:solidFill>
              </a:rPr>
              <a:t>Thuốc</a:t>
            </a:r>
            <a:r>
              <a:rPr lang="en-US" sz="2800" i="1" dirty="0">
                <a:solidFill>
                  <a:srgbClr val="FF0000"/>
                </a:solidFill>
              </a:rPr>
              <a:t> </a:t>
            </a:r>
            <a:r>
              <a:rPr lang="en-US" sz="2800" i="1" dirty="0" err="1">
                <a:solidFill>
                  <a:srgbClr val="FF0000"/>
                </a:solidFill>
              </a:rPr>
              <a:t>Bắc</a:t>
            </a:r>
            <a:r>
              <a:rPr lang="en-US" sz="2800" i="1" dirty="0">
                <a:solidFill>
                  <a:srgbClr val="FF0000"/>
                </a:solidFill>
              </a:rPr>
              <a:t> and how the Vietnamese use traditional medicine to treat minor illnesses.</a:t>
            </a:r>
            <a:endParaRPr lang="en-US" sz="16600" dirty="0">
              <a:solidFill>
                <a:srgbClr val="FF0000"/>
              </a:solidFill>
            </a:endParaRPr>
          </a:p>
        </p:txBody>
      </p:sp>
      <p:pic>
        <p:nvPicPr>
          <p:cNvPr id="7" name="Picture 6">
            <a:extLst>
              <a:ext uri="{FF2B5EF4-FFF2-40B4-BE49-F238E27FC236}">
                <a16:creationId xmlns:a16="http://schemas.microsoft.com/office/drawing/2014/main" id="{A67F3BCC-2B91-6DD7-946F-AFA0A8F94859}"/>
              </a:ext>
            </a:extLst>
          </p:cNvPr>
          <p:cNvPicPr>
            <a:picLocks noChangeAspect="1"/>
          </p:cNvPicPr>
          <p:nvPr/>
        </p:nvPicPr>
        <p:blipFill>
          <a:blip r:embed="rId2"/>
          <a:stretch>
            <a:fillRect/>
          </a:stretch>
        </p:blipFill>
        <p:spPr>
          <a:xfrm>
            <a:off x="0" y="483471"/>
            <a:ext cx="4729316" cy="1499242"/>
          </a:xfrm>
          <a:prstGeom prst="rect">
            <a:avLst/>
          </a:prstGeom>
        </p:spPr>
      </p:pic>
      <p:pic>
        <p:nvPicPr>
          <p:cNvPr id="10" name="Picture 9">
            <a:extLst>
              <a:ext uri="{FF2B5EF4-FFF2-40B4-BE49-F238E27FC236}">
                <a16:creationId xmlns:a16="http://schemas.microsoft.com/office/drawing/2014/main" id="{FF8C3054-DB3E-C116-57AC-16B563A7725D}"/>
              </a:ext>
            </a:extLst>
          </p:cNvPr>
          <p:cNvPicPr>
            <a:picLocks noChangeAspect="1"/>
          </p:cNvPicPr>
          <p:nvPr/>
        </p:nvPicPr>
        <p:blipFill>
          <a:blip r:embed="rId3"/>
          <a:stretch>
            <a:fillRect/>
          </a:stretch>
        </p:blipFill>
        <p:spPr>
          <a:xfrm>
            <a:off x="5093108" y="444664"/>
            <a:ext cx="3666970" cy="5968671"/>
          </a:xfrm>
          <a:prstGeom prst="rect">
            <a:avLst/>
          </a:prstGeom>
        </p:spPr>
      </p:pic>
    </p:spTree>
    <p:extLst>
      <p:ext uri="{BB962C8B-B14F-4D97-AF65-F5344CB8AC3E}">
        <p14:creationId xmlns:p14="http://schemas.microsoft.com/office/powerpoint/2010/main" val="2361532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1E282D-4198-2750-B334-47FD205B7D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12" name="TextBox 11">
            <a:extLst>
              <a:ext uri="{FF2B5EF4-FFF2-40B4-BE49-F238E27FC236}">
                <a16:creationId xmlns:a16="http://schemas.microsoft.com/office/drawing/2014/main" id="{ACFA35FE-D4DD-5695-6514-8F20C6B387F8}"/>
              </a:ext>
            </a:extLst>
          </p:cNvPr>
          <p:cNvSpPr txBox="1"/>
          <p:nvPr/>
        </p:nvSpPr>
        <p:spPr>
          <a:xfrm>
            <a:off x="1130810" y="521455"/>
            <a:ext cx="12073812" cy="584775"/>
          </a:xfrm>
          <a:prstGeom prst="rect">
            <a:avLst/>
          </a:prstGeom>
          <a:noFill/>
        </p:spPr>
        <p:txBody>
          <a:bodyPr wrap="square">
            <a:spAutoFit/>
          </a:bodyPr>
          <a:lstStyle/>
          <a:p>
            <a:pPr marR="0" lvl="0" algn="ctr">
              <a:spcBef>
                <a:spcPts val="0"/>
              </a:spcBef>
              <a:spcAft>
                <a:spcPts val="800"/>
              </a:spcAft>
            </a:pPr>
            <a:r>
              <a:rPr lang="en-US"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Do you know any of these words? </a:t>
            </a:r>
          </a:p>
        </p:txBody>
      </p:sp>
      <p:grpSp>
        <p:nvGrpSpPr>
          <p:cNvPr id="9" name="Group 8">
            <a:extLst>
              <a:ext uri="{FF2B5EF4-FFF2-40B4-BE49-F238E27FC236}">
                <a16:creationId xmlns:a16="http://schemas.microsoft.com/office/drawing/2014/main" id="{779ACBDC-664E-3642-61CF-BD578E973239}"/>
              </a:ext>
            </a:extLst>
          </p:cNvPr>
          <p:cNvGrpSpPr/>
          <p:nvPr/>
        </p:nvGrpSpPr>
        <p:grpSpPr>
          <a:xfrm>
            <a:off x="659115" y="2046060"/>
            <a:ext cx="10686910" cy="3673604"/>
            <a:chOff x="2184317" y="2317955"/>
            <a:chExt cx="7599795" cy="2222090"/>
          </a:xfrm>
        </p:grpSpPr>
        <p:pic>
          <p:nvPicPr>
            <p:cNvPr id="6" name="Picture 5">
              <a:extLst>
                <a:ext uri="{FF2B5EF4-FFF2-40B4-BE49-F238E27FC236}">
                  <a16:creationId xmlns:a16="http://schemas.microsoft.com/office/drawing/2014/main" id="{47570A25-BA59-EF49-D24B-C361A10C3C7E}"/>
                </a:ext>
              </a:extLst>
            </p:cNvPr>
            <p:cNvPicPr>
              <a:picLocks noChangeAspect="1"/>
            </p:cNvPicPr>
            <p:nvPr/>
          </p:nvPicPr>
          <p:blipFill rotWithShape="1">
            <a:blip r:embed="rId3"/>
            <a:srcRect t="30770"/>
            <a:stretch/>
          </p:blipFill>
          <p:spPr>
            <a:xfrm>
              <a:off x="2184317" y="2317955"/>
              <a:ext cx="7599795" cy="2222090"/>
            </a:xfrm>
            <a:prstGeom prst="rect">
              <a:avLst/>
            </a:prstGeom>
          </p:spPr>
        </p:pic>
        <p:sp>
          <p:nvSpPr>
            <p:cNvPr id="16" name="Rectangle: Rounded Corners 15">
              <a:extLst>
                <a:ext uri="{FF2B5EF4-FFF2-40B4-BE49-F238E27FC236}">
                  <a16:creationId xmlns:a16="http://schemas.microsoft.com/office/drawing/2014/main" id="{1A71933B-8D86-2584-C7B9-690100D98C84}"/>
                </a:ext>
              </a:extLst>
            </p:cNvPr>
            <p:cNvSpPr/>
            <p:nvPr/>
          </p:nvSpPr>
          <p:spPr>
            <a:xfrm>
              <a:off x="7966301" y="3927276"/>
              <a:ext cx="1634322" cy="504768"/>
            </a:xfrm>
            <a:prstGeom prst="roundRect">
              <a:avLst/>
            </a:prstGeom>
            <a:solidFill>
              <a:srgbClr val="F8BC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726104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9831E5-5CD8-6908-DA12-11EA6A41A7F9}"/>
              </a:ext>
            </a:extLst>
          </p:cNvPr>
          <p:cNvSpPr txBox="1"/>
          <p:nvPr/>
        </p:nvSpPr>
        <p:spPr>
          <a:xfrm>
            <a:off x="1" y="411404"/>
            <a:ext cx="12117354" cy="461665"/>
          </a:xfrm>
          <a:prstGeom prst="rect">
            <a:avLst/>
          </a:prstGeom>
          <a:noFill/>
        </p:spPr>
        <p:txBody>
          <a:bodyPr wrap="square">
            <a:spAutoFit/>
          </a:bodyPr>
          <a:lstStyle/>
          <a:p>
            <a:r>
              <a:rPr lang="en-US" sz="24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Read the text, highlight the sentences containing these words and gues</a:t>
            </a:r>
            <a:r>
              <a:rPr lang="en-US" sz="2400" b="1" dirty="0">
                <a:solidFill>
                  <a:srgbClr val="0070C0"/>
                </a:solidFill>
                <a:latin typeface="Calibri" panose="020F0502020204030204" pitchFamily="34" charset="0"/>
                <a:ea typeface="Times New Roman" panose="02020603050405020304" pitchFamily="18" charset="0"/>
                <a:cs typeface="Calibri" panose="020F0502020204030204" pitchFamily="34" charset="0"/>
              </a:rPr>
              <a:t>s their meanings.</a:t>
            </a:r>
            <a:endParaRPr lang="en-US" sz="2400" dirty="0">
              <a:solidFill>
                <a:srgbClr val="0070C0"/>
              </a:solidFill>
            </a:endParaRPr>
          </a:p>
        </p:txBody>
      </p:sp>
      <p:cxnSp>
        <p:nvCxnSpPr>
          <p:cNvPr id="3" name="Straight Connector 2">
            <a:extLst>
              <a:ext uri="{FF2B5EF4-FFF2-40B4-BE49-F238E27FC236}">
                <a16:creationId xmlns:a16="http://schemas.microsoft.com/office/drawing/2014/main" id="{93A9C0D9-771C-920F-4C1D-FC865C9F4EE8}"/>
              </a:ext>
            </a:extLst>
          </p:cNvPr>
          <p:cNvCxnSpPr>
            <a:cxnSpLocks/>
          </p:cNvCxnSpPr>
          <p:nvPr/>
        </p:nvCxnSpPr>
        <p:spPr>
          <a:xfrm>
            <a:off x="8842709" y="2369361"/>
            <a:ext cx="6650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96030A4-A0EC-D3C0-E6D1-0695CBEA1FE5}"/>
              </a:ext>
            </a:extLst>
          </p:cNvPr>
          <p:cNvCxnSpPr>
            <a:cxnSpLocks/>
          </p:cNvCxnSpPr>
          <p:nvPr/>
        </p:nvCxnSpPr>
        <p:spPr>
          <a:xfrm>
            <a:off x="9090603" y="2807854"/>
            <a:ext cx="94813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0B78AC2-250A-75F5-4066-C1E2CD97E4EC}"/>
              </a:ext>
            </a:extLst>
          </p:cNvPr>
          <p:cNvCxnSpPr>
            <a:cxnSpLocks/>
          </p:cNvCxnSpPr>
          <p:nvPr/>
        </p:nvCxnSpPr>
        <p:spPr>
          <a:xfrm>
            <a:off x="10401612" y="2807854"/>
            <a:ext cx="9153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5B8615B-B9ED-5293-31A6-D6BA39457775}"/>
              </a:ext>
            </a:extLst>
          </p:cNvPr>
          <p:cNvCxnSpPr>
            <a:cxnSpLocks/>
          </p:cNvCxnSpPr>
          <p:nvPr/>
        </p:nvCxnSpPr>
        <p:spPr>
          <a:xfrm>
            <a:off x="2368697" y="2766251"/>
            <a:ext cx="125940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755056-A226-0081-AC0B-9D701ABF39C5}"/>
              </a:ext>
            </a:extLst>
          </p:cNvPr>
          <p:cNvCxnSpPr>
            <a:cxnSpLocks/>
          </p:cNvCxnSpPr>
          <p:nvPr/>
        </p:nvCxnSpPr>
        <p:spPr>
          <a:xfrm>
            <a:off x="9507794" y="3122130"/>
            <a:ext cx="74725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8E27466-A195-B505-2AA1-14C12C3AA760}"/>
              </a:ext>
            </a:extLst>
          </p:cNvPr>
          <p:cNvSpPr txBox="1"/>
          <p:nvPr/>
        </p:nvSpPr>
        <p:spPr>
          <a:xfrm>
            <a:off x="37323" y="873069"/>
            <a:ext cx="12117354" cy="5370701"/>
          </a:xfrm>
          <a:prstGeom prst="rect">
            <a:avLst/>
          </a:prstGeom>
          <a:noFill/>
        </p:spPr>
        <p:txBody>
          <a:bodyPr wrap="square" lIns="91440" tIns="45720" rIns="91440" bIns="45720" anchor="t">
            <a:spAutoFit/>
          </a:bodyPr>
          <a:lstStyle/>
          <a:p>
            <a:pPr algn="just"/>
            <a:r>
              <a:rPr lang="en-US" sz="2450" spc="-150" dirty="0">
                <a:solidFill>
                  <a:srgbClr val="0070C0"/>
                </a:solidFill>
              </a:rPr>
              <a:t> </a:t>
            </a:r>
            <a:r>
              <a:rPr lang="en-US" sz="2450" b="0" i="0" u="none" strike="noStrike" spc="-150" baseline="0" dirty="0">
                <a:solidFill>
                  <a:srgbClr val="0070C0"/>
                </a:solidFill>
              </a:rPr>
              <a:t>In Vietnam, there are two types of traditional </a:t>
            </a:r>
            <a:r>
              <a:rPr lang="en-US" sz="2450" spc="-150" dirty="0">
                <a:solidFill>
                  <a:srgbClr val="0070C0"/>
                </a:solidFill>
              </a:rPr>
              <a:t>medicines </a:t>
            </a:r>
            <a:r>
              <a:rPr lang="en-US" sz="2450" b="0" i="0" u="none" strike="noStrike" spc="-150" baseline="0" dirty="0">
                <a:solidFill>
                  <a:srgbClr val="0070C0"/>
                </a:solidFill>
              </a:rPr>
              <a:t>that date back thousands of years to the villages of Vietnam. They are called </a:t>
            </a:r>
            <a:r>
              <a:rPr lang="en-US" sz="2450" b="0" i="0" u="none" strike="noStrike" spc="-150" baseline="0" dirty="0" err="1">
                <a:solidFill>
                  <a:srgbClr val="0070C0"/>
                </a:solidFill>
              </a:rPr>
              <a:t>Thuốc</a:t>
            </a:r>
            <a:r>
              <a:rPr lang="en-US" sz="2450" b="0" i="0" u="none" strike="noStrike" spc="-150" baseline="0" dirty="0">
                <a:solidFill>
                  <a:srgbClr val="0070C0"/>
                </a:solidFill>
              </a:rPr>
              <a:t> Nam and </a:t>
            </a:r>
            <a:r>
              <a:rPr lang="en-US" sz="2450" b="0" i="0" u="none" strike="noStrike" spc="-150" baseline="0" dirty="0" err="1">
                <a:solidFill>
                  <a:srgbClr val="0070C0"/>
                </a:solidFill>
              </a:rPr>
              <a:t>Thuốc</a:t>
            </a:r>
            <a:r>
              <a:rPr lang="en-US" sz="2450" b="0" i="0" u="none" strike="noStrike" spc="-150" baseline="0" dirty="0">
                <a:solidFill>
                  <a:srgbClr val="0070C0"/>
                </a:solidFill>
              </a:rPr>
              <a:t> Bắc. The two types of medicines developed independently over the years although they are similar in many ways.</a:t>
            </a:r>
            <a:r>
              <a:rPr lang="en-US" sz="2450" spc="-150" dirty="0">
                <a:solidFill>
                  <a:srgbClr val="0070C0"/>
                </a:solidFill>
              </a:rPr>
              <a:t> </a:t>
            </a:r>
            <a:endParaRPr lang="en-US" sz="2450" b="0" i="0" u="none" strike="noStrike" spc="-150" baseline="0" dirty="0">
              <a:solidFill>
                <a:srgbClr val="0070C0"/>
              </a:solidFill>
            </a:endParaRPr>
          </a:p>
          <a:p>
            <a:pPr algn="just"/>
            <a:r>
              <a:rPr lang="en-US" sz="2450" b="0" i="0" u="none" strike="noStrike" spc="-150" baseline="0" dirty="0">
                <a:solidFill>
                  <a:srgbClr val="0070C0"/>
                </a:solidFill>
              </a:rPr>
              <a:t>Both </a:t>
            </a:r>
            <a:r>
              <a:rPr lang="en-US" sz="2450" b="0" i="0" u="none" strike="noStrike" spc="-150" baseline="0" dirty="0" err="1">
                <a:solidFill>
                  <a:srgbClr val="0070C0"/>
                </a:solidFill>
              </a:rPr>
              <a:t>Thuốc</a:t>
            </a:r>
            <a:r>
              <a:rPr lang="en-US" sz="2450" b="0" i="0" u="none" strike="noStrike" spc="-150" baseline="0" dirty="0">
                <a:solidFill>
                  <a:srgbClr val="0070C0"/>
                </a:solidFill>
              </a:rPr>
              <a:t> Nam and </a:t>
            </a:r>
            <a:r>
              <a:rPr lang="en-US" sz="2450" b="0" i="0" u="none" strike="noStrike" spc="-150" baseline="0" dirty="0" err="1">
                <a:solidFill>
                  <a:srgbClr val="0070C0"/>
                </a:solidFill>
              </a:rPr>
              <a:t>Thuốc</a:t>
            </a:r>
            <a:r>
              <a:rPr lang="en-US" sz="2450" b="0" i="0" u="none" strike="noStrike" spc="-150" baseline="0" dirty="0">
                <a:solidFill>
                  <a:srgbClr val="0070C0"/>
                </a:solidFill>
              </a:rPr>
              <a:t> Bắc are herbal medicines using fresh and dried herbs, and plants. The main difference is in their preparation. </a:t>
            </a:r>
            <a:r>
              <a:rPr lang="en-US" sz="2450" b="0" i="0" u="none" strike="noStrike" spc="-150" baseline="0" dirty="0" err="1">
                <a:solidFill>
                  <a:srgbClr val="0070C0"/>
                </a:solidFill>
              </a:rPr>
              <a:t>Thuốc</a:t>
            </a:r>
            <a:r>
              <a:rPr lang="en-US" sz="2450" b="0" i="0" u="none" strike="noStrike" spc="-150" baseline="0" dirty="0">
                <a:solidFill>
                  <a:srgbClr val="0070C0"/>
                </a:solidFill>
              </a:rPr>
              <a:t> Nam uses different herbs that are simply chopped or ground before using. </a:t>
            </a:r>
            <a:r>
              <a:rPr lang="en-US" sz="2450" b="0" i="0" u="none" strike="noStrike" spc="-150" baseline="0" dirty="0" err="1">
                <a:solidFill>
                  <a:srgbClr val="0070C0"/>
                </a:solidFill>
              </a:rPr>
              <a:t>Thuốc</a:t>
            </a:r>
            <a:r>
              <a:rPr lang="en-US" sz="2450" b="0" i="0" u="none" strike="noStrike" spc="-150" baseline="0" dirty="0">
                <a:solidFill>
                  <a:srgbClr val="0070C0"/>
                </a:solidFill>
              </a:rPr>
              <a:t> Bắc, however, has a more complicated preparation, and often involves brewing and boiling the herbs to create a new medicine.</a:t>
            </a:r>
            <a:r>
              <a:rPr lang="en-US" sz="2450" spc="-150" dirty="0">
                <a:solidFill>
                  <a:srgbClr val="0070C0"/>
                </a:solidFill>
              </a:rPr>
              <a:t> </a:t>
            </a:r>
            <a:endParaRPr lang="en-US" sz="2450" b="0" i="0" u="none" strike="noStrike" spc="-150" baseline="0" dirty="0">
              <a:solidFill>
                <a:srgbClr val="0070C0"/>
              </a:solidFill>
            </a:endParaRPr>
          </a:p>
          <a:p>
            <a:pPr algn="just"/>
            <a:r>
              <a:rPr lang="en-US" sz="2450" b="0" i="0" u="none" strike="noStrike" spc="-150" baseline="0" dirty="0">
                <a:solidFill>
                  <a:srgbClr val="0070C0"/>
                </a:solidFill>
              </a:rPr>
              <a:t>The two traditional medicines are similar in some of their beliefs. Each believes in the idea of </a:t>
            </a:r>
            <a:r>
              <a:rPr lang="en-US" sz="2450" b="0" i="1" u="none" strike="noStrike" spc="-150" baseline="0" dirty="0" err="1">
                <a:solidFill>
                  <a:srgbClr val="0070C0"/>
                </a:solidFill>
              </a:rPr>
              <a:t>Khí</a:t>
            </a:r>
            <a:r>
              <a:rPr lang="en-US" sz="2450" b="0" i="1" u="none" strike="noStrike" spc="-150" baseline="0" dirty="0">
                <a:solidFill>
                  <a:srgbClr val="0070C0"/>
                </a:solidFill>
              </a:rPr>
              <a:t> </a:t>
            </a:r>
            <a:r>
              <a:rPr lang="en-US" sz="2450" b="0" i="0" u="none" strike="noStrike" spc="-150" baseline="0" dirty="0">
                <a:solidFill>
                  <a:srgbClr val="0070C0"/>
                </a:solidFill>
              </a:rPr>
              <a:t>or energy that flows through our bodies. One popular traditional medicine is from a plant called </a:t>
            </a:r>
            <a:r>
              <a:rPr lang="en-US" sz="2450" b="0" i="1" u="none" strike="noStrike" spc="-150" baseline="0" dirty="0" err="1">
                <a:solidFill>
                  <a:srgbClr val="0070C0"/>
                </a:solidFill>
              </a:rPr>
              <a:t>lá</a:t>
            </a:r>
            <a:r>
              <a:rPr lang="en-US" sz="2450" b="0" i="1" u="none" strike="noStrike" spc="-150" baseline="0" dirty="0">
                <a:solidFill>
                  <a:srgbClr val="0070C0"/>
                </a:solidFill>
              </a:rPr>
              <a:t> </a:t>
            </a:r>
            <a:r>
              <a:rPr lang="en-US" sz="2450" b="0" i="1" u="none" strike="noStrike" spc="-150" baseline="0" dirty="0" err="1">
                <a:solidFill>
                  <a:srgbClr val="0070C0"/>
                </a:solidFill>
              </a:rPr>
              <a:t>lốt</a:t>
            </a:r>
            <a:r>
              <a:rPr lang="en-US" sz="2450" b="0" i="1" u="none" strike="noStrike" spc="-150" baseline="0" dirty="0">
                <a:solidFill>
                  <a:srgbClr val="0070C0"/>
                </a:solidFill>
              </a:rPr>
              <a:t> </a:t>
            </a:r>
            <a:r>
              <a:rPr lang="en-US" sz="2450" b="0" i="0" u="none" strike="noStrike" spc="-150" baseline="0" dirty="0">
                <a:solidFill>
                  <a:srgbClr val="0070C0"/>
                </a:solidFill>
              </a:rPr>
              <a:t>whose leaves help treat arthritis and backache. Herbs, like mint, help treat a cold and the flu. While Vietnamese bitter melon known as </a:t>
            </a:r>
            <a:r>
              <a:rPr lang="en-US" sz="2450" b="0" i="1" u="none" strike="noStrike" spc="-150" baseline="0" dirty="0" err="1">
                <a:solidFill>
                  <a:srgbClr val="0070C0"/>
                </a:solidFill>
              </a:rPr>
              <a:t>mướp</a:t>
            </a:r>
            <a:r>
              <a:rPr lang="en-US" sz="2450" b="0" i="1" u="none" strike="noStrike" spc="-150" baseline="0" dirty="0">
                <a:solidFill>
                  <a:srgbClr val="0070C0"/>
                </a:solidFill>
              </a:rPr>
              <a:t> </a:t>
            </a:r>
            <a:r>
              <a:rPr lang="en-US" sz="2450" b="0" i="1" u="none" strike="noStrike" spc="-150" baseline="0" dirty="0" err="1">
                <a:solidFill>
                  <a:srgbClr val="0070C0"/>
                </a:solidFill>
              </a:rPr>
              <a:t>đắng</a:t>
            </a:r>
            <a:r>
              <a:rPr lang="en-US" sz="2450" b="0" i="1" u="none" strike="noStrike" spc="-150" baseline="0" dirty="0">
                <a:solidFill>
                  <a:srgbClr val="0070C0"/>
                </a:solidFill>
              </a:rPr>
              <a:t> </a:t>
            </a:r>
            <a:r>
              <a:rPr lang="en-US" sz="2450" b="0" i="0" u="none" strike="noStrike" spc="-150" baseline="0" dirty="0">
                <a:solidFill>
                  <a:srgbClr val="0070C0"/>
                </a:solidFill>
              </a:rPr>
              <a:t>or </a:t>
            </a:r>
            <a:r>
              <a:rPr lang="en-US" sz="2450" b="0" i="1" u="none" strike="noStrike" spc="-150" baseline="0" dirty="0" err="1">
                <a:solidFill>
                  <a:srgbClr val="0070C0"/>
                </a:solidFill>
              </a:rPr>
              <a:t>khổ</a:t>
            </a:r>
            <a:r>
              <a:rPr lang="en-US" sz="2450" b="0" i="1" u="none" strike="noStrike" spc="-150" baseline="0" dirty="0">
                <a:solidFill>
                  <a:srgbClr val="0070C0"/>
                </a:solidFill>
              </a:rPr>
              <a:t> qua </a:t>
            </a:r>
            <a:r>
              <a:rPr lang="en-US" sz="2450" b="0" i="0" u="none" strike="noStrike" spc="-150" baseline="0" dirty="0">
                <a:solidFill>
                  <a:srgbClr val="0070C0"/>
                </a:solidFill>
              </a:rPr>
              <a:t>helps in the treatment of diabetes, </a:t>
            </a:r>
            <a:r>
              <a:rPr lang="en-US" sz="2450" b="0" i="1" u="none" strike="noStrike" spc="-150" baseline="0" dirty="0" err="1">
                <a:solidFill>
                  <a:srgbClr val="0070C0"/>
                </a:solidFill>
              </a:rPr>
              <a:t>lá</a:t>
            </a:r>
            <a:r>
              <a:rPr lang="en-US" sz="2450" b="0" i="1" u="none" strike="noStrike" spc="-150" baseline="0" dirty="0">
                <a:solidFill>
                  <a:srgbClr val="0070C0"/>
                </a:solidFill>
              </a:rPr>
              <a:t> </a:t>
            </a:r>
            <a:r>
              <a:rPr lang="en-US" sz="2450" b="0" i="1" u="none" strike="noStrike" spc="-150" baseline="0" dirty="0" err="1">
                <a:solidFill>
                  <a:srgbClr val="0070C0"/>
                </a:solidFill>
              </a:rPr>
              <a:t>vông</a:t>
            </a:r>
            <a:r>
              <a:rPr lang="en-US" sz="2450" b="0" i="1" u="none" strike="noStrike" spc="-150" baseline="0" dirty="0">
                <a:solidFill>
                  <a:srgbClr val="0070C0"/>
                </a:solidFill>
              </a:rPr>
              <a:t> </a:t>
            </a:r>
            <a:r>
              <a:rPr lang="en-US" sz="2450" b="0" i="0" u="none" strike="noStrike" spc="-150" baseline="0" dirty="0">
                <a:solidFill>
                  <a:srgbClr val="0070C0"/>
                </a:solidFill>
              </a:rPr>
              <a:t>can help people sleep better. </a:t>
            </a:r>
          </a:p>
          <a:p>
            <a:pPr algn="just"/>
            <a:r>
              <a:rPr lang="en-US" sz="2450" b="0" i="0" u="none" strike="noStrike" spc="-150" baseline="0" dirty="0">
                <a:solidFill>
                  <a:srgbClr val="0070C0"/>
                </a:solidFill>
              </a:rPr>
              <a:t>Today, both traditional medicines are very popular in Vietnam. There are many herbal remedy shops where people can find treatments for almost any medical problem. Students can study traditional medicine at a medical university and the government operates institutes where patients can receive traditional treatments. </a:t>
            </a:r>
            <a:endParaRPr lang="en-US" sz="2450" spc="-150" dirty="0">
              <a:solidFill>
                <a:srgbClr val="0070C0"/>
              </a:solidFill>
            </a:endParaRPr>
          </a:p>
        </p:txBody>
      </p:sp>
      <p:cxnSp>
        <p:nvCxnSpPr>
          <p:cNvPr id="19" name="Straight Connector 18">
            <a:extLst>
              <a:ext uri="{FF2B5EF4-FFF2-40B4-BE49-F238E27FC236}">
                <a16:creationId xmlns:a16="http://schemas.microsoft.com/office/drawing/2014/main" id="{7655FE5D-6CEB-CFAB-3A98-F242E4161646}"/>
              </a:ext>
            </a:extLst>
          </p:cNvPr>
          <p:cNvCxnSpPr>
            <a:cxnSpLocks/>
          </p:cNvCxnSpPr>
          <p:nvPr/>
        </p:nvCxnSpPr>
        <p:spPr>
          <a:xfrm>
            <a:off x="10874477" y="3137311"/>
            <a:ext cx="7079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4823AB5-668C-EED7-669E-1966599FD533}"/>
              </a:ext>
            </a:extLst>
          </p:cNvPr>
          <p:cNvCxnSpPr>
            <a:cxnSpLocks/>
          </p:cNvCxnSpPr>
          <p:nvPr/>
        </p:nvCxnSpPr>
        <p:spPr>
          <a:xfrm>
            <a:off x="5427406" y="4989917"/>
            <a:ext cx="10323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TA11 BRIGHT CD3 - TRACK 3.21 - CULTURE D">
            <a:hlinkClick r:id="" action="ppaction://media"/>
            <a:extLst>
              <a:ext uri="{FF2B5EF4-FFF2-40B4-BE49-F238E27FC236}">
                <a16:creationId xmlns:a16="http://schemas.microsoft.com/office/drawing/2014/main" id="{9B17EAC1-1B9D-DB8F-A7F6-311CA929BA3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42294" y="519983"/>
            <a:ext cx="487363" cy="487363"/>
          </a:xfrm>
          <a:prstGeom prst="rect">
            <a:avLst/>
          </a:prstGeom>
        </p:spPr>
      </p:pic>
    </p:spTree>
    <p:extLst>
      <p:ext uri="{BB962C8B-B14F-4D97-AF65-F5344CB8AC3E}">
        <p14:creationId xmlns:p14="http://schemas.microsoft.com/office/powerpoint/2010/main" val="2141675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134329"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2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0" y="1204945"/>
            <a:ext cx="12002278" cy="1200329"/>
          </a:xfrm>
          <a:prstGeom prst="rect">
            <a:avLst/>
          </a:prstGeom>
          <a:noFill/>
        </p:spPr>
        <p:txBody>
          <a:bodyPr wrap="square" rtlCol="0">
            <a:spAutoFit/>
          </a:bodyPr>
          <a:lstStyle/>
          <a:p>
            <a:pPr marL="58738"/>
            <a:r>
              <a:rPr lang="en-US" sz="4000" b="1" dirty="0">
                <a:solidFill>
                  <a:srgbClr val="0070C0"/>
                </a:solidFill>
              </a:rPr>
              <a:t>  herb</a:t>
            </a:r>
            <a:r>
              <a:rPr lang="en-US" i="1" dirty="0"/>
              <a:t> </a:t>
            </a:r>
            <a:r>
              <a:rPr lang="en-US" dirty="0"/>
              <a:t>  </a:t>
            </a:r>
            <a:r>
              <a:rPr lang="en-US" sz="3200" b="1" dirty="0">
                <a:solidFill>
                  <a:srgbClr val="C00000"/>
                </a:solidFill>
              </a:rPr>
              <a:t>/</a:t>
            </a:r>
            <a:r>
              <a:rPr lang="en-US" sz="3200" b="1" dirty="0" err="1">
                <a:solidFill>
                  <a:srgbClr val="C00000"/>
                </a:solidFill>
              </a:rPr>
              <a:t>hɜːb</a:t>
            </a:r>
            <a:r>
              <a:rPr lang="en-US" sz="3200" b="1" dirty="0">
                <a:solidFill>
                  <a:srgbClr val="C00000"/>
                </a:solidFill>
              </a:rPr>
              <a:t>/  </a:t>
            </a:r>
            <a:r>
              <a:rPr lang="en-US" sz="3600" i="1" dirty="0">
                <a:solidFill>
                  <a:srgbClr val="C00000"/>
                </a:solidFill>
              </a:rPr>
              <a:t>(n)</a:t>
            </a:r>
            <a:r>
              <a:rPr lang="en-US" sz="2800" i="1" dirty="0">
                <a:solidFill>
                  <a:srgbClr val="C00000"/>
                </a:solidFill>
              </a:rPr>
              <a:t>: </a:t>
            </a:r>
            <a:r>
              <a:rPr lang="en-US" sz="3200" dirty="0"/>
              <a:t>a type of plant whose leaves are used in cooking  to give </a:t>
            </a:r>
            <a:r>
              <a:rPr lang="en-US" sz="3200" dirty="0" err="1"/>
              <a:t>flavour</a:t>
            </a:r>
            <a:r>
              <a:rPr lang="en-US" sz="3200" dirty="0"/>
              <a:t> to particular dishes or in making medicine</a:t>
            </a:r>
            <a:r>
              <a:rPr lang="en-US" sz="3200" b="1" dirty="0"/>
              <a:t>.</a:t>
            </a:r>
            <a:endParaRPr lang="en-US" sz="2400" dirty="0">
              <a:solidFill>
                <a:srgbClr val="00B050"/>
              </a:solidFill>
            </a:endParaRPr>
          </a:p>
        </p:txBody>
      </p:sp>
      <p:sp>
        <p:nvSpPr>
          <p:cNvPr id="14" name="Rectangle 13">
            <a:extLst>
              <a:ext uri="{FF2B5EF4-FFF2-40B4-BE49-F238E27FC236}">
                <a16:creationId xmlns:a16="http://schemas.microsoft.com/office/drawing/2014/main" id="{F138DA9E-3199-0062-A532-316BA42AA468}"/>
              </a:ext>
            </a:extLst>
          </p:cNvPr>
          <p:cNvSpPr/>
          <p:nvPr/>
        </p:nvSpPr>
        <p:spPr>
          <a:xfrm>
            <a:off x="5585789" y="2322875"/>
            <a:ext cx="6036907"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dirty="0" err="1">
                <a:solidFill>
                  <a:srgbClr val="FF0000"/>
                </a:solidFill>
              </a:rPr>
              <a:t>Cây</a:t>
            </a:r>
            <a:r>
              <a:rPr lang="en-US" sz="4000" i="1" dirty="0">
                <a:solidFill>
                  <a:srgbClr val="FF0000"/>
                </a:solidFill>
              </a:rPr>
              <a:t> </a:t>
            </a:r>
            <a:r>
              <a:rPr lang="en-US" sz="4000" i="1" dirty="0" err="1">
                <a:solidFill>
                  <a:srgbClr val="FF0000"/>
                </a:solidFill>
              </a:rPr>
              <a:t>thuốc</a:t>
            </a:r>
            <a:r>
              <a:rPr lang="en-US" sz="4000" i="1" dirty="0">
                <a:solidFill>
                  <a:srgbClr val="FF0000"/>
                </a:solidFill>
              </a:rPr>
              <a:t>, </a:t>
            </a:r>
            <a:r>
              <a:rPr lang="en-US" sz="4000" i="1" dirty="0" err="1">
                <a:solidFill>
                  <a:srgbClr val="FF0000"/>
                </a:solidFill>
              </a:rPr>
              <a:t>thảo</a:t>
            </a:r>
            <a:r>
              <a:rPr lang="en-US" sz="4000" i="1" dirty="0">
                <a:solidFill>
                  <a:srgbClr val="FF0000"/>
                </a:solidFill>
              </a:rPr>
              <a:t> </a:t>
            </a:r>
            <a:r>
              <a:rPr lang="en-US" sz="4000" i="1" dirty="0" err="1">
                <a:solidFill>
                  <a:srgbClr val="FF0000"/>
                </a:solidFill>
              </a:rPr>
              <a:t>dược</a:t>
            </a:r>
            <a:endParaRPr lang="en-US" sz="40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5134752" y="3088764"/>
            <a:ext cx="6867526" cy="120454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Many kinds of herbs and spices are used in South Asian cooking.</a:t>
            </a:r>
            <a:endParaRPr lang="en-US" sz="4800" dirty="0">
              <a:solidFill>
                <a:srgbClr val="002060"/>
              </a:solidFill>
            </a:endParaRPr>
          </a:p>
        </p:txBody>
      </p:sp>
      <p:pic>
        <p:nvPicPr>
          <p:cNvPr id="9" name="herb">
            <a:hlinkClick r:id="" action="ppaction://media"/>
            <a:extLst>
              <a:ext uri="{FF2B5EF4-FFF2-40B4-BE49-F238E27FC236}">
                <a16:creationId xmlns:a16="http://schemas.microsoft.com/office/drawing/2014/main" id="{7D68AEA0-1E26-C20E-8C62-C6A185995524}"/>
              </a:ext>
            </a:extLst>
          </p:cNvPr>
          <p:cNvPicPr>
            <a:picLocks noChangeAspect="1"/>
          </p:cNvPicPr>
          <p:nvPr>
            <a:audioFile r:link="rId2"/>
            <p:extLst>
              <p:ext uri="{DAA4B4D4-6D71-4841-9C94-3DE7FCFB9230}">
                <p14:media xmlns:p14="http://schemas.microsoft.com/office/powerpoint/2010/main" r:embed="rId1"/>
              </p:ext>
            </p:extLst>
          </p:nvPr>
        </p:nvPicPr>
        <p:blipFill>
          <a:blip r:embed="rId5">
            <a:extLst>
              <a:ext uri="{BEBA8EAE-BF5A-486C-A8C5-ECC9F3942E4B}">
                <a14:imgProps xmlns:a14="http://schemas.microsoft.com/office/drawing/2010/main">
                  <a14:imgLayer r:embed="rId6">
                    <a14:imgEffect>
                      <a14:artisticPencilSketch/>
                    </a14:imgEffect>
                  </a14:imgLayer>
                </a14:imgProps>
              </a:ext>
            </a:extLst>
          </a:blip>
          <a:stretch>
            <a:fillRect/>
          </a:stretch>
        </p:blipFill>
        <p:spPr>
          <a:xfrm>
            <a:off x="4109761" y="619519"/>
            <a:ext cx="487363" cy="487363"/>
          </a:xfrm>
          <a:prstGeom prst="rect">
            <a:avLst/>
          </a:prstGeom>
        </p:spPr>
      </p:pic>
      <p:pic>
        <p:nvPicPr>
          <p:cNvPr id="13" name="Picture 12" descr="Anise and cinnamon close up on a dark stone">
            <a:extLst>
              <a:ext uri="{FF2B5EF4-FFF2-40B4-BE49-F238E27FC236}">
                <a16:creationId xmlns:a16="http://schemas.microsoft.com/office/drawing/2014/main" id="{C27F606D-E070-A92C-8B53-03CD44D97AE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8168" y="2670240"/>
            <a:ext cx="3928956" cy="2618665"/>
          </a:xfrm>
          <a:prstGeom prst="rect">
            <a:avLst/>
          </a:prstGeom>
        </p:spPr>
      </p:pic>
    </p:spTree>
    <p:extLst>
      <p:ext uri="{BB962C8B-B14F-4D97-AF65-F5344CB8AC3E}">
        <p14:creationId xmlns:p14="http://schemas.microsoft.com/office/powerpoint/2010/main" val="548091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9"/>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21" fill="hold"/>
                                        <p:tgtEl>
                                          <p:spTgt spid="9"/>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37557" y="1261335"/>
            <a:ext cx="12033102" cy="1261884"/>
          </a:xfrm>
          <a:prstGeom prst="rect">
            <a:avLst/>
          </a:prstGeom>
          <a:noFill/>
        </p:spPr>
        <p:txBody>
          <a:bodyPr wrap="square" rtlCol="0">
            <a:spAutoFit/>
          </a:bodyPr>
          <a:lstStyle/>
          <a:p>
            <a:r>
              <a:rPr lang="en-US" sz="4000" b="1" dirty="0">
                <a:solidFill>
                  <a:srgbClr val="0070C0"/>
                </a:solidFill>
              </a:rPr>
              <a:t>chop </a:t>
            </a:r>
            <a:r>
              <a:rPr lang="en-US" sz="3600" b="1" dirty="0">
                <a:solidFill>
                  <a:srgbClr val="C00000"/>
                </a:solidFill>
              </a:rPr>
              <a:t>/</a:t>
            </a:r>
            <a:r>
              <a:rPr lang="en-US" sz="3600" b="1" dirty="0" err="1">
                <a:solidFill>
                  <a:srgbClr val="C00000"/>
                </a:solidFill>
              </a:rPr>
              <a:t>tʃɒp</a:t>
            </a:r>
            <a:r>
              <a:rPr lang="en-US" sz="3600" b="1" dirty="0">
                <a:solidFill>
                  <a:srgbClr val="C00000"/>
                </a:solidFill>
              </a:rPr>
              <a:t>/ </a:t>
            </a:r>
            <a:r>
              <a:rPr lang="en-US" sz="4000" b="0" i="0" dirty="0">
                <a:solidFill>
                  <a:srgbClr val="C00000"/>
                </a:solidFill>
                <a:effectLst/>
              </a:rPr>
              <a:t>(v): </a:t>
            </a:r>
            <a:r>
              <a:rPr lang="en-US" sz="3200" b="0" i="0" dirty="0">
                <a:effectLst/>
              </a:rPr>
              <a:t>to cut something into pieces with an axe, knife or other sharp instrument</a:t>
            </a:r>
            <a:r>
              <a:rPr lang="en-US" sz="3600" dirty="0"/>
              <a:t>.</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6174659" y="2008334"/>
            <a:ext cx="3569478"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Chặt</a:t>
            </a:r>
            <a:r>
              <a:rPr lang="en-US" sz="3600" dirty="0">
                <a:solidFill>
                  <a:srgbClr val="FF0000"/>
                </a:solidFill>
              </a:rPr>
              <a:t>, </a:t>
            </a:r>
            <a:r>
              <a:rPr lang="en-US" sz="3600" dirty="0" err="1">
                <a:solidFill>
                  <a:srgbClr val="FF0000"/>
                </a:solidFill>
              </a:rPr>
              <a:t>băm</a:t>
            </a:r>
            <a:r>
              <a:rPr lang="en-US" sz="3600" dirty="0">
                <a:solidFill>
                  <a:srgbClr val="FF0000"/>
                </a:solidFill>
              </a:rPr>
              <a:t> </a:t>
            </a:r>
            <a:r>
              <a:rPr lang="en-US" sz="3600" dirty="0" err="1">
                <a:solidFill>
                  <a:srgbClr val="FF0000"/>
                </a:solidFill>
              </a:rPr>
              <a:t>nhỏ</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943752" y="2751043"/>
            <a:ext cx="6331339" cy="8490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He was chopping wood in the yard.</a:t>
            </a:r>
          </a:p>
        </p:txBody>
      </p:sp>
      <p:pic>
        <p:nvPicPr>
          <p:cNvPr id="5" name="Picture 4" descr="A picture containing person, cutting, indoor, board&#10;&#10;Description automatically generated">
            <a:extLst>
              <a:ext uri="{FF2B5EF4-FFF2-40B4-BE49-F238E27FC236}">
                <a16:creationId xmlns:a16="http://schemas.microsoft.com/office/drawing/2014/main" id="{80D11AD5-DF45-6285-3D6E-EFDDDAFA2AD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78425" y="2669457"/>
            <a:ext cx="3902943" cy="2927207"/>
          </a:xfrm>
          <a:prstGeom prst="rect">
            <a:avLst/>
          </a:prstGeom>
        </p:spPr>
      </p:pic>
      <p:pic>
        <p:nvPicPr>
          <p:cNvPr id="11" name="chop">
            <a:hlinkClick r:id="" action="ppaction://media"/>
            <a:extLst>
              <a:ext uri="{FF2B5EF4-FFF2-40B4-BE49-F238E27FC236}">
                <a16:creationId xmlns:a16="http://schemas.microsoft.com/office/drawing/2014/main" id="{72FE949F-8A42-2F62-2943-9F28043AFB3B}"/>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23502" y="767268"/>
            <a:ext cx="487363" cy="487363"/>
          </a:xfrm>
          <a:prstGeom prst="rect">
            <a:avLst/>
          </a:prstGeom>
        </p:spPr>
      </p:pic>
    </p:spTree>
    <p:extLst>
      <p:ext uri="{BB962C8B-B14F-4D97-AF65-F5344CB8AC3E}">
        <p14:creationId xmlns:p14="http://schemas.microsoft.com/office/powerpoint/2010/main" val="2043962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1"/>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17" fill="hold"/>
                                        <p:tgtEl>
                                          <p:spTgt spid="11"/>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361334" y="1209380"/>
            <a:ext cx="11722507" cy="1200329"/>
          </a:xfrm>
          <a:prstGeom prst="rect">
            <a:avLst/>
          </a:prstGeom>
          <a:noFill/>
        </p:spPr>
        <p:txBody>
          <a:bodyPr wrap="square" rtlCol="0">
            <a:spAutoFit/>
          </a:bodyPr>
          <a:lstStyle/>
          <a:p>
            <a:r>
              <a:rPr lang="en-US" sz="4000" b="1" dirty="0">
                <a:solidFill>
                  <a:srgbClr val="0070C0"/>
                </a:solidFill>
                <a:latin typeface="Calibri (Body)"/>
              </a:rPr>
              <a:t>grind</a:t>
            </a:r>
            <a:r>
              <a:rPr lang="en-US" sz="3200" b="1" dirty="0">
                <a:solidFill>
                  <a:srgbClr val="0070C0"/>
                </a:solidFill>
                <a:latin typeface="Calibri (Body)"/>
              </a:rPr>
              <a:t> </a:t>
            </a:r>
            <a:r>
              <a:rPr lang="en-US" sz="3200" b="1" dirty="0">
                <a:solidFill>
                  <a:srgbClr val="C00000"/>
                </a:solidFill>
                <a:latin typeface="Calibri (Body)"/>
              </a:rPr>
              <a:t>/</a:t>
            </a:r>
            <a:r>
              <a:rPr lang="en-US" sz="3200" b="1" i="1" dirty="0" err="1">
                <a:solidFill>
                  <a:srgbClr val="C00000"/>
                </a:solidFill>
              </a:rPr>
              <a:t>ɡraɪnd</a:t>
            </a:r>
            <a:r>
              <a:rPr lang="en-US" sz="3200" b="1" i="1" dirty="0">
                <a:solidFill>
                  <a:srgbClr val="C00000"/>
                </a:solidFill>
              </a:rPr>
              <a:t>/</a:t>
            </a:r>
            <a:r>
              <a:rPr lang="en-US" sz="3200" b="1" i="1" dirty="0"/>
              <a:t> </a:t>
            </a:r>
            <a:r>
              <a:rPr lang="en-US" sz="2600" b="0" i="0" dirty="0">
                <a:solidFill>
                  <a:srgbClr val="C00000"/>
                </a:solidFill>
                <a:effectLst/>
                <a:latin typeface="Calibri (Body)"/>
              </a:rPr>
              <a:t>(</a:t>
            </a:r>
            <a:r>
              <a:rPr lang="en-US" sz="2600" b="0" i="0" dirty="0">
                <a:solidFill>
                  <a:srgbClr val="C00000"/>
                </a:solidFill>
                <a:effectLst/>
              </a:rPr>
              <a:t>v): </a:t>
            </a:r>
            <a:r>
              <a:rPr lang="en-US" sz="2800" b="0" i="0" dirty="0">
                <a:effectLst/>
              </a:rPr>
              <a:t>to make something into small pieces or powder by pressing between hard surfaces</a:t>
            </a:r>
            <a:r>
              <a:rPr lang="en-US" sz="3200" dirty="0"/>
              <a:t>.</a:t>
            </a:r>
            <a:endParaRPr lang="en-US" sz="2800" dirty="0"/>
          </a:p>
        </p:txBody>
      </p:sp>
      <p:sp>
        <p:nvSpPr>
          <p:cNvPr id="14" name="Rectangle 13">
            <a:extLst>
              <a:ext uri="{FF2B5EF4-FFF2-40B4-BE49-F238E27FC236}">
                <a16:creationId xmlns:a16="http://schemas.microsoft.com/office/drawing/2014/main" id="{F138DA9E-3199-0062-A532-316BA42AA468}"/>
              </a:ext>
            </a:extLst>
          </p:cNvPr>
          <p:cNvSpPr/>
          <p:nvPr/>
        </p:nvSpPr>
        <p:spPr>
          <a:xfrm>
            <a:off x="7141289" y="2187614"/>
            <a:ext cx="3782349"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rPr>
              <a:t>Nghiền</a:t>
            </a:r>
            <a:endParaRPr lang="en-US" sz="32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862232" y="2974523"/>
            <a:ext cx="6644927" cy="127371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We need to grind a little black pepper over the salad.</a:t>
            </a:r>
            <a:endParaRPr lang="en-US" sz="3200" i="1" u="sng" dirty="0">
              <a:solidFill>
                <a:srgbClr val="002060"/>
              </a:solidFill>
            </a:endParaRPr>
          </a:p>
        </p:txBody>
      </p:sp>
      <p:pic>
        <p:nvPicPr>
          <p:cNvPr id="8" name="Picture 7" descr="A picture containing plate&#10;&#10;Description automatically generated">
            <a:extLst>
              <a:ext uri="{FF2B5EF4-FFF2-40B4-BE49-F238E27FC236}">
                <a16:creationId xmlns:a16="http://schemas.microsoft.com/office/drawing/2014/main" id="{3EA96D30-CECE-13D9-C1BC-63D0C74C6EE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1335" y="2286597"/>
            <a:ext cx="2952136" cy="3936181"/>
          </a:xfrm>
          <a:prstGeom prst="rect">
            <a:avLst/>
          </a:prstGeom>
        </p:spPr>
      </p:pic>
      <p:pic>
        <p:nvPicPr>
          <p:cNvPr id="10" name="grind">
            <a:hlinkClick r:id="" action="ppaction://media"/>
            <a:extLst>
              <a:ext uri="{FF2B5EF4-FFF2-40B4-BE49-F238E27FC236}">
                <a16:creationId xmlns:a16="http://schemas.microsoft.com/office/drawing/2014/main" id="{21EB3316-5A65-DA85-9217-C7959BB32186}"/>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60377" y="644566"/>
            <a:ext cx="487363" cy="487363"/>
          </a:xfrm>
          <a:prstGeom prst="rect">
            <a:avLst/>
          </a:prstGeom>
        </p:spPr>
      </p:pic>
    </p:spTree>
    <p:extLst>
      <p:ext uri="{BB962C8B-B14F-4D97-AF65-F5344CB8AC3E}">
        <p14:creationId xmlns:p14="http://schemas.microsoft.com/office/powerpoint/2010/main" val="2687131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0"/>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21" fill="hold"/>
                                        <p:tgtEl>
                                          <p:spTgt spid="10"/>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52176" y="1342616"/>
            <a:ext cx="11687645" cy="1261884"/>
          </a:xfrm>
          <a:prstGeom prst="rect">
            <a:avLst/>
          </a:prstGeom>
          <a:noFill/>
        </p:spPr>
        <p:txBody>
          <a:bodyPr wrap="square" rtlCol="0">
            <a:spAutoFit/>
          </a:bodyPr>
          <a:lstStyle/>
          <a:p>
            <a:r>
              <a:rPr lang="en-US" sz="4000" b="1" dirty="0">
                <a:solidFill>
                  <a:srgbClr val="0070C0"/>
                </a:solidFill>
              </a:rPr>
              <a:t>preparation </a:t>
            </a:r>
            <a:r>
              <a:rPr lang="en-US" sz="3200" b="1" dirty="0">
                <a:solidFill>
                  <a:srgbClr val="C00000"/>
                </a:solidFill>
              </a:rPr>
              <a:t>/ˌ</a:t>
            </a:r>
            <a:r>
              <a:rPr lang="en-US" sz="3200" b="1" dirty="0" err="1">
                <a:solidFill>
                  <a:srgbClr val="C00000"/>
                </a:solidFill>
              </a:rPr>
              <a:t>prepərˈeɪʃən</a:t>
            </a:r>
            <a:r>
              <a:rPr lang="en-US" sz="3200" b="1" dirty="0">
                <a:solidFill>
                  <a:srgbClr val="C00000"/>
                </a:solidFill>
              </a:rPr>
              <a:t>/ </a:t>
            </a:r>
            <a:r>
              <a:rPr lang="en-US" sz="4000" b="0" i="0" dirty="0">
                <a:solidFill>
                  <a:srgbClr val="C00000"/>
                </a:solidFill>
                <a:effectLst/>
              </a:rPr>
              <a:t>(n):  </a:t>
            </a:r>
            <a:r>
              <a:rPr lang="en-US" sz="3200" dirty="0"/>
              <a:t>a mixture of substances, often for use as a medicine</a:t>
            </a:r>
            <a:r>
              <a:rPr lang="en-US" sz="3600" dirty="0"/>
              <a:t>.</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6095999" y="2100648"/>
            <a:ext cx="5329084"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a:t>
            </a:r>
            <a:r>
              <a:rPr lang="en-US" sz="3600" dirty="0" err="1">
                <a:solidFill>
                  <a:srgbClr val="FF0000"/>
                </a:solidFill>
              </a:rPr>
              <a:t>thuốc</a:t>
            </a:r>
            <a:r>
              <a:rPr lang="en-US" sz="3600" dirty="0">
                <a:solidFill>
                  <a:srgbClr val="FF0000"/>
                </a:solidFill>
              </a:rPr>
              <a:t>) </a:t>
            </a:r>
            <a:r>
              <a:rPr lang="en-US" sz="3600" dirty="0" err="1">
                <a:solidFill>
                  <a:srgbClr val="FF0000"/>
                </a:solidFill>
              </a:rPr>
              <a:t>điều</a:t>
            </a:r>
            <a:r>
              <a:rPr lang="en-US" sz="3600" dirty="0">
                <a:solidFill>
                  <a:srgbClr val="FF0000"/>
                </a:solidFill>
              </a:rPr>
              <a:t> </a:t>
            </a:r>
            <a:r>
              <a:rPr lang="en-US" sz="3600" dirty="0" err="1">
                <a:solidFill>
                  <a:srgbClr val="FF0000"/>
                </a:solidFill>
              </a:rPr>
              <a:t>chế</a:t>
            </a:r>
            <a:r>
              <a:rPr lang="en-US" sz="3600" dirty="0">
                <a:solidFill>
                  <a:srgbClr val="FF0000"/>
                </a:solidFill>
              </a:rPr>
              <a:t>, </a:t>
            </a:r>
            <a:r>
              <a:rPr lang="en-US" sz="3600" dirty="0" err="1">
                <a:solidFill>
                  <a:srgbClr val="FF0000"/>
                </a:solidFill>
              </a:rPr>
              <a:t>bào</a:t>
            </a:r>
            <a:r>
              <a:rPr lang="en-US" sz="3600" dirty="0">
                <a:solidFill>
                  <a:srgbClr val="FF0000"/>
                </a:solidFill>
              </a:rPr>
              <a:t> </a:t>
            </a:r>
            <a:r>
              <a:rPr lang="en-US" sz="3600" dirty="0" err="1">
                <a:solidFill>
                  <a:srgbClr val="FF0000"/>
                </a:solidFill>
              </a:rPr>
              <a:t>chế</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5357577" y="2860989"/>
            <a:ext cx="6185493" cy="10030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2060"/>
                </a:solidFill>
              </a:rPr>
              <a:t>Many kinds of traditional medicine require complicated preparations.</a:t>
            </a:r>
          </a:p>
        </p:txBody>
      </p:sp>
      <p:pic>
        <p:nvPicPr>
          <p:cNvPr id="10" name="Picture 9" descr="A midsection of a person holding a miniature house">
            <a:extLst>
              <a:ext uri="{FF2B5EF4-FFF2-40B4-BE49-F238E27FC236}">
                <a16:creationId xmlns:a16="http://schemas.microsoft.com/office/drawing/2014/main" id="{D86DF866-B338-0579-411C-4FA9F29482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878" y="2946665"/>
            <a:ext cx="4339793" cy="2731590"/>
          </a:xfrm>
          <a:prstGeom prst="rect">
            <a:avLst/>
          </a:prstGeom>
        </p:spPr>
      </p:pic>
      <p:pic>
        <p:nvPicPr>
          <p:cNvPr id="8" name="preparation">
            <a:hlinkClick r:id="" action="ppaction://media"/>
            <a:extLst>
              <a:ext uri="{FF2B5EF4-FFF2-40B4-BE49-F238E27FC236}">
                <a16:creationId xmlns:a16="http://schemas.microsoft.com/office/drawing/2014/main" id="{C10FB16B-FD46-72A7-9F06-D029CBF17CFA}"/>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BEBA8EAE-BF5A-486C-A8C5-ECC9F3942E4B}">
                <a14:imgProps xmlns:a14="http://schemas.microsoft.com/office/drawing/2010/main">
                  <a14:imgLayer r:embed="rId7">
                    <a14:imgEffect>
                      <a14:artisticPencilSketch/>
                    </a14:imgEffect>
                  </a14:imgLayer>
                </a14:imgProps>
              </a:ext>
            </a:extLst>
          </a:blip>
          <a:stretch>
            <a:fillRect/>
          </a:stretch>
        </p:blipFill>
        <p:spPr>
          <a:xfrm>
            <a:off x="4111216" y="644361"/>
            <a:ext cx="487363" cy="487363"/>
          </a:xfrm>
          <a:prstGeom prst="rect">
            <a:avLst/>
          </a:prstGeom>
        </p:spPr>
      </p:pic>
    </p:spTree>
    <p:extLst>
      <p:ext uri="{BB962C8B-B14F-4D97-AF65-F5344CB8AC3E}">
        <p14:creationId xmlns:p14="http://schemas.microsoft.com/office/powerpoint/2010/main" val="3234710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8"/>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91" fill="hold"/>
                                        <p:tgtEl>
                                          <p:spTgt spid="8"/>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289EB40-0A84-451C-E2EA-9D4488072085}"/>
              </a:ext>
            </a:extLst>
          </p:cNvPr>
          <p:cNvSpPr/>
          <p:nvPr/>
        </p:nvSpPr>
        <p:spPr>
          <a:xfrm>
            <a:off x="201478" y="3063894"/>
            <a:ext cx="673702" cy="638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37557" y="1204911"/>
            <a:ext cx="11812555" cy="1200329"/>
          </a:xfrm>
          <a:prstGeom prst="rect">
            <a:avLst/>
          </a:prstGeom>
          <a:noFill/>
        </p:spPr>
        <p:txBody>
          <a:bodyPr wrap="square" rtlCol="0">
            <a:spAutoFit/>
          </a:bodyPr>
          <a:lstStyle/>
          <a:p>
            <a:r>
              <a:rPr lang="en-US" sz="4000" b="1" dirty="0">
                <a:solidFill>
                  <a:srgbClr val="0070C0"/>
                </a:solidFill>
              </a:rPr>
              <a:t>brew</a:t>
            </a:r>
            <a:r>
              <a:rPr lang="en-US" sz="3200" b="1" dirty="0">
                <a:solidFill>
                  <a:srgbClr val="C00000"/>
                </a:solidFill>
              </a:rPr>
              <a:t> /bruː/ </a:t>
            </a:r>
            <a:r>
              <a:rPr lang="en-US" sz="4000" b="0" i="0" dirty="0">
                <a:solidFill>
                  <a:srgbClr val="C00000"/>
                </a:solidFill>
                <a:effectLst/>
              </a:rPr>
              <a:t>(</a:t>
            </a:r>
            <a:r>
              <a:rPr lang="en-US" sz="4000" dirty="0">
                <a:solidFill>
                  <a:srgbClr val="C00000"/>
                </a:solidFill>
              </a:rPr>
              <a:t>v</a:t>
            </a:r>
            <a:r>
              <a:rPr lang="en-US" sz="4000" b="0" i="0" dirty="0">
                <a:solidFill>
                  <a:srgbClr val="C00000"/>
                </a:solidFill>
                <a:effectLst/>
              </a:rPr>
              <a:t>):  </a:t>
            </a:r>
            <a:r>
              <a:rPr lang="en-US" sz="3200" dirty="0"/>
              <a:t>to add boiling water to something such as tea or coffee, and then allow it to steep for a particular amount of time.</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7352789" y="2379569"/>
            <a:ext cx="4455754"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ngâm</a:t>
            </a:r>
            <a:r>
              <a:rPr lang="en-US" sz="3600" dirty="0">
                <a:solidFill>
                  <a:srgbClr val="FF0000"/>
                </a:solidFill>
              </a:rPr>
              <a:t>, ủ</a:t>
            </a:r>
          </a:p>
        </p:txBody>
      </p:sp>
      <p:sp>
        <p:nvSpPr>
          <p:cNvPr id="15" name="Rectangle 14">
            <a:extLst>
              <a:ext uri="{FF2B5EF4-FFF2-40B4-BE49-F238E27FC236}">
                <a16:creationId xmlns:a16="http://schemas.microsoft.com/office/drawing/2014/main" id="{5AC699B7-4431-64BF-BCBE-668F3C0FF029}"/>
              </a:ext>
            </a:extLst>
          </p:cNvPr>
          <p:cNvSpPr/>
          <p:nvPr/>
        </p:nvSpPr>
        <p:spPr>
          <a:xfrm>
            <a:off x="4810416" y="3125495"/>
            <a:ext cx="7381584" cy="8490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002060"/>
                </a:solidFill>
              </a:rPr>
              <a:t>Freshly brewed coffee is now favorite drink of many young people.</a:t>
            </a:r>
          </a:p>
        </p:txBody>
      </p:sp>
      <p:pic>
        <p:nvPicPr>
          <p:cNvPr id="1026" name="Picture 2" descr="Ấm sắc thuốc bằng điện 3.5L điều khiển thông minh siêu sắc thuốc tự động,  đa năng, hẹn giờ, ủ ấm, nồi nấu cháo, hầm canh">
            <a:extLst>
              <a:ext uri="{FF2B5EF4-FFF2-40B4-BE49-F238E27FC236}">
                <a16:creationId xmlns:a16="http://schemas.microsoft.com/office/drawing/2014/main" id="{9FFB9E7D-3DCA-2B82-3B26-FB8D50A3718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118" t="4618" b="2975"/>
          <a:stretch/>
        </p:blipFill>
        <p:spPr bwMode="auto">
          <a:xfrm>
            <a:off x="924341" y="2419497"/>
            <a:ext cx="3106992" cy="3834121"/>
          </a:xfrm>
          <a:prstGeom prst="rect">
            <a:avLst/>
          </a:prstGeom>
          <a:noFill/>
          <a:extLst>
            <a:ext uri="{909E8E84-426E-40DD-AFC4-6F175D3DCCD1}">
              <a14:hiddenFill xmlns:a14="http://schemas.microsoft.com/office/drawing/2010/main">
                <a:solidFill>
                  <a:srgbClr val="FFFFFF"/>
                </a:solidFill>
              </a14:hiddenFill>
            </a:ext>
          </a:extLst>
        </p:spPr>
      </p:pic>
      <p:pic>
        <p:nvPicPr>
          <p:cNvPr id="6" name="brew">
            <a:hlinkClick r:id="" action="ppaction://media"/>
            <a:extLst>
              <a:ext uri="{FF2B5EF4-FFF2-40B4-BE49-F238E27FC236}">
                <a16:creationId xmlns:a16="http://schemas.microsoft.com/office/drawing/2014/main" id="{AE714B84-E83A-EADA-0F69-B627097D14B0}"/>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BEBA8EAE-BF5A-486C-A8C5-ECC9F3942E4B}">
                <a14:imgProps xmlns:a14="http://schemas.microsoft.com/office/drawing/2010/main">
                  <a14:imgLayer r:embed="rId7">
                    <a14:imgEffect>
                      <a14:artisticPencilSketch/>
                    </a14:imgEffect>
                  </a14:imgLayer>
                </a14:imgProps>
              </a:ext>
            </a:extLst>
          </a:blip>
          <a:stretch>
            <a:fillRect/>
          </a:stretch>
        </p:blipFill>
        <p:spPr>
          <a:xfrm>
            <a:off x="4130880" y="767268"/>
            <a:ext cx="487363" cy="487363"/>
          </a:xfrm>
          <a:prstGeom prst="rect">
            <a:avLst/>
          </a:prstGeom>
        </p:spPr>
      </p:pic>
    </p:spTree>
    <p:extLst>
      <p:ext uri="{BB962C8B-B14F-4D97-AF65-F5344CB8AC3E}">
        <p14:creationId xmlns:p14="http://schemas.microsoft.com/office/powerpoint/2010/main" val="324237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6"/>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52" fill="hold"/>
                                        <p:tgtEl>
                                          <p:spTgt spid="6"/>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289EB40-0A84-451C-E2EA-9D4488072085}"/>
              </a:ext>
            </a:extLst>
          </p:cNvPr>
          <p:cNvSpPr/>
          <p:nvPr/>
        </p:nvSpPr>
        <p:spPr>
          <a:xfrm>
            <a:off x="201478" y="3063894"/>
            <a:ext cx="673702" cy="638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237557" y="1254631"/>
            <a:ext cx="11812555" cy="1200329"/>
          </a:xfrm>
          <a:prstGeom prst="rect">
            <a:avLst/>
          </a:prstGeom>
          <a:noFill/>
        </p:spPr>
        <p:txBody>
          <a:bodyPr wrap="square" rtlCol="0">
            <a:spAutoFit/>
          </a:bodyPr>
          <a:lstStyle/>
          <a:p>
            <a:r>
              <a:rPr lang="en-US" sz="4000" b="1" dirty="0">
                <a:solidFill>
                  <a:srgbClr val="0070C0"/>
                </a:solidFill>
              </a:rPr>
              <a:t>boil</a:t>
            </a:r>
            <a:r>
              <a:rPr lang="en-US" sz="3200" b="1" dirty="0">
                <a:solidFill>
                  <a:srgbClr val="C00000"/>
                </a:solidFill>
              </a:rPr>
              <a:t> </a:t>
            </a:r>
            <a:r>
              <a:rPr lang="en-US" sz="3400" b="1" dirty="0">
                <a:solidFill>
                  <a:srgbClr val="C00000"/>
                </a:solidFill>
              </a:rPr>
              <a:t>/</a:t>
            </a:r>
            <a:r>
              <a:rPr lang="en-US" sz="3400" b="1" dirty="0" err="1">
                <a:solidFill>
                  <a:srgbClr val="C00000"/>
                </a:solidFill>
              </a:rPr>
              <a:t>bɔɪl</a:t>
            </a:r>
            <a:r>
              <a:rPr lang="en-US" sz="3400" b="1" dirty="0">
                <a:solidFill>
                  <a:srgbClr val="C00000"/>
                </a:solidFill>
              </a:rPr>
              <a:t>/ </a:t>
            </a:r>
            <a:r>
              <a:rPr lang="en-US" sz="4000" b="0" i="0" dirty="0">
                <a:solidFill>
                  <a:srgbClr val="C00000"/>
                </a:solidFill>
                <a:effectLst/>
              </a:rPr>
              <a:t>(v):  </a:t>
            </a:r>
            <a:r>
              <a:rPr lang="en-US" sz="3200" dirty="0"/>
              <a:t>to heat a container, especially one used for cooking, until the liquid in it starts to turn into a gas.</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7934632" y="1854795"/>
            <a:ext cx="3056249"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đun</a:t>
            </a:r>
            <a:r>
              <a:rPr lang="en-US" sz="3600" dirty="0">
                <a:solidFill>
                  <a:srgbClr val="FF0000"/>
                </a:solidFill>
              </a:rPr>
              <a:t> </a:t>
            </a:r>
            <a:r>
              <a:rPr lang="en-US" sz="3600" dirty="0" err="1">
                <a:solidFill>
                  <a:srgbClr val="FF0000"/>
                </a:solidFill>
              </a:rPr>
              <a:t>sôi</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899073" y="2586550"/>
            <a:ext cx="7381584" cy="8490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002060"/>
                </a:solidFill>
              </a:rPr>
              <a:t>We have to boil the soup before adding beef.</a:t>
            </a:r>
          </a:p>
        </p:txBody>
      </p:sp>
      <p:pic>
        <p:nvPicPr>
          <p:cNvPr id="5" name="Picture 4" descr="A picture containing glass&#10;&#10;Description automatically generated">
            <a:extLst>
              <a:ext uri="{FF2B5EF4-FFF2-40B4-BE49-F238E27FC236}">
                <a16:creationId xmlns:a16="http://schemas.microsoft.com/office/drawing/2014/main" id="{66518C12-90B5-5BAE-BFF4-1272068D20D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83235" y="2632276"/>
            <a:ext cx="3674228" cy="2437238"/>
          </a:xfrm>
          <a:prstGeom prst="rect">
            <a:avLst/>
          </a:prstGeom>
        </p:spPr>
      </p:pic>
      <p:pic>
        <p:nvPicPr>
          <p:cNvPr id="10" name="boil">
            <a:hlinkClick r:id="" action="ppaction://media"/>
            <a:extLst>
              <a:ext uri="{FF2B5EF4-FFF2-40B4-BE49-F238E27FC236}">
                <a16:creationId xmlns:a16="http://schemas.microsoft.com/office/drawing/2014/main" id="{225A9375-39A7-AC57-C495-098992A39D60}"/>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57463" y="767268"/>
            <a:ext cx="487363" cy="487363"/>
          </a:xfrm>
          <a:prstGeom prst="rect">
            <a:avLst/>
          </a:prstGeom>
        </p:spPr>
      </p:pic>
    </p:spTree>
    <p:extLst>
      <p:ext uri="{BB962C8B-B14F-4D97-AF65-F5344CB8AC3E}">
        <p14:creationId xmlns:p14="http://schemas.microsoft.com/office/powerpoint/2010/main" val="2247909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0"/>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21" fill="hold"/>
                                        <p:tgtEl>
                                          <p:spTgt spid="10"/>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289EB40-0A84-451C-E2EA-9D4488072085}"/>
              </a:ext>
            </a:extLst>
          </p:cNvPr>
          <p:cNvSpPr/>
          <p:nvPr/>
        </p:nvSpPr>
        <p:spPr>
          <a:xfrm>
            <a:off x="201478" y="3063894"/>
            <a:ext cx="673702" cy="638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2" name="TextBox 1">
            <a:extLst>
              <a:ext uri="{FF2B5EF4-FFF2-40B4-BE49-F238E27FC236}">
                <a16:creationId xmlns:a16="http://schemas.microsoft.com/office/drawing/2014/main" id="{1EB55CBD-8315-09EE-B043-3073AA83141F}"/>
              </a:ext>
            </a:extLst>
          </p:cNvPr>
          <p:cNvSpPr txBox="1"/>
          <p:nvPr/>
        </p:nvSpPr>
        <p:spPr>
          <a:xfrm>
            <a:off x="189722" y="1268051"/>
            <a:ext cx="11812555" cy="1200329"/>
          </a:xfrm>
          <a:prstGeom prst="rect">
            <a:avLst/>
          </a:prstGeom>
          <a:noFill/>
        </p:spPr>
        <p:txBody>
          <a:bodyPr wrap="square" rtlCol="0">
            <a:spAutoFit/>
          </a:bodyPr>
          <a:lstStyle/>
          <a:p>
            <a:r>
              <a:rPr lang="en-US" sz="4000" b="1" dirty="0">
                <a:solidFill>
                  <a:srgbClr val="0070C0"/>
                </a:solidFill>
              </a:rPr>
              <a:t>diabetes</a:t>
            </a:r>
            <a:r>
              <a:rPr lang="en-US" sz="3200" b="1" dirty="0">
                <a:solidFill>
                  <a:srgbClr val="C00000"/>
                </a:solidFill>
              </a:rPr>
              <a:t>/ˌ</a:t>
            </a:r>
            <a:r>
              <a:rPr lang="en-US" sz="3200" b="1" dirty="0" err="1">
                <a:solidFill>
                  <a:srgbClr val="C00000"/>
                </a:solidFill>
              </a:rPr>
              <a:t>daɪəˈbiːtiːz</a:t>
            </a:r>
            <a:r>
              <a:rPr lang="en-US" sz="3200" b="1" dirty="0">
                <a:solidFill>
                  <a:srgbClr val="C00000"/>
                </a:solidFill>
              </a:rPr>
              <a:t>/  </a:t>
            </a:r>
            <a:r>
              <a:rPr lang="en-US" sz="4000" b="0" i="0" dirty="0">
                <a:solidFill>
                  <a:srgbClr val="C00000"/>
                </a:solidFill>
                <a:effectLst/>
              </a:rPr>
              <a:t>(n):  </a:t>
            </a:r>
            <a:r>
              <a:rPr lang="en-US" sz="3200" dirty="0"/>
              <a:t>a disease in which the body cannot control the level of sugar in the blood.</a:t>
            </a:r>
            <a:endParaRPr lang="en-US" sz="4000" dirty="0"/>
          </a:p>
        </p:txBody>
      </p:sp>
      <p:sp>
        <p:nvSpPr>
          <p:cNvPr id="14" name="Rectangle 13">
            <a:extLst>
              <a:ext uri="{FF2B5EF4-FFF2-40B4-BE49-F238E27FC236}">
                <a16:creationId xmlns:a16="http://schemas.microsoft.com/office/drawing/2014/main" id="{F138DA9E-3199-0062-A532-316BA42AA468}"/>
              </a:ext>
            </a:extLst>
          </p:cNvPr>
          <p:cNvSpPr/>
          <p:nvPr/>
        </p:nvSpPr>
        <p:spPr>
          <a:xfrm>
            <a:off x="7138220" y="1913349"/>
            <a:ext cx="3441292" cy="5038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bệnh</a:t>
            </a:r>
            <a:r>
              <a:rPr lang="en-US" sz="3600" dirty="0">
                <a:solidFill>
                  <a:srgbClr val="FF0000"/>
                </a:solidFill>
              </a:rPr>
              <a:t> </a:t>
            </a:r>
            <a:r>
              <a:rPr lang="en-US" sz="3600" dirty="0" err="1">
                <a:solidFill>
                  <a:srgbClr val="FF0000"/>
                </a:solidFill>
              </a:rPr>
              <a:t>tiểu</a:t>
            </a:r>
            <a:r>
              <a:rPr lang="en-US" sz="3600" dirty="0">
                <a:solidFill>
                  <a:srgbClr val="FF0000"/>
                </a:solidFill>
              </a:rPr>
              <a:t> </a:t>
            </a:r>
            <a:r>
              <a:rPr lang="en-US" sz="3600" dirty="0" err="1">
                <a:solidFill>
                  <a:srgbClr val="FF0000"/>
                </a:solidFill>
              </a:rPr>
              <a:t>đường</a:t>
            </a:r>
            <a:endParaRPr lang="en-US" sz="3600" dirty="0">
              <a:solidFill>
                <a:srgbClr val="FF0000"/>
              </a:solidFill>
            </a:endParaRPr>
          </a:p>
        </p:txBody>
      </p:sp>
      <p:sp>
        <p:nvSpPr>
          <p:cNvPr id="15" name="Rectangle 14">
            <a:extLst>
              <a:ext uri="{FF2B5EF4-FFF2-40B4-BE49-F238E27FC236}">
                <a16:creationId xmlns:a16="http://schemas.microsoft.com/office/drawing/2014/main" id="{5AC699B7-4431-64BF-BCBE-668F3C0FF029}"/>
              </a:ext>
            </a:extLst>
          </p:cNvPr>
          <p:cNvSpPr/>
          <p:nvPr/>
        </p:nvSpPr>
        <p:spPr>
          <a:xfrm>
            <a:off x="4810416" y="2857750"/>
            <a:ext cx="7381584" cy="8490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002060"/>
                </a:solidFill>
              </a:rPr>
              <a:t>Diabetes has been affected millions of people in the world.</a:t>
            </a:r>
          </a:p>
        </p:txBody>
      </p:sp>
      <p:pic>
        <p:nvPicPr>
          <p:cNvPr id="10" name="Picture 9" descr="Background pattern&#10;&#10;Description automatically generated">
            <a:extLst>
              <a:ext uri="{FF2B5EF4-FFF2-40B4-BE49-F238E27FC236}">
                <a16:creationId xmlns:a16="http://schemas.microsoft.com/office/drawing/2014/main" id="{B67145B3-53A9-88C4-E22A-02C710DB4DF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58084" y="2592689"/>
            <a:ext cx="3345995" cy="3345995"/>
          </a:xfrm>
          <a:prstGeom prst="rect">
            <a:avLst/>
          </a:prstGeom>
        </p:spPr>
      </p:pic>
      <p:pic>
        <p:nvPicPr>
          <p:cNvPr id="13" name="diabetes">
            <a:hlinkClick r:id="" action="ppaction://media"/>
            <a:extLst>
              <a:ext uri="{FF2B5EF4-FFF2-40B4-BE49-F238E27FC236}">
                <a16:creationId xmlns:a16="http://schemas.microsoft.com/office/drawing/2014/main" id="{45BF16E4-1801-6B14-953C-3F125C926A3D}"/>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artisticPencilSketch/>
                    </a14:imgEffect>
                  </a14:imgLayer>
                </a14:imgProps>
              </a:ext>
            </a:extLst>
          </a:blip>
          <a:stretch>
            <a:fillRect/>
          </a:stretch>
        </p:blipFill>
        <p:spPr>
          <a:xfrm>
            <a:off x="4199706" y="672537"/>
            <a:ext cx="487363" cy="487363"/>
          </a:xfrm>
          <a:prstGeom prst="rect">
            <a:avLst/>
          </a:prstGeom>
        </p:spPr>
      </p:pic>
    </p:spTree>
    <p:extLst>
      <p:ext uri="{BB962C8B-B14F-4D97-AF65-F5344CB8AC3E}">
        <p14:creationId xmlns:p14="http://schemas.microsoft.com/office/powerpoint/2010/main" val="3086520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3"/>
                </p:tgtEl>
              </p:cMediaNode>
            </p:audi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69" fill="hold"/>
                                        <p:tgtEl>
                                          <p:spTgt spid="13"/>
                                        </p:tgtEl>
                                      </p:cBhvr>
                                    </p:cmd>
                                  </p:childTnLst>
                                </p:cTn>
                              </p:par>
                            </p:childTnLst>
                          </p:cTn>
                        </p:par>
                      </p:childTnLst>
                    </p:cTn>
                  </p:par>
                </p:childTnLst>
              </p:cTn>
              <p:nextCondLst>
                <p:cond evt="onClick" delay="0">
                  <p:tgtEl>
                    <p:spTgt spid="2"/>
                  </p:tgtEl>
                </p:cond>
              </p:nextCondLst>
            </p:seq>
          </p:childTnLst>
        </p:cTn>
      </p:par>
    </p:tnLst>
    <p:bldLst>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64B56D-0D3E-F1DA-282E-1EF37BFAA97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37557" y="521455"/>
            <a:ext cx="3634647" cy="733176"/>
          </a:xfrm>
          <a:prstGeom prst="rect">
            <a:avLst/>
          </a:prstGeom>
        </p:spPr>
      </p:pic>
      <p:sp>
        <p:nvSpPr>
          <p:cNvPr id="10" name="TextBox 9">
            <a:extLst>
              <a:ext uri="{FF2B5EF4-FFF2-40B4-BE49-F238E27FC236}">
                <a16:creationId xmlns:a16="http://schemas.microsoft.com/office/drawing/2014/main" id="{9BF14E9D-3FA7-C149-BEA7-DA36E41BA40A}"/>
              </a:ext>
            </a:extLst>
          </p:cNvPr>
          <p:cNvSpPr txBox="1"/>
          <p:nvPr/>
        </p:nvSpPr>
        <p:spPr>
          <a:xfrm>
            <a:off x="4040484" y="554624"/>
            <a:ext cx="6120880" cy="707886"/>
          </a:xfrm>
          <a:prstGeom prst="rect">
            <a:avLst/>
          </a:prstGeom>
          <a:noFill/>
        </p:spPr>
        <p:txBody>
          <a:bodyPr wrap="square">
            <a:spAutoFit/>
          </a:bodyPr>
          <a:lstStyle/>
          <a:p>
            <a:pPr marR="0" lvl="0">
              <a:spcBef>
                <a:spcPts val="0"/>
              </a:spcBef>
              <a:spcAft>
                <a:spcPts val="800"/>
              </a:spcAft>
            </a:pPr>
            <a:r>
              <a:rPr lang="en-US" sz="4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Listen and repeat.</a:t>
            </a:r>
          </a:p>
        </p:txBody>
      </p:sp>
      <p:sp>
        <p:nvSpPr>
          <p:cNvPr id="3" name="TextBox 2">
            <a:extLst>
              <a:ext uri="{FF2B5EF4-FFF2-40B4-BE49-F238E27FC236}">
                <a16:creationId xmlns:a16="http://schemas.microsoft.com/office/drawing/2014/main" id="{21F5F521-925F-3440-0882-E8AFBC7DF526}"/>
              </a:ext>
            </a:extLst>
          </p:cNvPr>
          <p:cNvSpPr txBox="1"/>
          <p:nvPr/>
        </p:nvSpPr>
        <p:spPr>
          <a:xfrm>
            <a:off x="237557" y="5833238"/>
            <a:ext cx="11812555" cy="707886"/>
          </a:xfrm>
          <a:prstGeom prst="rect">
            <a:avLst/>
          </a:prstGeom>
          <a:noFill/>
        </p:spPr>
        <p:txBody>
          <a:bodyPr wrap="square" rtlCol="0">
            <a:spAutoFit/>
          </a:bodyPr>
          <a:lstStyle/>
          <a:p>
            <a:r>
              <a:rPr lang="en-US" sz="4000" b="1" dirty="0">
                <a:solidFill>
                  <a:srgbClr val="0070C0"/>
                </a:solidFill>
              </a:rPr>
              <a:t>diabetes		</a:t>
            </a:r>
            <a:r>
              <a:rPr lang="en-US" sz="3600" b="1" dirty="0">
                <a:solidFill>
                  <a:srgbClr val="C00000"/>
                </a:solidFill>
              </a:rPr>
              <a:t>/ˌ</a:t>
            </a:r>
            <a:r>
              <a:rPr lang="en-US" sz="3600" b="1" dirty="0" err="1">
                <a:solidFill>
                  <a:srgbClr val="C00000"/>
                </a:solidFill>
              </a:rPr>
              <a:t>daɪəˈbiːtiːz</a:t>
            </a:r>
            <a:r>
              <a:rPr lang="en-US" sz="3600" b="1" dirty="0">
                <a:solidFill>
                  <a:srgbClr val="C00000"/>
                </a:solidFill>
              </a:rPr>
              <a:t>/  </a:t>
            </a:r>
            <a:r>
              <a:rPr lang="en-US" sz="4000" b="0" i="0" dirty="0">
                <a:solidFill>
                  <a:srgbClr val="C00000"/>
                </a:solidFill>
                <a:effectLst/>
              </a:rPr>
              <a:t>(n):  </a:t>
            </a:r>
            <a:r>
              <a:rPr lang="en-US" sz="4000" dirty="0" err="1"/>
              <a:t>bệnh</a:t>
            </a:r>
            <a:r>
              <a:rPr lang="en-US" sz="4000" dirty="0"/>
              <a:t> </a:t>
            </a:r>
            <a:r>
              <a:rPr lang="en-US" sz="4000" dirty="0" err="1"/>
              <a:t>tiểu</a:t>
            </a:r>
            <a:r>
              <a:rPr lang="en-US" sz="4000" dirty="0"/>
              <a:t> </a:t>
            </a:r>
            <a:r>
              <a:rPr lang="en-US" sz="4000" dirty="0" err="1"/>
              <a:t>đường</a:t>
            </a:r>
            <a:endParaRPr lang="en-US" sz="4000" dirty="0"/>
          </a:p>
        </p:txBody>
      </p:sp>
      <p:pic>
        <p:nvPicPr>
          <p:cNvPr id="4" name="diabetes">
            <a:hlinkClick r:id="" action="ppaction://media"/>
            <a:extLst>
              <a:ext uri="{FF2B5EF4-FFF2-40B4-BE49-F238E27FC236}">
                <a16:creationId xmlns:a16="http://schemas.microsoft.com/office/drawing/2014/main" id="{5002382D-D60D-DEE4-C868-B737C6B7C303}"/>
              </a:ext>
            </a:extLst>
          </p:cNvPr>
          <p:cNvPicPr>
            <a:picLocks noChangeAspect="1"/>
          </p:cNvPicPr>
          <p:nvPr>
            <a:audioFile r:link="rId2"/>
            <p:extLst>
              <p:ext uri="{DAA4B4D4-6D71-4841-9C94-3DE7FCFB9230}">
                <p14:media xmlns:p14="http://schemas.microsoft.com/office/powerpoint/2010/main" r:embed="rId1"/>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8181771" y="644361"/>
            <a:ext cx="487363" cy="487363"/>
          </a:xfrm>
          <a:prstGeom prst="rect">
            <a:avLst/>
          </a:prstGeom>
        </p:spPr>
      </p:pic>
      <p:sp>
        <p:nvSpPr>
          <p:cNvPr id="6" name="TextBox 5">
            <a:extLst>
              <a:ext uri="{FF2B5EF4-FFF2-40B4-BE49-F238E27FC236}">
                <a16:creationId xmlns:a16="http://schemas.microsoft.com/office/drawing/2014/main" id="{E22C7888-0F50-8040-C317-B71C5A2337DD}"/>
              </a:ext>
            </a:extLst>
          </p:cNvPr>
          <p:cNvSpPr txBox="1"/>
          <p:nvPr/>
        </p:nvSpPr>
        <p:spPr>
          <a:xfrm>
            <a:off x="279769" y="4998092"/>
            <a:ext cx="11812555" cy="707886"/>
          </a:xfrm>
          <a:prstGeom prst="rect">
            <a:avLst/>
          </a:prstGeom>
          <a:noFill/>
        </p:spPr>
        <p:txBody>
          <a:bodyPr wrap="square" rtlCol="0">
            <a:spAutoFit/>
          </a:bodyPr>
          <a:lstStyle/>
          <a:p>
            <a:r>
              <a:rPr lang="en-US" sz="4000" b="1" dirty="0">
                <a:solidFill>
                  <a:srgbClr val="0070C0"/>
                </a:solidFill>
              </a:rPr>
              <a:t>boil</a:t>
            </a:r>
            <a:r>
              <a:rPr lang="en-US" sz="4000" b="1" dirty="0">
                <a:solidFill>
                  <a:srgbClr val="C00000"/>
                </a:solidFill>
              </a:rPr>
              <a:t> 			/</a:t>
            </a:r>
            <a:r>
              <a:rPr lang="en-US" sz="4000" b="1" dirty="0" err="1">
                <a:solidFill>
                  <a:srgbClr val="C00000"/>
                </a:solidFill>
              </a:rPr>
              <a:t>bɔɪl</a:t>
            </a:r>
            <a:r>
              <a:rPr lang="en-US" sz="4000" b="1" dirty="0">
                <a:solidFill>
                  <a:srgbClr val="C00000"/>
                </a:solidFill>
              </a:rPr>
              <a:t>/ 		</a:t>
            </a:r>
            <a:r>
              <a:rPr lang="en-US" sz="4000" b="0" i="0" dirty="0">
                <a:solidFill>
                  <a:srgbClr val="C00000"/>
                </a:solidFill>
                <a:effectLst/>
              </a:rPr>
              <a:t>(v):	    </a:t>
            </a:r>
            <a:r>
              <a:rPr lang="en-US" sz="4000" dirty="0" err="1"/>
              <a:t>đun</a:t>
            </a:r>
            <a:r>
              <a:rPr lang="en-US" sz="4000" dirty="0"/>
              <a:t> </a:t>
            </a:r>
            <a:r>
              <a:rPr lang="en-US" sz="4000" dirty="0" err="1"/>
              <a:t>sôi</a:t>
            </a:r>
            <a:endParaRPr lang="en-US" sz="4000" dirty="0"/>
          </a:p>
        </p:txBody>
      </p:sp>
      <p:pic>
        <p:nvPicPr>
          <p:cNvPr id="7" name="boil">
            <a:hlinkClick r:id="" action="ppaction://media"/>
            <a:extLst>
              <a:ext uri="{FF2B5EF4-FFF2-40B4-BE49-F238E27FC236}">
                <a16:creationId xmlns:a16="http://schemas.microsoft.com/office/drawing/2014/main" id="{C4133AAB-B909-266F-EE1F-E1DE35CD6BBD}"/>
              </a:ext>
            </a:extLst>
          </p:cNvPr>
          <p:cNvPicPr>
            <a:picLocks noChangeAspect="1"/>
          </p:cNvPicPr>
          <p:nvPr>
            <a:audioFile r:link="rId4"/>
            <p:extLst>
              <p:ext uri="{DAA4B4D4-6D71-4841-9C94-3DE7FCFB9230}">
                <p14:media xmlns:p14="http://schemas.microsoft.com/office/powerpoint/2010/main" r:embed="rId3"/>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8757377" y="664885"/>
            <a:ext cx="487363" cy="487363"/>
          </a:xfrm>
          <a:prstGeom prst="rect">
            <a:avLst/>
          </a:prstGeom>
        </p:spPr>
      </p:pic>
      <p:sp>
        <p:nvSpPr>
          <p:cNvPr id="8" name="TextBox 7">
            <a:extLst>
              <a:ext uri="{FF2B5EF4-FFF2-40B4-BE49-F238E27FC236}">
                <a16:creationId xmlns:a16="http://schemas.microsoft.com/office/drawing/2014/main" id="{4231C1F9-812A-9089-B356-339DB99A6B5D}"/>
              </a:ext>
            </a:extLst>
          </p:cNvPr>
          <p:cNvSpPr txBox="1"/>
          <p:nvPr/>
        </p:nvSpPr>
        <p:spPr>
          <a:xfrm>
            <a:off x="279770" y="4230284"/>
            <a:ext cx="11812555" cy="707886"/>
          </a:xfrm>
          <a:prstGeom prst="rect">
            <a:avLst/>
          </a:prstGeom>
          <a:noFill/>
        </p:spPr>
        <p:txBody>
          <a:bodyPr wrap="square" rtlCol="0">
            <a:spAutoFit/>
          </a:bodyPr>
          <a:lstStyle/>
          <a:p>
            <a:r>
              <a:rPr lang="en-US" sz="4000" b="1" dirty="0">
                <a:solidFill>
                  <a:srgbClr val="0070C0"/>
                </a:solidFill>
              </a:rPr>
              <a:t>brew</a:t>
            </a:r>
            <a:r>
              <a:rPr lang="en-US" sz="4000" b="1" dirty="0">
                <a:solidFill>
                  <a:srgbClr val="C00000"/>
                </a:solidFill>
              </a:rPr>
              <a:t> 		/bruː/ 		</a:t>
            </a:r>
            <a:r>
              <a:rPr lang="en-US" sz="4000" b="0" i="0" dirty="0">
                <a:solidFill>
                  <a:srgbClr val="C00000"/>
                </a:solidFill>
                <a:effectLst/>
              </a:rPr>
              <a:t>(</a:t>
            </a:r>
            <a:r>
              <a:rPr lang="en-US" sz="4000" dirty="0">
                <a:solidFill>
                  <a:srgbClr val="C00000"/>
                </a:solidFill>
              </a:rPr>
              <a:t>v</a:t>
            </a:r>
            <a:r>
              <a:rPr lang="en-US" sz="4000" b="0" i="0" dirty="0">
                <a:solidFill>
                  <a:srgbClr val="C00000"/>
                </a:solidFill>
                <a:effectLst/>
              </a:rPr>
              <a:t>):  	</a:t>
            </a:r>
            <a:r>
              <a:rPr lang="en-US" sz="4000" dirty="0">
                <a:solidFill>
                  <a:srgbClr val="C00000"/>
                </a:solidFill>
              </a:rPr>
              <a:t>    </a:t>
            </a:r>
            <a:r>
              <a:rPr lang="en-US" sz="4000" dirty="0" err="1"/>
              <a:t>ngâm</a:t>
            </a:r>
            <a:r>
              <a:rPr lang="en-US" sz="4000" dirty="0"/>
              <a:t>, ủ</a:t>
            </a:r>
          </a:p>
        </p:txBody>
      </p:sp>
      <p:pic>
        <p:nvPicPr>
          <p:cNvPr id="9" name="brew">
            <a:hlinkClick r:id="" action="ppaction://media"/>
            <a:extLst>
              <a:ext uri="{FF2B5EF4-FFF2-40B4-BE49-F238E27FC236}">
                <a16:creationId xmlns:a16="http://schemas.microsoft.com/office/drawing/2014/main" id="{99B52C8B-25DD-0205-8015-DEED6A93E04A}"/>
              </a:ext>
            </a:extLst>
          </p:cNvPr>
          <p:cNvPicPr>
            <a:picLocks noChangeAspect="1"/>
          </p:cNvPicPr>
          <p:nvPr>
            <a:audioFile r:link="rId6"/>
            <p:extLst>
              <p:ext uri="{DAA4B4D4-6D71-4841-9C94-3DE7FCFB9230}">
                <p14:media xmlns:p14="http://schemas.microsoft.com/office/powerpoint/2010/main" r:embed="rId5"/>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9332983" y="644360"/>
            <a:ext cx="487363" cy="487363"/>
          </a:xfrm>
          <a:prstGeom prst="rect">
            <a:avLst/>
          </a:prstGeom>
        </p:spPr>
      </p:pic>
      <p:sp>
        <p:nvSpPr>
          <p:cNvPr id="11" name="TextBox 10">
            <a:extLst>
              <a:ext uri="{FF2B5EF4-FFF2-40B4-BE49-F238E27FC236}">
                <a16:creationId xmlns:a16="http://schemas.microsoft.com/office/drawing/2014/main" id="{7D94ACAE-A0DC-9F5D-7ADD-020C1603BD5E}"/>
              </a:ext>
            </a:extLst>
          </p:cNvPr>
          <p:cNvSpPr txBox="1"/>
          <p:nvPr/>
        </p:nvSpPr>
        <p:spPr>
          <a:xfrm>
            <a:off x="252177" y="3348067"/>
            <a:ext cx="11939824" cy="707886"/>
          </a:xfrm>
          <a:prstGeom prst="rect">
            <a:avLst/>
          </a:prstGeom>
          <a:noFill/>
        </p:spPr>
        <p:txBody>
          <a:bodyPr wrap="square" rtlCol="0">
            <a:spAutoFit/>
          </a:bodyPr>
          <a:lstStyle/>
          <a:p>
            <a:r>
              <a:rPr lang="en-US" sz="4000" b="1" dirty="0">
                <a:solidFill>
                  <a:srgbClr val="0070C0"/>
                </a:solidFill>
              </a:rPr>
              <a:t>preparation </a:t>
            </a:r>
            <a:r>
              <a:rPr lang="en-US" sz="3600" b="1" dirty="0">
                <a:solidFill>
                  <a:srgbClr val="C00000"/>
                </a:solidFill>
              </a:rPr>
              <a:t>/ˌ</a:t>
            </a:r>
            <a:r>
              <a:rPr lang="en-US" sz="3600" b="1" dirty="0" err="1">
                <a:solidFill>
                  <a:srgbClr val="C00000"/>
                </a:solidFill>
              </a:rPr>
              <a:t>prepərˈeɪʃən</a:t>
            </a:r>
            <a:r>
              <a:rPr lang="en-US" sz="3600" b="1" dirty="0">
                <a:solidFill>
                  <a:srgbClr val="C00000"/>
                </a:solidFill>
              </a:rPr>
              <a:t>/</a:t>
            </a:r>
            <a:r>
              <a:rPr lang="en-US" sz="4000" b="1" dirty="0">
                <a:solidFill>
                  <a:srgbClr val="C00000"/>
                </a:solidFill>
              </a:rPr>
              <a:t> </a:t>
            </a:r>
            <a:r>
              <a:rPr lang="en-US" sz="4000" b="0" i="0" dirty="0">
                <a:solidFill>
                  <a:srgbClr val="C00000"/>
                </a:solidFill>
                <a:effectLst/>
              </a:rPr>
              <a:t>(n): </a:t>
            </a:r>
            <a:r>
              <a:rPr lang="en-US" sz="4000" dirty="0"/>
              <a:t>(</a:t>
            </a:r>
            <a:r>
              <a:rPr lang="en-US" sz="4000" dirty="0" err="1"/>
              <a:t>thuốc</a:t>
            </a:r>
            <a:r>
              <a:rPr lang="en-US" sz="4000" dirty="0"/>
              <a:t>) </a:t>
            </a:r>
            <a:r>
              <a:rPr lang="en-US" sz="4000" dirty="0" err="1"/>
              <a:t>điều</a:t>
            </a:r>
            <a:r>
              <a:rPr lang="en-US" sz="4000" dirty="0"/>
              <a:t> </a:t>
            </a:r>
            <a:r>
              <a:rPr lang="en-US" sz="4000" dirty="0" err="1"/>
              <a:t>chế</a:t>
            </a:r>
            <a:r>
              <a:rPr lang="en-US" sz="4000" dirty="0"/>
              <a:t>, </a:t>
            </a:r>
            <a:r>
              <a:rPr lang="en-US" sz="4000" dirty="0" err="1"/>
              <a:t>bào</a:t>
            </a:r>
            <a:r>
              <a:rPr lang="en-US" sz="4000" dirty="0"/>
              <a:t> </a:t>
            </a:r>
            <a:r>
              <a:rPr lang="en-US" sz="4000" dirty="0" err="1"/>
              <a:t>chế</a:t>
            </a:r>
            <a:endParaRPr lang="en-US" sz="4000" dirty="0"/>
          </a:p>
        </p:txBody>
      </p:sp>
      <p:pic>
        <p:nvPicPr>
          <p:cNvPr id="13" name="preparation">
            <a:hlinkClick r:id="" action="ppaction://media"/>
            <a:extLst>
              <a:ext uri="{FF2B5EF4-FFF2-40B4-BE49-F238E27FC236}">
                <a16:creationId xmlns:a16="http://schemas.microsoft.com/office/drawing/2014/main" id="{FB270F5B-4CA6-AEE8-4E86-093BEB3129C8}"/>
              </a:ext>
            </a:extLst>
          </p:cNvPr>
          <p:cNvPicPr>
            <a:picLocks noChangeAspect="1"/>
          </p:cNvPicPr>
          <p:nvPr>
            <a:audioFile r:link="rId8"/>
            <p:extLst>
              <p:ext uri="{DAA4B4D4-6D71-4841-9C94-3DE7FCFB9230}">
                <p14:media xmlns:p14="http://schemas.microsoft.com/office/powerpoint/2010/main" r:embed="rId7"/>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9820346" y="644360"/>
            <a:ext cx="487363" cy="487363"/>
          </a:xfrm>
          <a:prstGeom prst="rect">
            <a:avLst/>
          </a:prstGeom>
        </p:spPr>
      </p:pic>
      <p:sp>
        <p:nvSpPr>
          <p:cNvPr id="14" name="TextBox 13">
            <a:extLst>
              <a:ext uri="{FF2B5EF4-FFF2-40B4-BE49-F238E27FC236}">
                <a16:creationId xmlns:a16="http://schemas.microsoft.com/office/drawing/2014/main" id="{0B78A4E9-0097-9C1B-E8CC-EE093444F6C5}"/>
              </a:ext>
            </a:extLst>
          </p:cNvPr>
          <p:cNvSpPr txBox="1"/>
          <p:nvPr/>
        </p:nvSpPr>
        <p:spPr>
          <a:xfrm>
            <a:off x="279770" y="2701175"/>
            <a:ext cx="11722507" cy="707886"/>
          </a:xfrm>
          <a:prstGeom prst="rect">
            <a:avLst/>
          </a:prstGeom>
          <a:noFill/>
        </p:spPr>
        <p:txBody>
          <a:bodyPr wrap="square" rtlCol="0">
            <a:spAutoFit/>
          </a:bodyPr>
          <a:lstStyle/>
          <a:p>
            <a:r>
              <a:rPr lang="en-US" sz="4000" b="1" dirty="0">
                <a:solidFill>
                  <a:srgbClr val="0070C0"/>
                </a:solidFill>
                <a:latin typeface="Calibri (Body)"/>
              </a:rPr>
              <a:t>grind		</a:t>
            </a:r>
            <a:r>
              <a:rPr lang="en-US" sz="4000" b="1" dirty="0">
                <a:solidFill>
                  <a:srgbClr val="C00000"/>
                </a:solidFill>
                <a:latin typeface="Calibri (Body)"/>
              </a:rPr>
              <a:t>/</a:t>
            </a:r>
            <a:r>
              <a:rPr lang="en-US" sz="4000" b="1" i="1" dirty="0" err="1">
                <a:solidFill>
                  <a:srgbClr val="C00000"/>
                </a:solidFill>
              </a:rPr>
              <a:t>ɡraɪnd</a:t>
            </a:r>
            <a:r>
              <a:rPr lang="en-US" sz="4000" b="1" i="1" dirty="0">
                <a:solidFill>
                  <a:srgbClr val="C00000"/>
                </a:solidFill>
              </a:rPr>
              <a:t>/</a:t>
            </a:r>
            <a:r>
              <a:rPr lang="en-US" sz="4000" b="1" i="1" dirty="0"/>
              <a:t> 	</a:t>
            </a:r>
            <a:r>
              <a:rPr lang="en-US" sz="4000" b="0" i="0" dirty="0">
                <a:solidFill>
                  <a:srgbClr val="C00000"/>
                </a:solidFill>
                <a:effectLst/>
                <a:latin typeface="Calibri (Body)"/>
              </a:rPr>
              <a:t>(</a:t>
            </a:r>
            <a:r>
              <a:rPr lang="en-US" sz="4000" b="0" i="0" dirty="0">
                <a:solidFill>
                  <a:srgbClr val="C00000"/>
                </a:solidFill>
                <a:effectLst/>
              </a:rPr>
              <a:t>v): 	   </a:t>
            </a:r>
            <a:r>
              <a:rPr lang="en-US" sz="4000" b="0" i="0" dirty="0" err="1">
                <a:effectLst/>
              </a:rPr>
              <a:t>nghiền</a:t>
            </a:r>
            <a:endParaRPr lang="en-US" sz="4000" dirty="0"/>
          </a:p>
        </p:txBody>
      </p:sp>
      <p:pic>
        <p:nvPicPr>
          <p:cNvPr id="15" name="grind">
            <a:hlinkClick r:id="" action="ppaction://media"/>
            <a:extLst>
              <a:ext uri="{FF2B5EF4-FFF2-40B4-BE49-F238E27FC236}">
                <a16:creationId xmlns:a16="http://schemas.microsoft.com/office/drawing/2014/main" id="{C821880D-B23D-5509-2977-B25B19130174}"/>
              </a:ext>
            </a:extLst>
          </p:cNvPr>
          <p:cNvPicPr>
            <a:picLocks noChangeAspect="1"/>
          </p:cNvPicPr>
          <p:nvPr>
            <a:audioFile r:link="rId10"/>
            <p:extLst>
              <p:ext uri="{DAA4B4D4-6D71-4841-9C94-3DE7FCFB9230}">
                <p14:media xmlns:p14="http://schemas.microsoft.com/office/powerpoint/2010/main" r:embed="rId9"/>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10375994" y="664885"/>
            <a:ext cx="487363" cy="487363"/>
          </a:xfrm>
          <a:prstGeom prst="rect">
            <a:avLst/>
          </a:prstGeom>
        </p:spPr>
      </p:pic>
      <p:sp>
        <p:nvSpPr>
          <p:cNvPr id="19" name="TextBox 18">
            <a:extLst>
              <a:ext uri="{FF2B5EF4-FFF2-40B4-BE49-F238E27FC236}">
                <a16:creationId xmlns:a16="http://schemas.microsoft.com/office/drawing/2014/main" id="{D2355102-5E34-F727-36C8-212DB9C999A9}"/>
              </a:ext>
            </a:extLst>
          </p:cNvPr>
          <p:cNvSpPr txBox="1"/>
          <p:nvPr/>
        </p:nvSpPr>
        <p:spPr>
          <a:xfrm>
            <a:off x="279770" y="1986633"/>
            <a:ext cx="12033102" cy="707886"/>
          </a:xfrm>
          <a:prstGeom prst="rect">
            <a:avLst/>
          </a:prstGeom>
          <a:noFill/>
        </p:spPr>
        <p:txBody>
          <a:bodyPr wrap="square" rtlCol="0">
            <a:spAutoFit/>
          </a:bodyPr>
          <a:lstStyle/>
          <a:p>
            <a:r>
              <a:rPr lang="en-US" sz="4000" b="1" dirty="0">
                <a:solidFill>
                  <a:srgbClr val="0070C0"/>
                </a:solidFill>
              </a:rPr>
              <a:t>chop 		</a:t>
            </a:r>
            <a:r>
              <a:rPr lang="en-US" sz="4000" b="1" dirty="0">
                <a:solidFill>
                  <a:srgbClr val="C00000"/>
                </a:solidFill>
              </a:rPr>
              <a:t>/</a:t>
            </a:r>
            <a:r>
              <a:rPr lang="en-US" sz="4000" b="1" dirty="0" err="1">
                <a:solidFill>
                  <a:srgbClr val="C00000"/>
                </a:solidFill>
              </a:rPr>
              <a:t>tʃɒp</a:t>
            </a:r>
            <a:r>
              <a:rPr lang="en-US" sz="4000" b="1" dirty="0">
                <a:solidFill>
                  <a:srgbClr val="C00000"/>
                </a:solidFill>
              </a:rPr>
              <a:t>/ 		</a:t>
            </a:r>
            <a:r>
              <a:rPr lang="en-US" sz="4000" b="0" i="0" dirty="0">
                <a:solidFill>
                  <a:srgbClr val="C00000"/>
                </a:solidFill>
                <a:effectLst/>
              </a:rPr>
              <a:t>(v):	   </a:t>
            </a:r>
            <a:r>
              <a:rPr lang="en-US" sz="4000" b="0" i="0" dirty="0" err="1">
                <a:effectLst/>
              </a:rPr>
              <a:t>chặt</a:t>
            </a:r>
            <a:r>
              <a:rPr lang="en-US" sz="4000" b="0" i="0" dirty="0">
                <a:effectLst/>
              </a:rPr>
              <a:t> </a:t>
            </a:r>
            <a:r>
              <a:rPr lang="en-US" sz="4000" b="0" i="0" dirty="0" err="1">
                <a:effectLst/>
              </a:rPr>
              <a:t>băm</a:t>
            </a:r>
            <a:r>
              <a:rPr lang="en-US" sz="4000" b="0" i="0" dirty="0">
                <a:effectLst/>
              </a:rPr>
              <a:t> </a:t>
            </a:r>
            <a:r>
              <a:rPr lang="en-US" sz="4000" b="0" i="0" dirty="0" err="1">
                <a:effectLst/>
              </a:rPr>
              <a:t>nhỏ</a:t>
            </a:r>
            <a:r>
              <a:rPr lang="en-US" sz="4000" dirty="0"/>
              <a:t>.</a:t>
            </a:r>
          </a:p>
        </p:txBody>
      </p:sp>
      <p:pic>
        <p:nvPicPr>
          <p:cNvPr id="26" name="chop">
            <a:hlinkClick r:id="" action="ppaction://media"/>
            <a:extLst>
              <a:ext uri="{FF2B5EF4-FFF2-40B4-BE49-F238E27FC236}">
                <a16:creationId xmlns:a16="http://schemas.microsoft.com/office/drawing/2014/main" id="{438D7DC4-57FA-3CCB-75A7-0947D8B869DE}"/>
              </a:ext>
            </a:extLst>
          </p:cNvPr>
          <p:cNvPicPr>
            <a:picLocks noChangeAspect="1"/>
          </p:cNvPicPr>
          <p:nvPr>
            <a:audioFile r:link="rId12"/>
            <p:extLst>
              <p:ext uri="{DAA4B4D4-6D71-4841-9C94-3DE7FCFB9230}">
                <p14:media xmlns:p14="http://schemas.microsoft.com/office/powerpoint/2010/main" r:embed="rId11"/>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10931642" y="664885"/>
            <a:ext cx="487363" cy="487363"/>
          </a:xfrm>
          <a:prstGeom prst="rect">
            <a:avLst/>
          </a:prstGeom>
        </p:spPr>
      </p:pic>
      <p:sp>
        <p:nvSpPr>
          <p:cNvPr id="27" name="TextBox 26">
            <a:extLst>
              <a:ext uri="{FF2B5EF4-FFF2-40B4-BE49-F238E27FC236}">
                <a16:creationId xmlns:a16="http://schemas.microsoft.com/office/drawing/2014/main" id="{71C96BAA-EF0A-E90E-1CEF-8DF379802CEB}"/>
              </a:ext>
            </a:extLst>
          </p:cNvPr>
          <p:cNvSpPr txBox="1"/>
          <p:nvPr/>
        </p:nvSpPr>
        <p:spPr>
          <a:xfrm>
            <a:off x="0" y="1204945"/>
            <a:ext cx="12002278" cy="707886"/>
          </a:xfrm>
          <a:prstGeom prst="rect">
            <a:avLst/>
          </a:prstGeom>
          <a:noFill/>
        </p:spPr>
        <p:txBody>
          <a:bodyPr wrap="square" rtlCol="0">
            <a:spAutoFit/>
          </a:bodyPr>
          <a:lstStyle/>
          <a:p>
            <a:pPr marL="58738"/>
            <a:r>
              <a:rPr lang="en-US" sz="4000" b="1" dirty="0">
                <a:solidFill>
                  <a:srgbClr val="0070C0"/>
                </a:solidFill>
              </a:rPr>
              <a:t>  herb</a:t>
            </a:r>
            <a:r>
              <a:rPr lang="en-US" sz="4000" i="1" dirty="0"/>
              <a:t>		   </a:t>
            </a:r>
            <a:r>
              <a:rPr lang="en-US" sz="4000" b="1" dirty="0">
                <a:solidFill>
                  <a:srgbClr val="C00000"/>
                </a:solidFill>
              </a:rPr>
              <a:t>/</a:t>
            </a:r>
            <a:r>
              <a:rPr lang="en-US" sz="4000" b="1" dirty="0" err="1">
                <a:solidFill>
                  <a:srgbClr val="C00000"/>
                </a:solidFill>
              </a:rPr>
              <a:t>hɜːb</a:t>
            </a:r>
            <a:r>
              <a:rPr lang="en-US" sz="4000" b="1" dirty="0">
                <a:solidFill>
                  <a:srgbClr val="C00000"/>
                </a:solidFill>
              </a:rPr>
              <a:t>/  	   </a:t>
            </a:r>
            <a:r>
              <a:rPr lang="en-US" sz="4000" i="1" dirty="0">
                <a:solidFill>
                  <a:srgbClr val="C00000"/>
                </a:solidFill>
              </a:rPr>
              <a:t>(n):     </a:t>
            </a:r>
            <a:r>
              <a:rPr lang="en-US" sz="4000" dirty="0" err="1"/>
              <a:t>cây</a:t>
            </a:r>
            <a:r>
              <a:rPr lang="en-US" sz="4000" dirty="0"/>
              <a:t> </a:t>
            </a:r>
            <a:r>
              <a:rPr lang="en-US" sz="4000" dirty="0" err="1"/>
              <a:t>thuốc</a:t>
            </a:r>
            <a:r>
              <a:rPr lang="en-US" sz="4000" dirty="0"/>
              <a:t>, </a:t>
            </a:r>
            <a:r>
              <a:rPr lang="en-US" sz="4000" dirty="0" err="1"/>
              <a:t>thảo</a:t>
            </a:r>
            <a:r>
              <a:rPr lang="en-US" sz="4000" dirty="0"/>
              <a:t> </a:t>
            </a:r>
            <a:r>
              <a:rPr lang="en-US" sz="4000" dirty="0" err="1"/>
              <a:t>dược</a:t>
            </a:r>
            <a:endParaRPr lang="en-US" sz="4000" dirty="0">
              <a:solidFill>
                <a:srgbClr val="00B050"/>
              </a:solidFill>
            </a:endParaRPr>
          </a:p>
        </p:txBody>
      </p:sp>
      <p:pic>
        <p:nvPicPr>
          <p:cNvPr id="28" name="herb">
            <a:hlinkClick r:id="" action="ppaction://media"/>
            <a:extLst>
              <a:ext uri="{FF2B5EF4-FFF2-40B4-BE49-F238E27FC236}">
                <a16:creationId xmlns:a16="http://schemas.microsoft.com/office/drawing/2014/main" id="{6E7645D8-C77F-3EBE-BC48-FBFD59B6F6CC}"/>
              </a:ext>
            </a:extLst>
          </p:cNvPr>
          <p:cNvPicPr>
            <a:picLocks noChangeAspect="1"/>
          </p:cNvPicPr>
          <p:nvPr>
            <a:audioFile r:link="rId14"/>
            <p:extLst>
              <p:ext uri="{DAA4B4D4-6D71-4841-9C94-3DE7FCFB9230}">
                <p14:media xmlns:p14="http://schemas.microsoft.com/office/powerpoint/2010/main" r:embed="rId13"/>
              </p:ext>
            </p:extLst>
          </p:nvPr>
        </p:nvPicPr>
        <p:blipFill>
          <a:blip r:embed="rId18">
            <a:extLst>
              <a:ext uri="{BEBA8EAE-BF5A-486C-A8C5-ECC9F3942E4B}">
                <a14:imgProps xmlns:a14="http://schemas.microsoft.com/office/drawing/2010/main">
                  <a14:imgLayer r:embed="rId19">
                    <a14:imgEffect>
                      <a14:artisticPencilSketch/>
                    </a14:imgEffect>
                  </a14:imgLayer>
                </a14:imgProps>
              </a:ext>
            </a:extLst>
          </a:blip>
          <a:stretch>
            <a:fillRect/>
          </a:stretch>
        </p:blipFill>
        <p:spPr>
          <a:xfrm>
            <a:off x="11667195" y="607321"/>
            <a:ext cx="487363" cy="487363"/>
          </a:xfrm>
          <a:prstGeom prst="rect">
            <a:avLst/>
          </a:prstGeom>
        </p:spPr>
      </p:pic>
    </p:spTree>
    <p:extLst>
      <p:ext uri="{BB962C8B-B14F-4D97-AF65-F5344CB8AC3E}">
        <p14:creationId xmlns:p14="http://schemas.microsoft.com/office/powerpoint/2010/main" val="3750373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p:cTn id="7" dur="1121" fill="hold"/>
                                        <p:tgtEl>
                                          <p:spTgt spid="7"/>
                                        </p:tgtEl>
                                      </p:cBhvr>
                                    </p:cmd>
                                  </p:childTnLst>
                                </p:cTn>
                              </p:par>
                            </p:childTnLst>
                          </p:cTn>
                        </p:par>
                      </p:childTnLst>
                    </p:cTn>
                  </p:par>
                </p:childTnLst>
              </p:cTn>
              <p:nextCondLst>
                <p:cond evt="onClick" delay="0">
                  <p:tgtEl>
                    <p:spTgt spid="6"/>
                  </p:tgtEl>
                </p:cond>
              </p:nextCondLst>
            </p:seq>
            <p:audio>
              <p:cMediaNode vol="80000">
                <p:cTn id="8" fill="hold" display="0">
                  <p:stCondLst>
                    <p:cond delay="indefinite"/>
                  </p:stCondLst>
                  <p:endCondLst>
                    <p:cond evt="onStopAudio" delay="0">
                      <p:tgtEl>
                        <p:sldTgt/>
                      </p:tgtEl>
                    </p:cond>
                  </p:endCondLst>
                </p:cTn>
                <p:tgtEl>
                  <p:spTgt spid="7"/>
                </p:tgtEl>
              </p:cMediaNode>
            </p:audio>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252" fill="hold"/>
                                        <p:tgtEl>
                                          <p:spTgt spid="9"/>
                                        </p:tgtEl>
                                      </p:cBhvr>
                                    </p:cmd>
                                  </p:childTnLst>
                                </p:cTn>
                              </p:par>
                            </p:childTnLst>
                          </p:cTn>
                        </p:par>
                      </p:childTnLst>
                    </p:cTn>
                  </p:par>
                </p:childTnLst>
              </p:cTn>
              <p:nextCondLst>
                <p:cond evt="onClick" delay="0">
                  <p:tgtEl>
                    <p:spTgt spid="8"/>
                  </p:tgtEl>
                </p:cond>
              </p:nextCondLst>
            </p:seq>
            <p:audio>
              <p:cMediaNode vol="80000">
                <p:cTn id="14" fill="hold" display="0">
                  <p:stCondLst>
                    <p:cond delay="indefinite"/>
                  </p:stCondLst>
                  <p:endCondLst>
                    <p:cond evt="onStopAudio" delay="0">
                      <p:tgtEl>
                        <p:sldTgt/>
                      </p:tgtEl>
                    </p:cond>
                  </p:endCondLst>
                </p:cTn>
                <p:tgtEl>
                  <p:spTgt spid="9"/>
                </p:tgtEl>
              </p:cMediaNode>
            </p:audio>
            <p:seq concurrent="1" nextAc="seek">
              <p:cTn id="15" restart="whenNotActive" fill="hold" evtFilter="cancelBubble" nodeType="interactiveSeq">
                <p:stCondLst>
                  <p:cond evt="onClick" delay="0">
                    <p:tgtEl>
                      <p:spTgt spid="11"/>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591" fill="hold"/>
                                        <p:tgtEl>
                                          <p:spTgt spid="13"/>
                                        </p:tgtEl>
                                      </p:cBhvr>
                                    </p:cmd>
                                  </p:childTnLst>
                                </p:cTn>
                              </p:par>
                            </p:childTnLst>
                          </p:cTn>
                        </p:par>
                      </p:childTnLst>
                    </p:cTn>
                  </p:par>
                </p:childTnLst>
              </p:cTn>
              <p:nextCondLst>
                <p:cond evt="onClick" delay="0">
                  <p:tgtEl>
                    <p:spTgt spid="11"/>
                  </p:tgtEl>
                </p:cond>
              </p:nextCondLst>
            </p:seq>
            <p:audio>
              <p:cMediaNode vol="80000">
                <p:cTn id="20" fill="hold" display="0">
                  <p:stCondLst>
                    <p:cond delay="indefinite"/>
                  </p:stCondLst>
                  <p:endCondLst>
                    <p:cond evt="onStopAudio" delay="0">
                      <p:tgtEl>
                        <p:sldTgt/>
                      </p:tgtEl>
                    </p:cond>
                  </p:endCondLst>
                </p:cTn>
                <p:tgtEl>
                  <p:spTgt spid="13"/>
                </p:tgtEl>
              </p:cMediaNode>
            </p:audio>
            <p:seq concurrent="1" nextAc="seek">
              <p:cTn id="21" restart="whenNotActive" fill="hold" evtFilter="cancelBubble" nodeType="interactiveSeq">
                <p:stCondLst>
                  <p:cond evt="onClick" delay="0">
                    <p:tgtEl>
                      <p:spTgt spid="14"/>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121" fill="hold"/>
                                        <p:tgtEl>
                                          <p:spTgt spid="15"/>
                                        </p:tgtEl>
                                      </p:cBhvr>
                                    </p:cmd>
                                  </p:childTnLst>
                                </p:cTn>
                              </p:par>
                            </p:childTnLst>
                          </p:cTn>
                        </p:par>
                      </p:childTnLst>
                    </p:cTn>
                  </p:par>
                </p:childTnLst>
              </p:cTn>
              <p:nextCondLst>
                <p:cond evt="onClick" delay="0">
                  <p:tgtEl>
                    <p:spTgt spid="14"/>
                  </p:tgtEl>
                </p:cond>
              </p:nextCondLst>
            </p:seq>
            <p:audio>
              <p:cMediaNode vol="80000">
                <p:cTn id="26" fill="hold" display="0">
                  <p:stCondLst>
                    <p:cond delay="indefinite"/>
                  </p:stCondLst>
                  <p:endCondLst>
                    <p:cond evt="onStopAudio" delay="0">
                      <p:tgtEl>
                        <p:sldTgt/>
                      </p:tgtEl>
                    </p:cond>
                  </p:endCondLst>
                </p:cTn>
                <p:tgtEl>
                  <p:spTgt spid="15"/>
                </p:tgtEl>
              </p:cMediaNode>
            </p:audio>
            <p:audio>
              <p:cMediaNode vol="80000">
                <p:cTn id="27" fill="hold" display="0">
                  <p:stCondLst>
                    <p:cond delay="indefinite"/>
                  </p:stCondLst>
                  <p:endCondLst>
                    <p:cond evt="onStopAudio" delay="0">
                      <p:tgtEl>
                        <p:sldTgt/>
                      </p:tgtEl>
                    </p:cond>
                  </p:endCondLst>
                </p:cTn>
                <p:tgtEl>
                  <p:spTgt spid="26"/>
                </p:tgtEl>
              </p:cMediaNode>
            </p:audio>
            <p:seq concurrent="1" nextAc="seek">
              <p:cTn id="28" restart="whenNotActive" fill="hold" evtFilter="cancelBubble" nodeType="interactiveSeq">
                <p:stCondLst>
                  <p:cond evt="onClick" delay="0">
                    <p:tgtEl>
                      <p:spTgt spid="19"/>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017" fill="hold"/>
                                        <p:tgtEl>
                                          <p:spTgt spid="26"/>
                                        </p:tgtEl>
                                      </p:cBhvr>
                                    </p:cmd>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669" fill="hold"/>
                                        <p:tgtEl>
                                          <p:spTgt spid="4"/>
                                        </p:tgtEl>
                                      </p:cBhvr>
                                    </p:cmd>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27"/>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121" fill="hold"/>
                                        <p:tgtEl>
                                          <p:spTgt spid="28"/>
                                        </p:tgtEl>
                                      </p:cBhvr>
                                    </p:cmd>
                                  </p:childTnLst>
                                </p:cTn>
                              </p:par>
                            </p:childTnLst>
                          </p:cTn>
                        </p:par>
                      </p:childTnLst>
                    </p:cTn>
                  </p:par>
                </p:childTnLst>
              </p:cTn>
              <p:nextCondLst>
                <p:cond evt="onClick" delay="0">
                  <p:tgtEl>
                    <p:spTgt spid="27"/>
                  </p:tgtEl>
                </p:cond>
              </p:nextCondLst>
            </p:seq>
            <p:audio>
              <p:cMediaNode vol="80000">
                <p:cTn id="43" fill="hold" display="0">
                  <p:stCondLst>
                    <p:cond delay="indefinite"/>
                  </p:stCondLst>
                  <p:endCondLst>
                    <p:cond evt="onStopAudio" delay="0">
                      <p:tgtEl>
                        <p:sldTgt/>
                      </p:tgtEl>
                    </p:cond>
                  </p:endCondLst>
                </p:cTn>
                <p:tgtEl>
                  <p:spTgt spid="2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1408" y="517013"/>
            <a:ext cx="8977948" cy="5947146"/>
          </a:xfrm>
          <a:prstGeom prst="rect">
            <a:avLst/>
          </a:prstGeom>
        </p:spPr>
      </p:pic>
      <p:sp>
        <p:nvSpPr>
          <p:cNvPr id="3" name="TextBox 2"/>
          <p:cNvSpPr txBox="1"/>
          <p:nvPr/>
        </p:nvSpPr>
        <p:spPr>
          <a:xfrm>
            <a:off x="5150436" y="3297516"/>
            <a:ext cx="2575560" cy="523220"/>
          </a:xfrm>
          <a:prstGeom prst="rect">
            <a:avLst/>
          </a:prstGeom>
          <a:noFill/>
        </p:spPr>
        <p:txBody>
          <a:bodyPr wrap="square" rtlCol="0">
            <a:spAutoFit/>
          </a:bodyPr>
          <a:lstStyle/>
          <a:p>
            <a:r>
              <a:rPr lang="en-US" sz="2800" dirty="0">
                <a:solidFill>
                  <a:schemeClr val="bg1"/>
                </a:solidFill>
              </a:rPr>
              <a:t>While - reading</a:t>
            </a:r>
          </a:p>
        </p:txBody>
      </p:sp>
    </p:spTree>
    <p:extLst>
      <p:ext uri="{BB962C8B-B14F-4D97-AF65-F5344CB8AC3E}">
        <p14:creationId xmlns:p14="http://schemas.microsoft.com/office/powerpoint/2010/main" val="859622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84B0A0BB-AE56-B0C1-E61C-EE13BBC917A7}"/>
              </a:ext>
            </a:extLst>
          </p:cNvPr>
          <p:cNvPicPr>
            <a:picLocks noChangeAspect="1"/>
          </p:cNvPicPr>
          <p:nvPr/>
        </p:nvPicPr>
        <p:blipFill rotWithShape="1">
          <a:blip r:embed="rId2"/>
          <a:srcRect l="2745"/>
          <a:stretch/>
        </p:blipFill>
        <p:spPr>
          <a:xfrm>
            <a:off x="74645" y="1012722"/>
            <a:ext cx="9905681" cy="5347744"/>
          </a:xfrm>
          <a:prstGeom prst="rect">
            <a:avLst/>
          </a:prstGeom>
        </p:spPr>
      </p:pic>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45" y="497534"/>
            <a:ext cx="1989138" cy="515189"/>
          </a:xfrm>
          <a:prstGeom prst="rect">
            <a:avLst/>
          </a:prstGeom>
        </p:spPr>
      </p:pic>
      <p:sp>
        <p:nvSpPr>
          <p:cNvPr id="22" name="TextBox 21">
            <a:extLst>
              <a:ext uri="{FF2B5EF4-FFF2-40B4-BE49-F238E27FC236}">
                <a16:creationId xmlns:a16="http://schemas.microsoft.com/office/drawing/2014/main" id="{399F93D2-16DA-6C33-C48A-03267B73E2DE}"/>
              </a:ext>
            </a:extLst>
          </p:cNvPr>
          <p:cNvSpPr txBox="1"/>
          <p:nvPr/>
        </p:nvSpPr>
        <p:spPr>
          <a:xfrm>
            <a:off x="9645074" y="2059273"/>
            <a:ext cx="2212258" cy="954107"/>
          </a:xfrm>
          <a:prstGeom prst="rect">
            <a:avLst/>
          </a:prstGeom>
          <a:noFill/>
          <a:ln w="19050">
            <a:solidFill>
              <a:srgbClr val="002060"/>
            </a:solidFill>
          </a:ln>
        </p:spPr>
        <p:txBody>
          <a:bodyPr wrap="square" rtlCol="0">
            <a:spAutoFit/>
          </a:bodyPr>
          <a:lstStyle/>
          <a:p>
            <a:pPr algn="ctr"/>
            <a:r>
              <a:rPr lang="en-US" sz="2800" b="1" dirty="0"/>
              <a:t>Identify the key words</a:t>
            </a:r>
          </a:p>
        </p:txBody>
      </p:sp>
      <p:cxnSp>
        <p:nvCxnSpPr>
          <p:cNvPr id="11" name="Straight Connector 10">
            <a:extLst>
              <a:ext uri="{FF2B5EF4-FFF2-40B4-BE49-F238E27FC236}">
                <a16:creationId xmlns:a16="http://schemas.microsoft.com/office/drawing/2014/main" id="{C35BD09E-0C7B-6AED-20E9-A021202B3E64}"/>
              </a:ext>
            </a:extLst>
          </p:cNvPr>
          <p:cNvCxnSpPr>
            <a:cxnSpLocks/>
          </p:cNvCxnSpPr>
          <p:nvPr/>
        </p:nvCxnSpPr>
        <p:spPr>
          <a:xfrm>
            <a:off x="1730679" y="2885812"/>
            <a:ext cx="15966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C56AC8B-7D46-67DB-B386-34ADF0433DB2}"/>
              </a:ext>
            </a:extLst>
          </p:cNvPr>
          <p:cNvCxnSpPr>
            <a:cxnSpLocks/>
          </p:cNvCxnSpPr>
          <p:nvPr/>
        </p:nvCxnSpPr>
        <p:spPr>
          <a:xfrm>
            <a:off x="4229596" y="2885812"/>
            <a:ext cx="14632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D313C-4A45-431C-32EF-391FA0663BF3}"/>
              </a:ext>
            </a:extLst>
          </p:cNvPr>
          <p:cNvCxnSpPr>
            <a:cxnSpLocks/>
          </p:cNvCxnSpPr>
          <p:nvPr/>
        </p:nvCxnSpPr>
        <p:spPr>
          <a:xfrm>
            <a:off x="6442028" y="2885812"/>
            <a:ext cx="14283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ADCADE2-ECF2-084E-980C-97D39AB529F7}"/>
              </a:ext>
            </a:extLst>
          </p:cNvPr>
          <p:cNvCxnSpPr>
            <a:cxnSpLocks/>
          </p:cNvCxnSpPr>
          <p:nvPr/>
        </p:nvCxnSpPr>
        <p:spPr>
          <a:xfrm>
            <a:off x="5149261" y="3355654"/>
            <a:ext cx="116304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C0661EF-1E75-19C7-0AD2-F40F0A1239C1}"/>
              </a:ext>
            </a:extLst>
          </p:cNvPr>
          <p:cNvCxnSpPr>
            <a:cxnSpLocks/>
          </p:cNvCxnSpPr>
          <p:nvPr/>
        </p:nvCxnSpPr>
        <p:spPr>
          <a:xfrm>
            <a:off x="2385448" y="3830060"/>
            <a:ext cx="202923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24CDC3-C815-1867-9738-3ADEB7CBDE58}"/>
              </a:ext>
            </a:extLst>
          </p:cNvPr>
          <p:cNvCxnSpPr>
            <a:cxnSpLocks/>
          </p:cNvCxnSpPr>
          <p:nvPr/>
        </p:nvCxnSpPr>
        <p:spPr>
          <a:xfrm>
            <a:off x="4599042" y="3830060"/>
            <a:ext cx="6513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EB2A50A-07FD-CFD9-0AE7-CA907BC69842}"/>
              </a:ext>
            </a:extLst>
          </p:cNvPr>
          <p:cNvCxnSpPr>
            <a:cxnSpLocks/>
          </p:cNvCxnSpPr>
          <p:nvPr/>
        </p:nvCxnSpPr>
        <p:spPr>
          <a:xfrm>
            <a:off x="1612076" y="4321673"/>
            <a:ext cx="5477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5320B15-5D81-F2B9-DDC5-FA9F20E3B844}"/>
              </a:ext>
            </a:extLst>
          </p:cNvPr>
          <p:cNvCxnSpPr>
            <a:cxnSpLocks/>
          </p:cNvCxnSpPr>
          <p:nvPr/>
        </p:nvCxnSpPr>
        <p:spPr>
          <a:xfrm>
            <a:off x="8851543" y="4321673"/>
            <a:ext cx="79353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C54C493-4505-F825-A5B9-FC9B8D720492}"/>
              </a:ext>
            </a:extLst>
          </p:cNvPr>
          <p:cNvCxnSpPr>
            <a:cxnSpLocks/>
          </p:cNvCxnSpPr>
          <p:nvPr/>
        </p:nvCxnSpPr>
        <p:spPr>
          <a:xfrm>
            <a:off x="1618117" y="4853406"/>
            <a:ext cx="10169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6BA0116-6A47-38D5-DCC8-2056038DA2D7}"/>
              </a:ext>
            </a:extLst>
          </p:cNvPr>
          <p:cNvCxnSpPr>
            <a:cxnSpLocks/>
          </p:cNvCxnSpPr>
          <p:nvPr/>
        </p:nvCxnSpPr>
        <p:spPr>
          <a:xfrm>
            <a:off x="2752902" y="5312849"/>
            <a:ext cx="57440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3489020-E131-1C7F-9E3B-85883EE38AE4}"/>
              </a:ext>
            </a:extLst>
          </p:cNvPr>
          <p:cNvCxnSpPr>
            <a:cxnSpLocks/>
          </p:cNvCxnSpPr>
          <p:nvPr/>
        </p:nvCxnSpPr>
        <p:spPr>
          <a:xfrm>
            <a:off x="7445900" y="5312849"/>
            <a:ext cx="163910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990A074-38CD-C7B3-7A58-594EA89B8535}"/>
              </a:ext>
            </a:extLst>
          </p:cNvPr>
          <p:cNvCxnSpPr>
            <a:cxnSpLocks/>
          </p:cNvCxnSpPr>
          <p:nvPr/>
        </p:nvCxnSpPr>
        <p:spPr>
          <a:xfrm>
            <a:off x="2430819" y="5791882"/>
            <a:ext cx="159802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A8F1476-76AB-34AE-2C31-EDE838595E89}"/>
              </a:ext>
            </a:extLst>
          </p:cNvPr>
          <p:cNvCxnSpPr>
            <a:cxnSpLocks/>
          </p:cNvCxnSpPr>
          <p:nvPr/>
        </p:nvCxnSpPr>
        <p:spPr>
          <a:xfrm>
            <a:off x="4822371" y="5826131"/>
            <a:ext cx="3672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237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arn(inVertic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arn(inVertical)">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arn(inVertical)">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barn(inVertical)">
                                      <p:cBhvr>
                                        <p:cTn id="49" dur="500"/>
                                        <p:tgtEl>
                                          <p:spTgt spid="29"/>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barn(inVertical)">
                                      <p:cBhvr>
                                        <p:cTn id="54" dur="500"/>
                                        <p:tgtEl>
                                          <p:spTgt spid="3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barn(inVertical)">
                                      <p:cBhvr>
                                        <p:cTn id="59" dur="500"/>
                                        <p:tgtEl>
                                          <p:spTgt spid="36"/>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barn(inVertical)">
                                      <p:cBhvr>
                                        <p:cTn id="64" dur="500"/>
                                        <p:tgtEl>
                                          <p:spTgt spid="40"/>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barn(inVertical)">
                                      <p:cBhvr>
                                        <p:cTn id="69" dur="500"/>
                                        <p:tgtEl>
                                          <p:spTgt spid="4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barn(inVertical)">
                                      <p:cBhvr>
                                        <p:cTn id="7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3" descr="Ảnh có chứa văn bản, trong nhà&#10;&#10;Mô tả được tự động tạo">
            <a:extLst>
              <a:ext uri="{FF2B5EF4-FFF2-40B4-BE49-F238E27FC236}">
                <a16:creationId xmlns:a16="http://schemas.microsoft.com/office/drawing/2014/main" id="{82BFCE6D-CAE0-EAEF-2059-100CE50DE706}"/>
              </a:ext>
            </a:extLst>
          </p:cNvPr>
          <p:cNvPicPr>
            <a:picLocks noChangeAspect="1"/>
          </p:cNvPicPr>
          <p:nvPr/>
        </p:nvPicPr>
        <p:blipFill>
          <a:blip r:embed="rId2"/>
          <a:stretch>
            <a:fillRect/>
          </a:stretch>
        </p:blipFill>
        <p:spPr>
          <a:xfrm>
            <a:off x="164124" y="3352983"/>
            <a:ext cx="10374922" cy="2778001"/>
          </a:xfrm>
          <a:prstGeom prst="rect">
            <a:avLst/>
          </a:prstGeom>
        </p:spPr>
      </p:pic>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2761861" y="55766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Let’s check your answers.</a:t>
            </a:r>
          </a:p>
        </p:txBody>
      </p:sp>
      <p:pic>
        <p:nvPicPr>
          <p:cNvPr id="3" name="Picture 2">
            <a:extLst>
              <a:ext uri="{FF2B5EF4-FFF2-40B4-BE49-F238E27FC236}">
                <a16:creationId xmlns:a16="http://schemas.microsoft.com/office/drawing/2014/main" id="{5B83FCA9-190E-7FBD-3A2A-D28E968FA373}"/>
              </a:ext>
            </a:extLst>
          </p:cNvPr>
          <p:cNvPicPr>
            <a:picLocks noChangeAspect="1"/>
          </p:cNvPicPr>
          <p:nvPr/>
        </p:nvPicPr>
        <p:blipFill rotWithShape="1">
          <a:blip r:embed="rId4"/>
          <a:srcRect t="13201"/>
          <a:stretch/>
        </p:blipFill>
        <p:spPr>
          <a:xfrm>
            <a:off x="74644" y="1183574"/>
            <a:ext cx="8518749" cy="914937"/>
          </a:xfrm>
          <a:prstGeom prst="rect">
            <a:avLst/>
          </a:prstGeom>
        </p:spPr>
      </p:pic>
      <p:cxnSp>
        <p:nvCxnSpPr>
          <p:cNvPr id="12" name="Straight Connector 11">
            <a:extLst>
              <a:ext uri="{FF2B5EF4-FFF2-40B4-BE49-F238E27FC236}">
                <a16:creationId xmlns:a16="http://schemas.microsoft.com/office/drawing/2014/main" id="{4554CED1-B681-EE75-82AA-E160059872D5}"/>
              </a:ext>
            </a:extLst>
          </p:cNvPr>
          <p:cNvCxnSpPr>
            <a:cxnSpLocks/>
          </p:cNvCxnSpPr>
          <p:nvPr/>
        </p:nvCxnSpPr>
        <p:spPr>
          <a:xfrm>
            <a:off x="4799190" y="3983554"/>
            <a:ext cx="5591616"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id="{925326B6-3D49-215C-E5D1-B2EAF0879D1D}"/>
              </a:ext>
            </a:extLst>
          </p:cNvPr>
          <p:cNvCxnSpPr>
            <a:cxnSpLocks/>
          </p:cNvCxnSpPr>
          <p:nvPr/>
        </p:nvCxnSpPr>
        <p:spPr>
          <a:xfrm>
            <a:off x="4037801" y="5092282"/>
            <a:ext cx="5578903"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pic>
        <p:nvPicPr>
          <p:cNvPr id="20" name="Picture 19">
            <a:extLst>
              <a:ext uri="{FF2B5EF4-FFF2-40B4-BE49-F238E27FC236}">
                <a16:creationId xmlns:a16="http://schemas.microsoft.com/office/drawing/2014/main" id="{F1D4740B-72B1-AD3F-9822-34756069DBC9}"/>
              </a:ext>
            </a:extLst>
          </p:cNvPr>
          <p:cNvPicPr>
            <a:picLocks noChangeAspect="1"/>
          </p:cNvPicPr>
          <p:nvPr/>
        </p:nvPicPr>
        <p:blipFill>
          <a:blip r:embed="rId5"/>
          <a:stretch>
            <a:fillRect/>
          </a:stretch>
        </p:blipFill>
        <p:spPr>
          <a:xfrm>
            <a:off x="163946" y="2057513"/>
            <a:ext cx="8440972" cy="1270527"/>
          </a:xfrm>
          <a:prstGeom prst="rect">
            <a:avLst/>
          </a:prstGeom>
        </p:spPr>
      </p:pic>
      <p:sp>
        <p:nvSpPr>
          <p:cNvPr id="15" name="Rectangle: Rounded Corners 14">
            <a:extLst>
              <a:ext uri="{FF2B5EF4-FFF2-40B4-BE49-F238E27FC236}">
                <a16:creationId xmlns:a16="http://schemas.microsoft.com/office/drawing/2014/main" id="{048A7DEC-B994-3B79-6A8B-41C5E9D92101}"/>
              </a:ext>
            </a:extLst>
          </p:cNvPr>
          <p:cNvSpPr/>
          <p:nvPr/>
        </p:nvSpPr>
        <p:spPr>
          <a:xfrm>
            <a:off x="498953" y="2654159"/>
            <a:ext cx="3781018" cy="69370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traditional medicine</a:t>
            </a:r>
          </a:p>
        </p:txBody>
      </p:sp>
    </p:spTree>
    <p:extLst>
      <p:ext uri="{BB962C8B-B14F-4D97-AF65-F5344CB8AC3E}">
        <p14:creationId xmlns:p14="http://schemas.microsoft.com/office/powerpoint/2010/main" val="3218566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2761861" y="55766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Let’s check your answers.</a:t>
            </a:r>
          </a:p>
        </p:txBody>
      </p:sp>
      <p:pic>
        <p:nvPicPr>
          <p:cNvPr id="3" name="Picture 2">
            <a:extLst>
              <a:ext uri="{FF2B5EF4-FFF2-40B4-BE49-F238E27FC236}">
                <a16:creationId xmlns:a16="http://schemas.microsoft.com/office/drawing/2014/main" id="{5B83FCA9-190E-7FBD-3A2A-D28E968FA373}"/>
              </a:ext>
            </a:extLst>
          </p:cNvPr>
          <p:cNvPicPr>
            <a:picLocks noChangeAspect="1"/>
          </p:cNvPicPr>
          <p:nvPr/>
        </p:nvPicPr>
        <p:blipFill rotWithShape="1">
          <a:blip r:embed="rId3"/>
          <a:srcRect t="10464"/>
          <a:stretch/>
        </p:blipFill>
        <p:spPr>
          <a:xfrm>
            <a:off x="133393" y="1130337"/>
            <a:ext cx="7543800" cy="835773"/>
          </a:xfrm>
          <a:prstGeom prst="rect">
            <a:avLst/>
          </a:prstGeom>
        </p:spPr>
      </p:pic>
      <p:pic>
        <p:nvPicPr>
          <p:cNvPr id="4" name="Picture 3">
            <a:extLst>
              <a:ext uri="{FF2B5EF4-FFF2-40B4-BE49-F238E27FC236}">
                <a16:creationId xmlns:a16="http://schemas.microsoft.com/office/drawing/2014/main" id="{23D7A3C8-95C9-5294-2CC5-05F7416FC09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4645" y="2052363"/>
            <a:ext cx="11586880" cy="799682"/>
          </a:xfrm>
          <a:prstGeom prst="rect">
            <a:avLst/>
          </a:prstGeom>
        </p:spPr>
      </p:pic>
      <p:sp>
        <p:nvSpPr>
          <p:cNvPr id="15" name="Rectangle: Rounded Corners 14">
            <a:extLst>
              <a:ext uri="{FF2B5EF4-FFF2-40B4-BE49-F238E27FC236}">
                <a16:creationId xmlns:a16="http://schemas.microsoft.com/office/drawing/2014/main" id="{048A7DEC-B994-3B79-6A8B-41C5E9D92101}"/>
              </a:ext>
            </a:extLst>
          </p:cNvPr>
          <p:cNvSpPr/>
          <p:nvPr/>
        </p:nvSpPr>
        <p:spPr>
          <a:xfrm>
            <a:off x="7694601" y="1978558"/>
            <a:ext cx="2557216" cy="69370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0000"/>
                </a:solidFill>
              </a:rPr>
              <a:t>preparation</a:t>
            </a:r>
          </a:p>
        </p:txBody>
      </p:sp>
      <p:pic>
        <p:nvPicPr>
          <p:cNvPr id="8" name="Picture 7">
            <a:extLst>
              <a:ext uri="{FF2B5EF4-FFF2-40B4-BE49-F238E27FC236}">
                <a16:creationId xmlns:a16="http://schemas.microsoft.com/office/drawing/2014/main" id="{DD063076-283B-0A0A-7157-5FEAC98B5710}"/>
              </a:ext>
            </a:extLst>
          </p:cNvPr>
          <p:cNvPicPr>
            <a:picLocks noChangeAspect="1"/>
          </p:cNvPicPr>
          <p:nvPr/>
        </p:nvPicPr>
        <p:blipFill>
          <a:blip r:embed="rId6"/>
          <a:stretch>
            <a:fillRect/>
          </a:stretch>
        </p:blipFill>
        <p:spPr>
          <a:xfrm>
            <a:off x="0" y="3088536"/>
            <a:ext cx="10251817" cy="1631967"/>
          </a:xfrm>
          <a:prstGeom prst="rect">
            <a:avLst/>
          </a:prstGeom>
        </p:spPr>
      </p:pic>
      <p:cxnSp>
        <p:nvCxnSpPr>
          <p:cNvPr id="22" name="Straight Connector 21">
            <a:extLst>
              <a:ext uri="{FF2B5EF4-FFF2-40B4-BE49-F238E27FC236}">
                <a16:creationId xmlns:a16="http://schemas.microsoft.com/office/drawing/2014/main" id="{925326B6-3D49-215C-E5D1-B2EAF0879D1D}"/>
              </a:ext>
            </a:extLst>
          </p:cNvPr>
          <p:cNvCxnSpPr>
            <a:cxnSpLocks/>
          </p:cNvCxnSpPr>
          <p:nvPr/>
        </p:nvCxnSpPr>
        <p:spPr>
          <a:xfrm>
            <a:off x="5925975" y="4130662"/>
            <a:ext cx="3502436"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4554CED1-B681-EE75-82AA-E160059872D5}"/>
              </a:ext>
            </a:extLst>
          </p:cNvPr>
          <p:cNvCxnSpPr>
            <a:cxnSpLocks/>
          </p:cNvCxnSpPr>
          <p:nvPr/>
        </p:nvCxnSpPr>
        <p:spPr>
          <a:xfrm>
            <a:off x="133393" y="4649153"/>
            <a:ext cx="2855613"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20749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2761861" y="55766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Let’s check your answers.</a:t>
            </a:r>
          </a:p>
        </p:txBody>
      </p:sp>
      <p:pic>
        <p:nvPicPr>
          <p:cNvPr id="3" name="Picture 2">
            <a:extLst>
              <a:ext uri="{FF2B5EF4-FFF2-40B4-BE49-F238E27FC236}">
                <a16:creationId xmlns:a16="http://schemas.microsoft.com/office/drawing/2014/main" id="{5B83FCA9-190E-7FBD-3A2A-D28E968FA373}"/>
              </a:ext>
            </a:extLst>
          </p:cNvPr>
          <p:cNvPicPr>
            <a:picLocks noChangeAspect="1"/>
          </p:cNvPicPr>
          <p:nvPr/>
        </p:nvPicPr>
        <p:blipFill rotWithShape="1">
          <a:blip r:embed="rId3"/>
          <a:srcRect t="10464"/>
          <a:stretch/>
        </p:blipFill>
        <p:spPr>
          <a:xfrm>
            <a:off x="133393" y="1130337"/>
            <a:ext cx="7543800" cy="835773"/>
          </a:xfrm>
          <a:prstGeom prst="rect">
            <a:avLst/>
          </a:prstGeom>
        </p:spPr>
      </p:pic>
      <p:pic>
        <p:nvPicPr>
          <p:cNvPr id="6" name="Picture 5">
            <a:extLst>
              <a:ext uri="{FF2B5EF4-FFF2-40B4-BE49-F238E27FC236}">
                <a16:creationId xmlns:a16="http://schemas.microsoft.com/office/drawing/2014/main" id="{15DFF05A-3B5B-5A68-69F7-CCACF7B3EBD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42250" y="2111747"/>
            <a:ext cx="10746832" cy="1317250"/>
          </a:xfrm>
          <a:prstGeom prst="rect">
            <a:avLst/>
          </a:prstGeom>
        </p:spPr>
      </p:pic>
      <p:sp>
        <p:nvSpPr>
          <p:cNvPr id="15" name="Rectangle: Rounded Corners 14">
            <a:extLst>
              <a:ext uri="{FF2B5EF4-FFF2-40B4-BE49-F238E27FC236}">
                <a16:creationId xmlns:a16="http://schemas.microsoft.com/office/drawing/2014/main" id="{048A7DEC-B994-3B79-6A8B-41C5E9D92101}"/>
              </a:ext>
            </a:extLst>
          </p:cNvPr>
          <p:cNvSpPr/>
          <p:nvPr/>
        </p:nvSpPr>
        <p:spPr>
          <a:xfrm>
            <a:off x="6398585" y="1997768"/>
            <a:ext cx="2557216" cy="69370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0000"/>
                </a:solidFill>
              </a:rPr>
              <a:t>energy</a:t>
            </a:r>
          </a:p>
        </p:txBody>
      </p:sp>
      <p:pic>
        <p:nvPicPr>
          <p:cNvPr id="10" name="Picture 9">
            <a:extLst>
              <a:ext uri="{FF2B5EF4-FFF2-40B4-BE49-F238E27FC236}">
                <a16:creationId xmlns:a16="http://schemas.microsoft.com/office/drawing/2014/main" id="{9154F815-B813-FC0E-C3D2-386FDAF151B4}"/>
              </a:ext>
            </a:extLst>
          </p:cNvPr>
          <p:cNvPicPr>
            <a:picLocks noChangeAspect="1"/>
          </p:cNvPicPr>
          <p:nvPr/>
        </p:nvPicPr>
        <p:blipFill rotWithShape="1">
          <a:blip r:embed="rId6"/>
          <a:srcRect l="1710" t="10395"/>
          <a:stretch/>
        </p:blipFill>
        <p:spPr>
          <a:xfrm>
            <a:off x="74645" y="3428997"/>
            <a:ext cx="9975271" cy="1584904"/>
          </a:xfrm>
          <a:prstGeom prst="rect">
            <a:avLst/>
          </a:prstGeom>
        </p:spPr>
      </p:pic>
      <p:cxnSp>
        <p:nvCxnSpPr>
          <p:cNvPr id="12" name="Straight Connector 11">
            <a:extLst>
              <a:ext uri="{FF2B5EF4-FFF2-40B4-BE49-F238E27FC236}">
                <a16:creationId xmlns:a16="http://schemas.microsoft.com/office/drawing/2014/main" id="{4554CED1-B681-EE75-82AA-E160059872D5}"/>
              </a:ext>
            </a:extLst>
          </p:cNvPr>
          <p:cNvCxnSpPr>
            <a:cxnSpLocks/>
          </p:cNvCxnSpPr>
          <p:nvPr/>
        </p:nvCxnSpPr>
        <p:spPr>
          <a:xfrm>
            <a:off x="4121602" y="4443378"/>
            <a:ext cx="5720488"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id="{925326B6-3D49-215C-E5D1-B2EAF0879D1D}"/>
              </a:ext>
            </a:extLst>
          </p:cNvPr>
          <p:cNvCxnSpPr>
            <a:cxnSpLocks/>
          </p:cNvCxnSpPr>
          <p:nvPr/>
        </p:nvCxnSpPr>
        <p:spPr>
          <a:xfrm>
            <a:off x="133393" y="5013901"/>
            <a:ext cx="3337394"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99393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2761861" y="55766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Let’s check your answers.</a:t>
            </a:r>
          </a:p>
        </p:txBody>
      </p:sp>
      <p:pic>
        <p:nvPicPr>
          <p:cNvPr id="3" name="Picture 2">
            <a:extLst>
              <a:ext uri="{FF2B5EF4-FFF2-40B4-BE49-F238E27FC236}">
                <a16:creationId xmlns:a16="http://schemas.microsoft.com/office/drawing/2014/main" id="{5B83FCA9-190E-7FBD-3A2A-D28E968FA373}"/>
              </a:ext>
            </a:extLst>
          </p:cNvPr>
          <p:cNvPicPr>
            <a:picLocks noChangeAspect="1"/>
          </p:cNvPicPr>
          <p:nvPr/>
        </p:nvPicPr>
        <p:blipFill rotWithShape="1">
          <a:blip r:embed="rId3"/>
          <a:srcRect t="10464"/>
          <a:stretch/>
        </p:blipFill>
        <p:spPr>
          <a:xfrm>
            <a:off x="133393" y="1130337"/>
            <a:ext cx="7543800" cy="835773"/>
          </a:xfrm>
          <a:prstGeom prst="rect">
            <a:avLst/>
          </a:prstGeom>
        </p:spPr>
      </p:pic>
      <p:pic>
        <p:nvPicPr>
          <p:cNvPr id="4" name="Picture 3">
            <a:extLst>
              <a:ext uri="{FF2B5EF4-FFF2-40B4-BE49-F238E27FC236}">
                <a16:creationId xmlns:a16="http://schemas.microsoft.com/office/drawing/2014/main" id="{D6B9B2E1-D72F-D051-D1E8-010F7DB1920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0" y="1965217"/>
            <a:ext cx="11297666" cy="1016101"/>
          </a:xfrm>
          <a:prstGeom prst="rect">
            <a:avLst/>
          </a:prstGeom>
        </p:spPr>
      </p:pic>
      <p:sp>
        <p:nvSpPr>
          <p:cNvPr id="15" name="Rectangle: Rounded Corners 14">
            <a:extLst>
              <a:ext uri="{FF2B5EF4-FFF2-40B4-BE49-F238E27FC236}">
                <a16:creationId xmlns:a16="http://schemas.microsoft.com/office/drawing/2014/main" id="{048A7DEC-B994-3B79-6A8B-41C5E9D92101}"/>
              </a:ext>
            </a:extLst>
          </p:cNvPr>
          <p:cNvSpPr/>
          <p:nvPr/>
        </p:nvSpPr>
        <p:spPr>
          <a:xfrm>
            <a:off x="3698333" y="2118760"/>
            <a:ext cx="2557216" cy="69370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err="1">
                <a:solidFill>
                  <a:srgbClr val="FF0000"/>
                </a:solidFill>
              </a:rPr>
              <a:t>lá</a:t>
            </a:r>
            <a:r>
              <a:rPr lang="en-US" sz="3600" b="1" i="1" dirty="0">
                <a:solidFill>
                  <a:srgbClr val="FF0000"/>
                </a:solidFill>
              </a:rPr>
              <a:t> </a:t>
            </a:r>
            <a:r>
              <a:rPr lang="en-US" sz="3600" b="1" i="1" dirty="0" err="1">
                <a:solidFill>
                  <a:srgbClr val="FF0000"/>
                </a:solidFill>
              </a:rPr>
              <a:t>vông</a:t>
            </a:r>
            <a:endParaRPr lang="en-US" sz="3600" b="1" i="1" dirty="0">
              <a:solidFill>
                <a:srgbClr val="FF0000"/>
              </a:solidFill>
            </a:endParaRPr>
          </a:p>
        </p:txBody>
      </p:sp>
      <p:pic>
        <p:nvPicPr>
          <p:cNvPr id="9" name="Picture 8">
            <a:extLst>
              <a:ext uri="{FF2B5EF4-FFF2-40B4-BE49-F238E27FC236}">
                <a16:creationId xmlns:a16="http://schemas.microsoft.com/office/drawing/2014/main" id="{94DA9FA1-6FCD-2A3B-F263-B9B7EFFC8E09}"/>
              </a:ext>
            </a:extLst>
          </p:cNvPr>
          <p:cNvPicPr>
            <a:picLocks noChangeAspect="1"/>
          </p:cNvPicPr>
          <p:nvPr/>
        </p:nvPicPr>
        <p:blipFill>
          <a:blip r:embed="rId6"/>
          <a:stretch>
            <a:fillRect/>
          </a:stretch>
        </p:blipFill>
        <p:spPr>
          <a:xfrm>
            <a:off x="0" y="3061957"/>
            <a:ext cx="10464430" cy="1757129"/>
          </a:xfrm>
          <a:prstGeom prst="rect">
            <a:avLst/>
          </a:prstGeom>
        </p:spPr>
      </p:pic>
      <p:cxnSp>
        <p:nvCxnSpPr>
          <p:cNvPr id="22" name="Straight Connector 21">
            <a:extLst>
              <a:ext uri="{FF2B5EF4-FFF2-40B4-BE49-F238E27FC236}">
                <a16:creationId xmlns:a16="http://schemas.microsoft.com/office/drawing/2014/main" id="{925326B6-3D49-215C-E5D1-B2EAF0879D1D}"/>
              </a:ext>
            </a:extLst>
          </p:cNvPr>
          <p:cNvCxnSpPr>
            <a:cxnSpLocks/>
          </p:cNvCxnSpPr>
          <p:nvPr/>
        </p:nvCxnSpPr>
        <p:spPr>
          <a:xfrm>
            <a:off x="7602527" y="4176497"/>
            <a:ext cx="2682015"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4554CED1-B681-EE75-82AA-E160059872D5}"/>
              </a:ext>
            </a:extLst>
          </p:cNvPr>
          <p:cNvCxnSpPr>
            <a:cxnSpLocks/>
          </p:cNvCxnSpPr>
          <p:nvPr/>
        </p:nvCxnSpPr>
        <p:spPr>
          <a:xfrm>
            <a:off x="275383" y="4738446"/>
            <a:ext cx="3057753"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10346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2285596" cy="591972"/>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2761861" y="55766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Let’s check your answers.</a:t>
            </a:r>
          </a:p>
        </p:txBody>
      </p:sp>
      <p:pic>
        <p:nvPicPr>
          <p:cNvPr id="3" name="Picture 2">
            <a:extLst>
              <a:ext uri="{FF2B5EF4-FFF2-40B4-BE49-F238E27FC236}">
                <a16:creationId xmlns:a16="http://schemas.microsoft.com/office/drawing/2014/main" id="{5B83FCA9-190E-7FBD-3A2A-D28E968FA373}"/>
              </a:ext>
            </a:extLst>
          </p:cNvPr>
          <p:cNvPicPr>
            <a:picLocks noChangeAspect="1"/>
          </p:cNvPicPr>
          <p:nvPr/>
        </p:nvPicPr>
        <p:blipFill rotWithShape="1">
          <a:blip r:embed="rId3"/>
          <a:srcRect t="10464"/>
          <a:stretch/>
        </p:blipFill>
        <p:spPr>
          <a:xfrm>
            <a:off x="133393" y="1130337"/>
            <a:ext cx="7543800" cy="835773"/>
          </a:xfrm>
          <a:prstGeom prst="rect">
            <a:avLst/>
          </a:prstGeom>
        </p:spPr>
      </p:pic>
      <p:pic>
        <p:nvPicPr>
          <p:cNvPr id="6" name="Picture 5">
            <a:extLst>
              <a:ext uri="{FF2B5EF4-FFF2-40B4-BE49-F238E27FC236}">
                <a16:creationId xmlns:a16="http://schemas.microsoft.com/office/drawing/2014/main" id="{7C36AF20-C1F7-BE6B-BBD4-87E2889BE0C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96499" y="2198877"/>
            <a:ext cx="9122624" cy="1288589"/>
          </a:xfrm>
          <a:prstGeom prst="rect">
            <a:avLst/>
          </a:prstGeom>
        </p:spPr>
      </p:pic>
      <p:sp>
        <p:nvSpPr>
          <p:cNvPr id="15" name="Rectangle: Rounded Corners 14">
            <a:extLst>
              <a:ext uri="{FF2B5EF4-FFF2-40B4-BE49-F238E27FC236}">
                <a16:creationId xmlns:a16="http://schemas.microsoft.com/office/drawing/2014/main" id="{048A7DEC-B994-3B79-6A8B-41C5E9D92101}"/>
              </a:ext>
            </a:extLst>
          </p:cNvPr>
          <p:cNvSpPr/>
          <p:nvPr/>
        </p:nvSpPr>
        <p:spPr>
          <a:xfrm>
            <a:off x="295047" y="2558143"/>
            <a:ext cx="4130979" cy="69370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rgbClr val="FF0000"/>
                </a:solidFill>
              </a:rPr>
              <a:t>herbal remedy shop</a:t>
            </a:r>
          </a:p>
        </p:txBody>
      </p:sp>
      <p:pic>
        <p:nvPicPr>
          <p:cNvPr id="11" name="Picture 10">
            <a:extLst>
              <a:ext uri="{FF2B5EF4-FFF2-40B4-BE49-F238E27FC236}">
                <a16:creationId xmlns:a16="http://schemas.microsoft.com/office/drawing/2014/main" id="{D1938106-D109-36B4-65F2-3029DB83E8BD}"/>
              </a:ext>
            </a:extLst>
          </p:cNvPr>
          <p:cNvPicPr>
            <a:picLocks noChangeAspect="1"/>
          </p:cNvPicPr>
          <p:nvPr/>
        </p:nvPicPr>
        <p:blipFill>
          <a:blip r:embed="rId6"/>
          <a:stretch>
            <a:fillRect/>
          </a:stretch>
        </p:blipFill>
        <p:spPr>
          <a:xfrm>
            <a:off x="96499" y="3349793"/>
            <a:ext cx="10518691" cy="1723651"/>
          </a:xfrm>
          <a:prstGeom prst="rect">
            <a:avLst/>
          </a:prstGeom>
        </p:spPr>
      </p:pic>
      <p:cxnSp>
        <p:nvCxnSpPr>
          <p:cNvPr id="12" name="Straight Connector 11">
            <a:extLst>
              <a:ext uri="{FF2B5EF4-FFF2-40B4-BE49-F238E27FC236}">
                <a16:creationId xmlns:a16="http://schemas.microsoft.com/office/drawing/2014/main" id="{4554CED1-B681-EE75-82AA-E160059872D5}"/>
              </a:ext>
            </a:extLst>
          </p:cNvPr>
          <p:cNvCxnSpPr>
            <a:cxnSpLocks/>
          </p:cNvCxnSpPr>
          <p:nvPr/>
        </p:nvCxnSpPr>
        <p:spPr>
          <a:xfrm>
            <a:off x="2061692" y="4425570"/>
            <a:ext cx="7194325"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id="{925326B6-3D49-215C-E5D1-B2EAF0879D1D}"/>
              </a:ext>
            </a:extLst>
          </p:cNvPr>
          <p:cNvCxnSpPr>
            <a:cxnSpLocks/>
          </p:cNvCxnSpPr>
          <p:nvPr/>
        </p:nvCxnSpPr>
        <p:spPr>
          <a:xfrm>
            <a:off x="284433" y="4969364"/>
            <a:ext cx="9960780"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79851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666607E-339C-A9C1-5ADD-FCCD045DE4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5" y="497534"/>
            <a:ext cx="1990129" cy="515446"/>
          </a:xfrm>
          <a:prstGeom prst="rect">
            <a:avLst/>
          </a:prstGeom>
        </p:spPr>
      </p:pic>
      <p:sp>
        <p:nvSpPr>
          <p:cNvPr id="7" name="Rectangle: Diagonal Corners Rounded 6">
            <a:extLst>
              <a:ext uri="{FF2B5EF4-FFF2-40B4-BE49-F238E27FC236}">
                <a16:creationId xmlns:a16="http://schemas.microsoft.com/office/drawing/2014/main" id="{5BD0F7F6-6C5F-D367-ED19-78B61B436A02}"/>
              </a:ext>
            </a:extLst>
          </p:cNvPr>
          <p:cNvSpPr/>
          <p:nvPr/>
        </p:nvSpPr>
        <p:spPr>
          <a:xfrm>
            <a:off x="2205753" y="563285"/>
            <a:ext cx="9415292" cy="82868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Extra Practice - Read the text again answer the following questions.</a:t>
            </a:r>
          </a:p>
        </p:txBody>
      </p:sp>
      <p:cxnSp>
        <p:nvCxnSpPr>
          <p:cNvPr id="22" name="Straight Connector 21">
            <a:extLst>
              <a:ext uri="{FF2B5EF4-FFF2-40B4-BE49-F238E27FC236}">
                <a16:creationId xmlns:a16="http://schemas.microsoft.com/office/drawing/2014/main" id="{925326B6-3D49-215C-E5D1-B2EAF0879D1D}"/>
              </a:ext>
            </a:extLst>
          </p:cNvPr>
          <p:cNvCxnSpPr>
            <a:cxnSpLocks/>
          </p:cNvCxnSpPr>
          <p:nvPr/>
        </p:nvCxnSpPr>
        <p:spPr>
          <a:xfrm>
            <a:off x="564389" y="2232985"/>
            <a:ext cx="1028437"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02217818-FD02-0C11-022F-CCD09ABD018E}"/>
              </a:ext>
            </a:extLst>
          </p:cNvPr>
          <p:cNvSpPr txBox="1"/>
          <p:nvPr/>
        </p:nvSpPr>
        <p:spPr>
          <a:xfrm>
            <a:off x="74645" y="1675107"/>
            <a:ext cx="12117355" cy="3118803"/>
          </a:xfrm>
          <a:prstGeom prst="rect">
            <a:avLst/>
          </a:prstGeom>
          <a:noFill/>
        </p:spPr>
        <p:txBody>
          <a:bodyPr wrap="square">
            <a:spAutoFit/>
          </a:bodyPr>
          <a:lstStyle/>
          <a:p>
            <a:pPr marL="342900" marR="0" lvl="0" indent="-342900">
              <a:spcBef>
                <a:spcPts val="0"/>
              </a:spcBef>
              <a:spcAft>
                <a:spcPts val="800"/>
              </a:spcAft>
              <a:buFont typeface="+mj-lt"/>
              <a:buAutoNum type="arabicPeriod"/>
            </a:pPr>
            <a:r>
              <a:rPr lang="en-US" sz="3400" i="1" dirty="0">
                <a:solidFill>
                  <a:srgbClr val="0070C0"/>
                </a:solidFill>
                <a:effectLst/>
                <a:ea typeface="Times New Roman" panose="02020603050405020304" pitchFamily="18" charset="0"/>
                <a:cs typeface="Times New Roman" panose="02020603050405020304" pitchFamily="18" charset="0"/>
              </a:rPr>
              <a:t>When did </a:t>
            </a:r>
            <a:r>
              <a:rPr lang="en-US" sz="3400" i="1" dirty="0" err="1">
                <a:solidFill>
                  <a:srgbClr val="0070C0"/>
                </a:solidFill>
                <a:effectLst/>
                <a:ea typeface="Times New Roman" panose="02020603050405020304" pitchFamily="18" charset="0"/>
                <a:cs typeface="Times New Roman" panose="02020603050405020304" pitchFamily="18" charset="0"/>
              </a:rPr>
              <a:t>Thuốc</a:t>
            </a:r>
            <a:r>
              <a:rPr lang="en-US" sz="3400" i="1" dirty="0">
                <a:solidFill>
                  <a:srgbClr val="0070C0"/>
                </a:solidFill>
                <a:effectLst/>
                <a:ea typeface="Times New Roman" panose="02020603050405020304" pitchFamily="18" charset="0"/>
                <a:cs typeface="Times New Roman" panose="02020603050405020304" pitchFamily="18" charset="0"/>
              </a:rPr>
              <a:t> Nam and </a:t>
            </a:r>
            <a:r>
              <a:rPr lang="en-US" sz="3400" i="1" dirty="0" err="1">
                <a:solidFill>
                  <a:srgbClr val="0070C0"/>
                </a:solidFill>
                <a:effectLst/>
                <a:ea typeface="Times New Roman" panose="02020603050405020304" pitchFamily="18" charset="0"/>
                <a:cs typeface="Times New Roman" panose="02020603050405020304" pitchFamily="18" charset="0"/>
              </a:rPr>
              <a:t>Thuốc</a:t>
            </a:r>
            <a:r>
              <a:rPr lang="en-US" sz="3400" i="1" dirty="0">
                <a:solidFill>
                  <a:srgbClr val="0070C0"/>
                </a:solidFill>
                <a:effectLst/>
                <a:ea typeface="Times New Roman" panose="02020603050405020304" pitchFamily="18" charset="0"/>
                <a:cs typeface="Times New Roman" panose="02020603050405020304" pitchFamily="18" charset="0"/>
              </a:rPr>
              <a:t> </a:t>
            </a:r>
            <a:r>
              <a:rPr lang="en-US" sz="3400" i="1" dirty="0" err="1">
                <a:solidFill>
                  <a:srgbClr val="0070C0"/>
                </a:solidFill>
                <a:effectLst/>
                <a:ea typeface="Times New Roman" panose="02020603050405020304" pitchFamily="18" charset="0"/>
                <a:cs typeface="Times New Roman" panose="02020603050405020304" pitchFamily="18" charset="0"/>
              </a:rPr>
              <a:t>Bắc</a:t>
            </a:r>
            <a:r>
              <a:rPr lang="en-US" sz="3400" i="1" dirty="0">
                <a:solidFill>
                  <a:srgbClr val="0070C0"/>
                </a:solidFill>
                <a:effectLst/>
                <a:ea typeface="Times New Roman" panose="02020603050405020304" pitchFamily="18" charset="0"/>
                <a:cs typeface="Times New Roman" panose="02020603050405020304" pitchFamily="18" charset="0"/>
              </a:rPr>
              <a:t> created?</a:t>
            </a:r>
            <a:endParaRPr lang="en-US" sz="34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800"/>
              </a:spcAft>
              <a:buFont typeface="+mj-lt"/>
              <a:buAutoNum type="arabicPeriod"/>
            </a:pPr>
            <a:r>
              <a:rPr lang="en-US" sz="3400" i="1" dirty="0">
                <a:solidFill>
                  <a:srgbClr val="0070C0"/>
                </a:solidFill>
                <a:effectLst/>
                <a:ea typeface="Times New Roman" panose="02020603050405020304" pitchFamily="18" charset="0"/>
                <a:cs typeface="Times New Roman" panose="02020603050405020304" pitchFamily="18" charset="0"/>
              </a:rPr>
              <a:t>What are they made from?</a:t>
            </a:r>
            <a:endParaRPr lang="en-US" sz="34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800"/>
              </a:spcAft>
              <a:buFont typeface="+mj-lt"/>
              <a:buAutoNum type="arabicPeriod"/>
            </a:pPr>
            <a:r>
              <a:rPr lang="en-US" sz="3400" i="1" dirty="0">
                <a:solidFill>
                  <a:srgbClr val="0070C0"/>
                </a:solidFill>
                <a:effectLst/>
                <a:ea typeface="Times New Roman" panose="02020603050405020304" pitchFamily="18" charset="0"/>
                <a:cs typeface="Times New Roman" panose="02020603050405020304" pitchFamily="18" charset="0"/>
              </a:rPr>
              <a:t>What needs to be done with the herbs before using </a:t>
            </a:r>
            <a:r>
              <a:rPr lang="en-US" sz="3400" i="1" dirty="0" err="1">
                <a:solidFill>
                  <a:srgbClr val="0070C0"/>
                </a:solidFill>
                <a:effectLst/>
                <a:ea typeface="Times New Roman" panose="02020603050405020304" pitchFamily="18" charset="0"/>
                <a:cs typeface="Times New Roman" panose="02020603050405020304" pitchFamily="18" charset="0"/>
              </a:rPr>
              <a:t>Thuốc</a:t>
            </a:r>
            <a:r>
              <a:rPr lang="en-US" sz="3400" i="1" dirty="0">
                <a:solidFill>
                  <a:srgbClr val="0070C0"/>
                </a:solidFill>
                <a:effectLst/>
                <a:ea typeface="Times New Roman" panose="02020603050405020304" pitchFamily="18" charset="0"/>
                <a:cs typeface="Times New Roman" panose="02020603050405020304" pitchFamily="18" charset="0"/>
              </a:rPr>
              <a:t> Nam?</a:t>
            </a:r>
            <a:endParaRPr lang="en-US" sz="34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800"/>
              </a:spcAft>
              <a:buFont typeface="+mj-lt"/>
              <a:buAutoNum type="arabicPeriod"/>
            </a:pPr>
            <a:r>
              <a:rPr lang="en-US" sz="3400" i="1" dirty="0">
                <a:solidFill>
                  <a:srgbClr val="0070C0"/>
                </a:solidFill>
                <a:effectLst/>
                <a:ea typeface="Times New Roman" panose="02020603050405020304" pitchFamily="18" charset="0"/>
                <a:cs typeface="Times New Roman" panose="02020603050405020304" pitchFamily="18" charset="0"/>
              </a:rPr>
              <a:t>What are the uses of </a:t>
            </a:r>
            <a:r>
              <a:rPr lang="en-US" sz="3400" i="1" dirty="0" err="1">
                <a:solidFill>
                  <a:srgbClr val="0070C0"/>
                </a:solidFill>
                <a:effectLst/>
                <a:ea typeface="Times New Roman" panose="02020603050405020304" pitchFamily="18" charset="0"/>
                <a:cs typeface="Times New Roman" panose="02020603050405020304" pitchFamily="18" charset="0"/>
              </a:rPr>
              <a:t>lá</a:t>
            </a:r>
            <a:r>
              <a:rPr lang="en-US" sz="3400" i="1" dirty="0">
                <a:solidFill>
                  <a:srgbClr val="0070C0"/>
                </a:solidFill>
                <a:effectLst/>
                <a:ea typeface="Times New Roman" panose="02020603050405020304" pitchFamily="18" charset="0"/>
                <a:cs typeface="Times New Roman" panose="02020603050405020304" pitchFamily="18" charset="0"/>
              </a:rPr>
              <a:t> </a:t>
            </a:r>
            <a:r>
              <a:rPr lang="en-US" sz="3400" i="1" dirty="0" err="1">
                <a:solidFill>
                  <a:srgbClr val="0070C0"/>
                </a:solidFill>
                <a:effectLst/>
                <a:ea typeface="Times New Roman" panose="02020603050405020304" pitchFamily="18" charset="0"/>
                <a:cs typeface="Times New Roman" panose="02020603050405020304" pitchFamily="18" charset="0"/>
              </a:rPr>
              <a:t>lốt</a:t>
            </a:r>
            <a:r>
              <a:rPr lang="en-US" sz="3400" i="1" dirty="0">
                <a:solidFill>
                  <a:srgbClr val="0070C0"/>
                </a:solidFill>
                <a:effectLst/>
                <a:ea typeface="Times New Roman" panose="02020603050405020304" pitchFamily="18" charset="0"/>
                <a:cs typeface="Times New Roman" panose="02020603050405020304" pitchFamily="18" charset="0"/>
              </a:rPr>
              <a:t>?</a:t>
            </a:r>
            <a:endParaRPr lang="en-US" sz="3400" dirty="0">
              <a:solidFill>
                <a:srgbClr val="0070C0"/>
              </a:solidFill>
              <a:effectLst/>
              <a:ea typeface="Times New Roman" panose="02020603050405020304" pitchFamily="18" charset="0"/>
              <a:cs typeface="Times New Roman" panose="02020603050405020304" pitchFamily="18" charset="0"/>
            </a:endParaRPr>
          </a:p>
          <a:p>
            <a:pPr marL="342900" marR="0" lvl="0" indent="-342900">
              <a:spcBef>
                <a:spcPts val="0"/>
              </a:spcBef>
              <a:spcAft>
                <a:spcPts val="800"/>
              </a:spcAft>
              <a:buFont typeface="+mj-lt"/>
              <a:buAutoNum type="arabicPeriod"/>
            </a:pPr>
            <a:r>
              <a:rPr lang="en-US" sz="3400" i="1" dirty="0">
                <a:solidFill>
                  <a:srgbClr val="0070C0"/>
                </a:solidFill>
                <a:effectLst/>
                <a:ea typeface="Times New Roman" panose="02020603050405020304" pitchFamily="18" charset="0"/>
                <a:cs typeface="Times New Roman" panose="02020603050405020304" pitchFamily="18" charset="0"/>
              </a:rPr>
              <a:t>Where can students study traditional medicine?</a:t>
            </a:r>
            <a:endParaRPr lang="en-US" sz="3400" dirty="0">
              <a:solidFill>
                <a:srgbClr val="0070C0"/>
              </a:solidFill>
              <a:effectLst/>
              <a:ea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A3521B0F-3517-E782-CCB5-B2DA6C4ABC5E}"/>
              </a:ext>
            </a:extLst>
          </p:cNvPr>
          <p:cNvCxnSpPr>
            <a:cxnSpLocks/>
          </p:cNvCxnSpPr>
          <p:nvPr/>
        </p:nvCxnSpPr>
        <p:spPr>
          <a:xfrm>
            <a:off x="2280118" y="2232985"/>
            <a:ext cx="1918256"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22427A74-648A-5417-0079-AADB7350C0DA}"/>
              </a:ext>
            </a:extLst>
          </p:cNvPr>
          <p:cNvCxnSpPr>
            <a:cxnSpLocks/>
          </p:cNvCxnSpPr>
          <p:nvPr/>
        </p:nvCxnSpPr>
        <p:spPr>
          <a:xfrm flipV="1">
            <a:off x="5190466" y="2232985"/>
            <a:ext cx="1722933" cy="15811"/>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7" name="Straight Connector 16">
            <a:extLst>
              <a:ext uri="{FF2B5EF4-FFF2-40B4-BE49-F238E27FC236}">
                <a16:creationId xmlns:a16="http://schemas.microsoft.com/office/drawing/2014/main" id="{C0584B3E-901B-9C8B-BCF5-CF4B866C71CD}"/>
              </a:ext>
            </a:extLst>
          </p:cNvPr>
          <p:cNvCxnSpPr>
            <a:cxnSpLocks/>
          </p:cNvCxnSpPr>
          <p:nvPr/>
        </p:nvCxnSpPr>
        <p:spPr>
          <a:xfrm>
            <a:off x="7019266" y="2232985"/>
            <a:ext cx="1229999"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1" name="Straight Connector 20">
            <a:extLst>
              <a:ext uri="{FF2B5EF4-FFF2-40B4-BE49-F238E27FC236}">
                <a16:creationId xmlns:a16="http://schemas.microsoft.com/office/drawing/2014/main" id="{CBE083BB-D080-E719-941C-EB0ED01F487E}"/>
              </a:ext>
            </a:extLst>
          </p:cNvPr>
          <p:cNvCxnSpPr>
            <a:cxnSpLocks/>
          </p:cNvCxnSpPr>
          <p:nvPr/>
        </p:nvCxnSpPr>
        <p:spPr>
          <a:xfrm>
            <a:off x="564389" y="2818004"/>
            <a:ext cx="851456"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8" name="Straight Connector 27">
            <a:extLst>
              <a:ext uri="{FF2B5EF4-FFF2-40B4-BE49-F238E27FC236}">
                <a16:creationId xmlns:a16="http://schemas.microsoft.com/office/drawing/2014/main" id="{75E80642-078C-A6C4-17FD-CC008D38DC10}"/>
              </a:ext>
            </a:extLst>
          </p:cNvPr>
          <p:cNvCxnSpPr>
            <a:cxnSpLocks/>
          </p:cNvCxnSpPr>
          <p:nvPr/>
        </p:nvCxnSpPr>
        <p:spPr>
          <a:xfrm>
            <a:off x="2205753" y="2818004"/>
            <a:ext cx="773421"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32" name="Straight Connector 31">
            <a:extLst>
              <a:ext uri="{FF2B5EF4-FFF2-40B4-BE49-F238E27FC236}">
                <a16:creationId xmlns:a16="http://schemas.microsoft.com/office/drawing/2014/main" id="{BF32E548-78C9-08A9-2DAD-73A71E14E7B1}"/>
              </a:ext>
            </a:extLst>
          </p:cNvPr>
          <p:cNvCxnSpPr>
            <a:cxnSpLocks/>
          </p:cNvCxnSpPr>
          <p:nvPr/>
        </p:nvCxnSpPr>
        <p:spPr>
          <a:xfrm>
            <a:off x="3091279" y="2818004"/>
            <a:ext cx="1933005"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36" name="Straight Connector 35">
            <a:extLst>
              <a:ext uri="{FF2B5EF4-FFF2-40B4-BE49-F238E27FC236}">
                <a16:creationId xmlns:a16="http://schemas.microsoft.com/office/drawing/2014/main" id="{D5543F3F-E561-F611-5CDE-5C45BE8D1434}"/>
              </a:ext>
            </a:extLst>
          </p:cNvPr>
          <p:cNvCxnSpPr>
            <a:cxnSpLocks/>
          </p:cNvCxnSpPr>
          <p:nvPr/>
        </p:nvCxnSpPr>
        <p:spPr>
          <a:xfrm>
            <a:off x="564389" y="3429000"/>
            <a:ext cx="851456"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0" name="Straight Connector 39">
            <a:extLst>
              <a:ext uri="{FF2B5EF4-FFF2-40B4-BE49-F238E27FC236}">
                <a16:creationId xmlns:a16="http://schemas.microsoft.com/office/drawing/2014/main" id="{3FFF92E0-354E-02DF-A4B1-A03F21184862}"/>
              </a:ext>
            </a:extLst>
          </p:cNvPr>
          <p:cNvCxnSpPr>
            <a:cxnSpLocks/>
          </p:cNvCxnSpPr>
          <p:nvPr/>
        </p:nvCxnSpPr>
        <p:spPr>
          <a:xfrm>
            <a:off x="1576145" y="3464475"/>
            <a:ext cx="862255"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4" name="Straight Connector 43">
            <a:extLst>
              <a:ext uri="{FF2B5EF4-FFF2-40B4-BE49-F238E27FC236}">
                <a16:creationId xmlns:a16="http://schemas.microsoft.com/office/drawing/2014/main" id="{0F18FB18-5535-45DC-BF40-0F8F4AC22FA2}"/>
              </a:ext>
            </a:extLst>
          </p:cNvPr>
          <p:cNvCxnSpPr>
            <a:cxnSpLocks/>
          </p:cNvCxnSpPr>
          <p:nvPr/>
        </p:nvCxnSpPr>
        <p:spPr>
          <a:xfrm>
            <a:off x="3681214" y="3464475"/>
            <a:ext cx="939947"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8" name="Straight Connector 47">
            <a:extLst>
              <a:ext uri="{FF2B5EF4-FFF2-40B4-BE49-F238E27FC236}">
                <a16:creationId xmlns:a16="http://schemas.microsoft.com/office/drawing/2014/main" id="{6C1474F4-0075-48F3-0338-D58E519A8955}"/>
              </a:ext>
            </a:extLst>
          </p:cNvPr>
          <p:cNvCxnSpPr>
            <a:cxnSpLocks/>
          </p:cNvCxnSpPr>
          <p:nvPr/>
        </p:nvCxnSpPr>
        <p:spPr>
          <a:xfrm>
            <a:off x="6270007" y="3464475"/>
            <a:ext cx="88594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56" name="Straight Connector 55">
            <a:extLst>
              <a:ext uri="{FF2B5EF4-FFF2-40B4-BE49-F238E27FC236}">
                <a16:creationId xmlns:a16="http://schemas.microsoft.com/office/drawing/2014/main" id="{8DD37FCB-4F03-756A-1518-671EB4BBD9BC}"/>
              </a:ext>
            </a:extLst>
          </p:cNvPr>
          <p:cNvCxnSpPr>
            <a:cxnSpLocks/>
          </p:cNvCxnSpPr>
          <p:nvPr/>
        </p:nvCxnSpPr>
        <p:spPr>
          <a:xfrm>
            <a:off x="7279820" y="3429000"/>
            <a:ext cx="4194425"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59" name="Straight Connector 58">
            <a:extLst>
              <a:ext uri="{FF2B5EF4-FFF2-40B4-BE49-F238E27FC236}">
                <a16:creationId xmlns:a16="http://schemas.microsoft.com/office/drawing/2014/main" id="{C7F031DC-23A4-1CA0-5880-0B0B6966C9E3}"/>
              </a:ext>
            </a:extLst>
          </p:cNvPr>
          <p:cNvCxnSpPr>
            <a:cxnSpLocks/>
          </p:cNvCxnSpPr>
          <p:nvPr/>
        </p:nvCxnSpPr>
        <p:spPr>
          <a:xfrm>
            <a:off x="564389" y="4076534"/>
            <a:ext cx="93011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1" name="Straight Connector 60">
            <a:extLst>
              <a:ext uri="{FF2B5EF4-FFF2-40B4-BE49-F238E27FC236}">
                <a16:creationId xmlns:a16="http://schemas.microsoft.com/office/drawing/2014/main" id="{AFE7ECA2-5CDA-F2C0-A09A-21237BBF8989}"/>
              </a:ext>
            </a:extLst>
          </p:cNvPr>
          <p:cNvCxnSpPr>
            <a:cxnSpLocks/>
          </p:cNvCxnSpPr>
          <p:nvPr/>
        </p:nvCxnSpPr>
        <p:spPr>
          <a:xfrm>
            <a:off x="2870054" y="4076534"/>
            <a:ext cx="811160"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3" name="Straight Connector 62">
            <a:extLst>
              <a:ext uri="{FF2B5EF4-FFF2-40B4-BE49-F238E27FC236}">
                <a16:creationId xmlns:a16="http://schemas.microsoft.com/office/drawing/2014/main" id="{C18BBC11-25FE-4C74-D114-5B1BD225E257}"/>
              </a:ext>
            </a:extLst>
          </p:cNvPr>
          <p:cNvCxnSpPr>
            <a:cxnSpLocks/>
          </p:cNvCxnSpPr>
          <p:nvPr/>
        </p:nvCxnSpPr>
        <p:spPr>
          <a:xfrm>
            <a:off x="4198374" y="4076534"/>
            <a:ext cx="93011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4" name="Straight Connector 63">
            <a:extLst>
              <a:ext uri="{FF2B5EF4-FFF2-40B4-BE49-F238E27FC236}">
                <a16:creationId xmlns:a16="http://schemas.microsoft.com/office/drawing/2014/main" id="{9EF5BE5F-280C-35F3-AAC8-142DD630E60D}"/>
              </a:ext>
            </a:extLst>
          </p:cNvPr>
          <p:cNvCxnSpPr>
            <a:cxnSpLocks/>
          </p:cNvCxnSpPr>
          <p:nvPr/>
        </p:nvCxnSpPr>
        <p:spPr>
          <a:xfrm>
            <a:off x="564389" y="4651722"/>
            <a:ext cx="1028437"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6" name="Straight Connector 65">
            <a:extLst>
              <a:ext uri="{FF2B5EF4-FFF2-40B4-BE49-F238E27FC236}">
                <a16:creationId xmlns:a16="http://schemas.microsoft.com/office/drawing/2014/main" id="{61F5505C-9572-3EBE-11C1-B8E8210BA068}"/>
              </a:ext>
            </a:extLst>
          </p:cNvPr>
          <p:cNvCxnSpPr>
            <a:cxnSpLocks/>
          </p:cNvCxnSpPr>
          <p:nvPr/>
        </p:nvCxnSpPr>
        <p:spPr>
          <a:xfrm>
            <a:off x="2514117" y="4651722"/>
            <a:ext cx="1310631"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8" name="Straight Connector 67">
            <a:extLst>
              <a:ext uri="{FF2B5EF4-FFF2-40B4-BE49-F238E27FC236}">
                <a16:creationId xmlns:a16="http://schemas.microsoft.com/office/drawing/2014/main" id="{CCD483EB-1868-7F16-20E8-5718D9B8CC80}"/>
              </a:ext>
            </a:extLst>
          </p:cNvPr>
          <p:cNvCxnSpPr>
            <a:cxnSpLocks/>
          </p:cNvCxnSpPr>
          <p:nvPr/>
        </p:nvCxnSpPr>
        <p:spPr>
          <a:xfrm>
            <a:off x="4094170" y="4651722"/>
            <a:ext cx="93011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9" name="Straight Connector 68">
            <a:extLst>
              <a:ext uri="{FF2B5EF4-FFF2-40B4-BE49-F238E27FC236}">
                <a16:creationId xmlns:a16="http://schemas.microsoft.com/office/drawing/2014/main" id="{A7F64836-8A63-5744-3D47-F6A738311A4D}"/>
              </a:ext>
            </a:extLst>
          </p:cNvPr>
          <p:cNvCxnSpPr>
            <a:cxnSpLocks/>
          </p:cNvCxnSpPr>
          <p:nvPr/>
        </p:nvCxnSpPr>
        <p:spPr>
          <a:xfrm>
            <a:off x="5165886" y="4682282"/>
            <a:ext cx="345700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155141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1000"/>
                                        <p:tgtEl>
                                          <p:spTgt spid="36"/>
                                        </p:tgtEl>
                                      </p:cBhvr>
                                    </p:animEffect>
                                    <p:anim calcmode="lin" valueType="num">
                                      <p:cBhvr>
                                        <p:cTn id="57" dur="1000" fill="hold"/>
                                        <p:tgtEl>
                                          <p:spTgt spid="36"/>
                                        </p:tgtEl>
                                        <p:attrNameLst>
                                          <p:attrName>ppt_x</p:attrName>
                                        </p:attrNameLst>
                                      </p:cBhvr>
                                      <p:tavLst>
                                        <p:tav tm="0">
                                          <p:val>
                                            <p:strVal val="#ppt_x"/>
                                          </p:val>
                                        </p:tav>
                                        <p:tav tm="100000">
                                          <p:val>
                                            <p:strVal val="#ppt_x"/>
                                          </p:val>
                                        </p:tav>
                                      </p:tavLst>
                                    </p:anim>
                                    <p:anim calcmode="lin" valueType="num">
                                      <p:cBhvr>
                                        <p:cTn id="5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1000"/>
                                        <p:tgtEl>
                                          <p:spTgt spid="40"/>
                                        </p:tgtEl>
                                      </p:cBhvr>
                                    </p:animEffect>
                                    <p:anim calcmode="lin" valueType="num">
                                      <p:cBhvr>
                                        <p:cTn id="64" dur="1000" fill="hold"/>
                                        <p:tgtEl>
                                          <p:spTgt spid="40"/>
                                        </p:tgtEl>
                                        <p:attrNameLst>
                                          <p:attrName>ppt_x</p:attrName>
                                        </p:attrNameLst>
                                      </p:cBhvr>
                                      <p:tavLst>
                                        <p:tav tm="0">
                                          <p:val>
                                            <p:strVal val="#ppt_x"/>
                                          </p:val>
                                        </p:tav>
                                        <p:tav tm="100000">
                                          <p:val>
                                            <p:strVal val="#ppt_x"/>
                                          </p:val>
                                        </p:tav>
                                      </p:tavLst>
                                    </p:anim>
                                    <p:anim calcmode="lin" valueType="num">
                                      <p:cBhvr>
                                        <p:cTn id="6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1000"/>
                                        <p:tgtEl>
                                          <p:spTgt spid="44"/>
                                        </p:tgtEl>
                                      </p:cBhvr>
                                    </p:animEffect>
                                    <p:anim calcmode="lin" valueType="num">
                                      <p:cBhvr>
                                        <p:cTn id="71" dur="1000" fill="hold"/>
                                        <p:tgtEl>
                                          <p:spTgt spid="44"/>
                                        </p:tgtEl>
                                        <p:attrNameLst>
                                          <p:attrName>ppt_x</p:attrName>
                                        </p:attrNameLst>
                                      </p:cBhvr>
                                      <p:tavLst>
                                        <p:tav tm="0">
                                          <p:val>
                                            <p:strVal val="#ppt_x"/>
                                          </p:val>
                                        </p:tav>
                                        <p:tav tm="100000">
                                          <p:val>
                                            <p:strVal val="#ppt_x"/>
                                          </p:val>
                                        </p:tav>
                                      </p:tavLst>
                                    </p:anim>
                                    <p:anim calcmode="lin" valueType="num">
                                      <p:cBhvr>
                                        <p:cTn id="7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1000"/>
                                        <p:tgtEl>
                                          <p:spTgt spid="48"/>
                                        </p:tgtEl>
                                      </p:cBhvr>
                                    </p:animEffect>
                                    <p:anim calcmode="lin" valueType="num">
                                      <p:cBhvr>
                                        <p:cTn id="78" dur="1000" fill="hold"/>
                                        <p:tgtEl>
                                          <p:spTgt spid="48"/>
                                        </p:tgtEl>
                                        <p:attrNameLst>
                                          <p:attrName>ppt_x</p:attrName>
                                        </p:attrNameLst>
                                      </p:cBhvr>
                                      <p:tavLst>
                                        <p:tav tm="0">
                                          <p:val>
                                            <p:strVal val="#ppt_x"/>
                                          </p:val>
                                        </p:tav>
                                        <p:tav tm="100000">
                                          <p:val>
                                            <p:strVal val="#ppt_x"/>
                                          </p:val>
                                        </p:tav>
                                      </p:tavLst>
                                    </p:anim>
                                    <p:anim calcmode="lin" valueType="num">
                                      <p:cBhvr>
                                        <p:cTn id="7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1000"/>
                                        <p:tgtEl>
                                          <p:spTgt spid="56"/>
                                        </p:tgtEl>
                                      </p:cBhvr>
                                    </p:animEffect>
                                    <p:anim calcmode="lin" valueType="num">
                                      <p:cBhvr>
                                        <p:cTn id="85" dur="1000" fill="hold"/>
                                        <p:tgtEl>
                                          <p:spTgt spid="56"/>
                                        </p:tgtEl>
                                        <p:attrNameLst>
                                          <p:attrName>ppt_x</p:attrName>
                                        </p:attrNameLst>
                                      </p:cBhvr>
                                      <p:tavLst>
                                        <p:tav tm="0">
                                          <p:val>
                                            <p:strVal val="#ppt_x"/>
                                          </p:val>
                                        </p:tav>
                                        <p:tav tm="100000">
                                          <p:val>
                                            <p:strVal val="#ppt_x"/>
                                          </p:val>
                                        </p:tav>
                                      </p:tavLst>
                                    </p:anim>
                                    <p:anim calcmode="lin" valueType="num">
                                      <p:cBhvr>
                                        <p:cTn id="8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1000"/>
                                        <p:tgtEl>
                                          <p:spTgt spid="59"/>
                                        </p:tgtEl>
                                      </p:cBhvr>
                                    </p:animEffect>
                                    <p:anim calcmode="lin" valueType="num">
                                      <p:cBhvr>
                                        <p:cTn id="92" dur="1000" fill="hold"/>
                                        <p:tgtEl>
                                          <p:spTgt spid="59"/>
                                        </p:tgtEl>
                                        <p:attrNameLst>
                                          <p:attrName>ppt_x</p:attrName>
                                        </p:attrNameLst>
                                      </p:cBhvr>
                                      <p:tavLst>
                                        <p:tav tm="0">
                                          <p:val>
                                            <p:strVal val="#ppt_x"/>
                                          </p:val>
                                        </p:tav>
                                        <p:tav tm="100000">
                                          <p:val>
                                            <p:strVal val="#ppt_x"/>
                                          </p:val>
                                        </p:tav>
                                      </p:tavLst>
                                    </p:anim>
                                    <p:anim calcmode="lin" valueType="num">
                                      <p:cBhvr>
                                        <p:cTn id="9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fade">
                                      <p:cBhvr>
                                        <p:cTn id="98" dur="1000"/>
                                        <p:tgtEl>
                                          <p:spTgt spid="61"/>
                                        </p:tgtEl>
                                      </p:cBhvr>
                                    </p:animEffect>
                                    <p:anim calcmode="lin" valueType="num">
                                      <p:cBhvr>
                                        <p:cTn id="99" dur="1000" fill="hold"/>
                                        <p:tgtEl>
                                          <p:spTgt spid="61"/>
                                        </p:tgtEl>
                                        <p:attrNameLst>
                                          <p:attrName>ppt_x</p:attrName>
                                        </p:attrNameLst>
                                      </p:cBhvr>
                                      <p:tavLst>
                                        <p:tav tm="0">
                                          <p:val>
                                            <p:strVal val="#ppt_x"/>
                                          </p:val>
                                        </p:tav>
                                        <p:tav tm="100000">
                                          <p:val>
                                            <p:strVal val="#ppt_x"/>
                                          </p:val>
                                        </p:tav>
                                      </p:tavLst>
                                    </p:anim>
                                    <p:anim calcmode="lin" valueType="num">
                                      <p:cBhvr>
                                        <p:cTn id="100"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63"/>
                                        </p:tgtEl>
                                        <p:attrNameLst>
                                          <p:attrName>style.visibility</p:attrName>
                                        </p:attrNameLst>
                                      </p:cBhvr>
                                      <p:to>
                                        <p:strVal val="visible"/>
                                      </p:to>
                                    </p:set>
                                    <p:animEffect transition="in" filter="fade">
                                      <p:cBhvr>
                                        <p:cTn id="105" dur="1000"/>
                                        <p:tgtEl>
                                          <p:spTgt spid="63"/>
                                        </p:tgtEl>
                                      </p:cBhvr>
                                    </p:animEffect>
                                    <p:anim calcmode="lin" valueType="num">
                                      <p:cBhvr>
                                        <p:cTn id="106" dur="1000" fill="hold"/>
                                        <p:tgtEl>
                                          <p:spTgt spid="63"/>
                                        </p:tgtEl>
                                        <p:attrNameLst>
                                          <p:attrName>ppt_x</p:attrName>
                                        </p:attrNameLst>
                                      </p:cBhvr>
                                      <p:tavLst>
                                        <p:tav tm="0">
                                          <p:val>
                                            <p:strVal val="#ppt_x"/>
                                          </p:val>
                                        </p:tav>
                                        <p:tav tm="100000">
                                          <p:val>
                                            <p:strVal val="#ppt_x"/>
                                          </p:val>
                                        </p:tav>
                                      </p:tavLst>
                                    </p:anim>
                                    <p:anim calcmode="lin" valueType="num">
                                      <p:cBhvr>
                                        <p:cTn id="107"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64"/>
                                        </p:tgtEl>
                                        <p:attrNameLst>
                                          <p:attrName>style.visibility</p:attrName>
                                        </p:attrNameLst>
                                      </p:cBhvr>
                                      <p:to>
                                        <p:strVal val="visible"/>
                                      </p:to>
                                    </p:set>
                                    <p:animEffect transition="in" filter="fade">
                                      <p:cBhvr>
                                        <p:cTn id="112" dur="1000"/>
                                        <p:tgtEl>
                                          <p:spTgt spid="64"/>
                                        </p:tgtEl>
                                      </p:cBhvr>
                                    </p:animEffect>
                                    <p:anim calcmode="lin" valueType="num">
                                      <p:cBhvr>
                                        <p:cTn id="113" dur="1000" fill="hold"/>
                                        <p:tgtEl>
                                          <p:spTgt spid="64"/>
                                        </p:tgtEl>
                                        <p:attrNameLst>
                                          <p:attrName>ppt_x</p:attrName>
                                        </p:attrNameLst>
                                      </p:cBhvr>
                                      <p:tavLst>
                                        <p:tav tm="0">
                                          <p:val>
                                            <p:strVal val="#ppt_x"/>
                                          </p:val>
                                        </p:tav>
                                        <p:tav tm="100000">
                                          <p:val>
                                            <p:strVal val="#ppt_x"/>
                                          </p:val>
                                        </p:tav>
                                      </p:tavLst>
                                    </p:anim>
                                    <p:anim calcmode="lin" valueType="num">
                                      <p:cBhvr>
                                        <p:cTn id="11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66"/>
                                        </p:tgtEl>
                                        <p:attrNameLst>
                                          <p:attrName>style.visibility</p:attrName>
                                        </p:attrNameLst>
                                      </p:cBhvr>
                                      <p:to>
                                        <p:strVal val="visible"/>
                                      </p:to>
                                    </p:set>
                                    <p:animEffect transition="in" filter="fade">
                                      <p:cBhvr>
                                        <p:cTn id="119" dur="1000"/>
                                        <p:tgtEl>
                                          <p:spTgt spid="66"/>
                                        </p:tgtEl>
                                      </p:cBhvr>
                                    </p:animEffect>
                                    <p:anim calcmode="lin" valueType="num">
                                      <p:cBhvr>
                                        <p:cTn id="120" dur="1000" fill="hold"/>
                                        <p:tgtEl>
                                          <p:spTgt spid="66"/>
                                        </p:tgtEl>
                                        <p:attrNameLst>
                                          <p:attrName>ppt_x</p:attrName>
                                        </p:attrNameLst>
                                      </p:cBhvr>
                                      <p:tavLst>
                                        <p:tav tm="0">
                                          <p:val>
                                            <p:strVal val="#ppt_x"/>
                                          </p:val>
                                        </p:tav>
                                        <p:tav tm="100000">
                                          <p:val>
                                            <p:strVal val="#ppt_x"/>
                                          </p:val>
                                        </p:tav>
                                      </p:tavLst>
                                    </p:anim>
                                    <p:anim calcmode="lin" valueType="num">
                                      <p:cBhvr>
                                        <p:cTn id="121"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nodeType="clickEffect">
                                  <p:stCondLst>
                                    <p:cond delay="0"/>
                                  </p:stCondLst>
                                  <p:childTnLst>
                                    <p:set>
                                      <p:cBhvr>
                                        <p:cTn id="125" dur="1" fill="hold">
                                          <p:stCondLst>
                                            <p:cond delay="0"/>
                                          </p:stCondLst>
                                        </p:cTn>
                                        <p:tgtEl>
                                          <p:spTgt spid="68"/>
                                        </p:tgtEl>
                                        <p:attrNameLst>
                                          <p:attrName>style.visibility</p:attrName>
                                        </p:attrNameLst>
                                      </p:cBhvr>
                                      <p:to>
                                        <p:strVal val="visible"/>
                                      </p:to>
                                    </p:set>
                                    <p:animEffect transition="in" filter="fade">
                                      <p:cBhvr>
                                        <p:cTn id="126" dur="1000"/>
                                        <p:tgtEl>
                                          <p:spTgt spid="68"/>
                                        </p:tgtEl>
                                      </p:cBhvr>
                                    </p:animEffect>
                                    <p:anim calcmode="lin" valueType="num">
                                      <p:cBhvr>
                                        <p:cTn id="127" dur="1000" fill="hold"/>
                                        <p:tgtEl>
                                          <p:spTgt spid="68"/>
                                        </p:tgtEl>
                                        <p:attrNameLst>
                                          <p:attrName>ppt_x</p:attrName>
                                        </p:attrNameLst>
                                      </p:cBhvr>
                                      <p:tavLst>
                                        <p:tav tm="0">
                                          <p:val>
                                            <p:strVal val="#ppt_x"/>
                                          </p:val>
                                        </p:tav>
                                        <p:tav tm="100000">
                                          <p:val>
                                            <p:strVal val="#ppt_x"/>
                                          </p:val>
                                        </p:tav>
                                      </p:tavLst>
                                    </p:anim>
                                    <p:anim calcmode="lin" valueType="num">
                                      <p:cBhvr>
                                        <p:cTn id="12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69"/>
                                        </p:tgtEl>
                                        <p:attrNameLst>
                                          <p:attrName>style.visibility</p:attrName>
                                        </p:attrNameLst>
                                      </p:cBhvr>
                                      <p:to>
                                        <p:strVal val="visible"/>
                                      </p:to>
                                    </p:set>
                                    <p:animEffect transition="in" filter="fade">
                                      <p:cBhvr>
                                        <p:cTn id="133" dur="1000"/>
                                        <p:tgtEl>
                                          <p:spTgt spid="69"/>
                                        </p:tgtEl>
                                      </p:cBhvr>
                                    </p:animEffect>
                                    <p:anim calcmode="lin" valueType="num">
                                      <p:cBhvr>
                                        <p:cTn id="134" dur="1000" fill="hold"/>
                                        <p:tgtEl>
                                          <p:spTgt spid="69"/>
                                        </p:tgtEl>
                                        <p:attrNameLst>
                                          <p:attrName>ppt_x</p:attrName>
                                        </p:attrNameLst>
                                      </p:cBhvr>
                                      <p:tavLst>
                                        <p:tav tm="0">
                                          <p:val>
                                            <p:strVal val="#ppt_x"/>
                                          </p:val>
                                        </p:tav>
                                        <p:tav tm="100000">
                                          <p:val>
                                            <p:strVal val="#ppt_x"/>
                                          </p:val>
                                        </p:tav>
                                      </p:tavLst>
                                    </p:anim>
                                    <p:anim calcmode="lin" valueType="num">
                                      <p:cBhvr>
                                        <p:cTn id="13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5" descr="Ảnh có chứa văn bản, trong nhà&#10;&#10;Mô tả được tự động tạo">
            <a:extLst>
              <a:ext uri="{FF2B5EF4-FFF2-40B4-BE49-F238E27FC236}">
                <a16:creationId xmlns:a16="http://schemas.microsoft.com/office/drawing/2014/main" id="{23EFDFF8-E467-3DB0-F5FE-FDBC6E543C49}"/>
              </a:ext>
            </a:extLst>
          </p:cNvPr>
          <p:cNvPicPr>
            <a:picLocks noChangeAspect="1"/>
          </p:cNvPicPr>
          <p:nvPr/>
        </p:nvPicPr>
        <p:blipFill>
          <a:blip r:embed="rId2"/>
          <a:stretch>
            <a:fillRect/>
          </a:stretch>
        </p:blipFill>
        <p:spPr>
          <a:xfrm>
            <a:off x="46892" y="2661322"/>
            <a:ext cx="11090029" cy="3000741"/>
          </a:xfrm>
          <a:prstGeom prst="rect">
            <a:avLst/>
          </a:prstGeom>
        </p:spPr>
      </p:pic>
      <p:pic>
        <p:nvPicPr>
          <p:cNvPr id="2" name="Picture 1" descr="Logo&#10;&#10;Description automatically generated">
            <a:extLst>
              <a:ext uri="{FF2B5EF4-FFF2-40B4-BE49-F238E27FC236}">
                <a16:creationId xmlns:a16="http://schemas.microsoft.com/office/drawing/2014/main" id="{56D0DED6-4A33-A2BA-9475-4F718DFE6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80" y="527031"/>
            <a:ext cx="1990129" cy="515446"/>
          </a:xfrm>
          <a:prstGeom prst="rect">
            <a:avLst/>
          </a:prstGeom>
        </p:spPr>
      </p:pic>
      <p:sp>
        <p:nvSpPr>
          <p:cNvPr id="3" name="Rectangle: Diagonal Corners Rounded 2">
            <a:extLst>
              <a:ext uri="{FF2B5EF4-FFF2-40B4-BE49-F238E27FC236}">
                <a16:creationId xmlns:a16="http://schemas.microsoft.com/office/drawing/2014/main" id="{C15F45E6-5D5B-7199-6DD0-8F2AAB928E76}"/>
              </a:ext>
            </a:extLst>
          </p:cNvPr>
          <p:cNvSpPr/>
          <p:nvPr/>
        </p:nvSpPr>
        <p:spPr>
          <a:xfrm>
            <a:off x="2098283" y="527032"/>
            <a:ext cx="3997717" cy="51544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Let’s check your answers.</a:t>
            </a:r>
          </a:p>
        </p:txBody>
      </p:sp>
      <p:sp>
        <p:nvSpPr>
          <p:cNvPr id="62" name="TextBox 61">
            <a:extLst>
              <a:ext uri="{FF2B5EF4-FFF2-40B4-BE49-F238E27FC236}">
                <a16:creationId xmlns:a16="http://schemas.microsoft.com/office/drawing/2014/main" id="{424926EF-6F21-A761-0C98-B1C1AE0CF5AF}"/>
              </a:ext>
            </a:extLst>
          </p:cNvPr>
          <p:cNvSpPr txBox="1"/>
          <p:nvPr/>
        </p:nvSpPr>
        <p:spPr>
          <a:xfrm>
            <a:off x="340042" y="1854125"/>
            <a:ext cx="5211096" cy="646331"/>
          </a:xfrm>
          <a:prstGeom prst="rect">
            <a:avLst/>
          </a:prstGeom>
          <a:noFill/>
        </p:spPr>
        <p:txBody>
          <a:bodyPr wrap="square" rtlCol="0">
            <a:spAutoFit/>
          </a:bodyPr>
          <a:lstStyle/>
          <a:p>
            <a:pPr lvl="0"/>
            <a:r>
              <a:rPr lang="en-US" sz="3600" b="1" i="1" dirty="0">
                <a:solidFill>
                  <a:srgbClr val="FF0000"/>
                </a:solidFill>
              </a:rPr>
              <a:t>thousands of years ago</a:t>
            </a:r>
            <a:endParaRPr lang="en-US" sz="3600" b="1" dirty="0">
              <a:solidFill>
                <a:srgbClr val="FF0000"/>
              </a:solidFill>
            </a:endParaRPr>
          </a:p>
        </p:txBody>
      </p:sp>
      <p:pic>
        <p:nvPicPr>
          <p:cNvPr id="5" name="Picture 4">
            <a:extLst>
              <a:ext uri="{FF2B5EF4-FFF2-40B4-BE49-F238E27FC236}">
                <a16:creationId xmlns:a16="http://schemas.microsoft.com/office/drawing/2014/main" id="{D28EA251-CC45-E217-551F-3A35E7FD2CA3}"/>
              </a:ext>
            </a:extLst>
          </p:cNvPr>
          <p:cNvPicPr>
            <a:picLocks noChangeAspect="1"/>
          </p:cNvPicPr>
          <p:nvPr/>
        </p:nvPicPr>
        <p:blipFill rotWithShape="1">
          <a:blip r:embed="rId4"/>
          <a:srcRect t="18461" b="13282"/>
          <a:stretch/>
        </p:blipFill>
        <p:spPr>
          <a:xfrm>
            <a:off x="0" y="1214172"/>
            <a:ext cx="10258593" cy="645258"/>
          </a:xfrm>
          <a:prstGeom prst="rect">
            <a:avLst/>
          </a:prstGeom>
        </p:spPr>
      </p:pic>
      <p:cxnSp>
        <p:nvCxnSpPr>
          <p:cNvPr id="70" name="Straight Connector 69">
            <a:extLst>
              <a:ext uri="{FF2B5EF4-FFF2-40B4-BE49-F238E27FC236}">
                <a16:creationId xmlns:a16="http://schemas.microsoft.com/office/drawing/2014/main" id="{FFCC83B2-3BC6-D761-541F-132E8A0505DC}"/>
              </a:ext>
            </a:extLst>
          </p:cNvPr>
          <p:cNvCxnSpPr>
            <a:cxnSpLocks/>
          </p:cNvCxnSpPr>
          <p:nvPr/>
        </p:nvCxnSpPr>
        <p:spPr>
          <a:xfrm>
            <a:off x="4738392" y="3316549"/>
            <a:ext cx="6007510"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72" name="Straight Connector 71">
            <a:extLst>
              <a:ext uri="{FF2B5EF4-FFF2-40B4-BE49-F238E27FC236}">
                <a16:creationId xmlns:a16="http://schemas.microsoft.com/office/drawing/2014/main" id="{BF52B020-D287-FFA7-D32E-36C2DF12F7B8}"/>
              </a:ext>
            </a:extLst>
          </p:cNvPr>
          <p:cNvCxnSpPr>
            <a:cxnSpLocks/>
          </p:cNvCxnSpPr>
          <p:nvPr/>
        </p:nvCxnSpPr>
        <p:spPr>
          <a:xfrm>
            <a:off x="1835252" y="3949163"/>
            <a:ext cx="5585456"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8" name="Straight Connector 67">
            <a:extLst>
              <a:ext uri="{FF2B5EF4-FFF2-40B4-BE49-F238E27FC236}">
                <a16:creationId xmlns:a16="http://schemas.microsoft.com/office/drawing/2014/main" id="{D3BBBDBE-7CCC-D3D6-A9A6-CBCA4D9AB241}"/>
              </a:ext>
            </a:extLst>
          </p:cNvPr>
          <p:cNvCxnSpPr>
            <a:cxnSpLocks/>
          </p:cNvCxnSpPr>
          <p:nvPr/>
        </p:nvCxnSpPr>
        <p:spPr>
          <a:xfrm>
            <a:off x="4099188" y="4461403"/>
            <a:ext cx="6041652"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426060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par>
                                <p:cTn id="8" presetID="16" presetClass="entr" presetSubtype="21"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barn(inVertical)">
                                      <p:cBhvr>
                                        <p:cTn id="10" dur="500"/>
                                        <p:tgtEl>
                                          <p:spTgt spid="70"/>
                                        </p:tgtEl>
                                      </p:cBhvr>
                                    </p:animEffect>
                                  </p:childTnLst>
                                </p:cTn>
                              </p:par>
                              <p:par>
                                <p:cTn id="11" presetID="16" presetClass="entr" presetSubtype="21"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barn(inVertical)">
                                      <p:cBhvr>
                                        <p:cTn id="13" dur="500"/>
                                        <p:tgtEl>
                                          <p:spTgt spid="7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barn(inVertical)">
                                      <p:cBhvr>
                                        <p:cTn id="1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56D0DED6-4A33-A2BA-9475-4F718DFE61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80" y="527031"/>
            <a:ext cx="1990129" cy="515446"/>
          </a:xfrm>
          <a:prstGeom prst="rect">
            <a:avLst/>
          </a:prstGeom>
        </p:spPr>
      </p:pic>
      <p:sp>
        <p:nvSpPr>
          <p:cNvPr id="3" name="Rectangle: Diagonal Corners Rounded 2">
            <a:extLst>
              <a:ext uri="{FF2B5EF4-FFF2-40B4-BE49-F238E27FC236}">
                <a16:creationId xmlns:a16="http://schemas.microsoft.com/office/drawing/2014/main" id="{C15F45E6-5D5B-7199-6DD0-8F2AAB928E76}"/>
              </a:ext>
            </a:extLst>
          </p:cNvPr>
          <p:cNvSpPr/>
          <p:nvPr/>
        </p:nvSpPr>
        <p:spPr>
          <a:xfrm>
            <a:off x="2098283" y="527032"/>
            <a:ext cx="3997717" cy="51544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Let’s check your answers.</a:t>
            </a:r>
          </a:p>
        </p:txBody>
      </p:sp>
      <p:sp>
        <p:nvSpPr>
          <p:cNvPr id="62" name="TextBox 61">
            <a:extLst>
              <a:ext uri="{FF2B5EF4-FFF2-40B4-BE49-F238E27FC236}">
                <a16:creationId xmlns:a16="http://schemas.microsoft.com/office/drawing/2014/main" id="{424926EF-6F21-A761-0C98-B1C1AE0CF5AF}"/>
              </a:ext>
            </a:extLst>
          </p:cNvPr>
          <p:cNvSpPr txBox="1"/>
          <p:nvPr/>
        </p:nvSpPr>
        <p:spPr>
          <a:xfrm>
            <a:off x="7570840" y="1174537"/>
            <a:ext cx="4345858" cy="1200329"/>
          </a:xfrm>
          <a:prstGeom prst="rect">
            <a:avLst/>
          </a:prstGeom>
          <a:noFill/>
        </p:spPr>
        <p:txBody>
          <a:bodyPr wrap="square" rtlCol="0">
            <a:spAutoFit/>
          </a:bodyPr>
          <a:lstStyle/>
          <a:p>
            <a:pPr lvl="0"/>
            <a:r>
              <a:rPr lang="en-US" sz="3600" b="1" i="1" dirty="0">
                <a:solidFill>
                  <a:srgbClr val="FF0000"/>
                </a:solidFill>
              </a:rPr>
              <a:t>Fresh and dried herbs and plants</a:t>
            </a:r>
            <a:endParaRPr lang="en-US" sz="3600" b="1" dirty="0">
              <a:solidFill>
                <a:srgbClr val="FF0000"/>
              </a:solidFill>
            </a:endParaRPr>
          </a:p>
        </p:txBody>
      </p:sp>
      <p:pic>
        <p:nvPicPr>
          <p:cNvPr id="6" name="Picture 5">
            <a:extLst>
              <a:ext uri="{FF2B5EF4-FFF2-40B4-BE49-F238E27FC236}">
                <a16:creationId xmlns:a16="http://schemas.microsoft.com/office/drawing/2014/main" id="{FD68B60D-A4EC-E118-90EE-F0D1B55E4155}"/>
              </a:ext>
            </a:extLst>
          </p:cNvPr>
          <p:cNvPicPr>
            <a:picLocks noChangeAspect="1"/>
          </p:cNvPicPr>
          <p:nvPr/>
        </p:nvPicPr>
        <p:blipFill rotWithShape="1">
          <a:blip r:embed="rId3"/>
          <a:srcRect r="53475" b="71829"/>
          <a:stretch/>
        </p:blipFill>
        <p:spPr>
          <a:xfrm>
            <a:off x="0" y="1174537"/>
            <a:ext cx="7502013" cy="996394"/>
          </a:xfrm>
          <a:prstGeom prst="rect">
            <a:avLst/>
          </a:prstGeom>
        </p:spPr>
      </p:pic>
      <p:pic>
        <p:nvPicPr>
          <p:cNvPr id="9" name="Picture 8">
            <a:extLst>
              <a:ext uri="{FF2B5EF4-FFF2-40B4-BE49-F238E27FC236}">
                <a16:creationId xmlns:a16="http://schemas.microsoft.com/office/drawing/2014/main" id="{ECA47E86-1489-1793-7A99-4A09D0E8832C}"/>
              </a:ext>
            </a:extLst>
          </p:cNvPr>
          <p:cNvPicPr>
            <a:picLocks noChangeAspect="1"/>
          </p:cNvPicPr>
          <p:nvPr/>
        </p:nvPicPr>
        <p:blipFill>
          <a:blip r:embed="rId4"/>
          <a:stretch>
            <a:fillRect/>
          </a:stretch>
        </p:blipFill>
        <p:spPr>
          <a:xfrm>
            <a:off x="54980" y="2614563"/>
            <a:ext cx="10698552" cy="1195051"/>
          </a:xfrm>
          <a:prstGeom prst="rect">
            <a:avLst/>
          </a:prstGeom>
        </p:spPr>
      </p:pic>
      <p:cxnSp>
        <p:nvCxnSpPr>
          <p:cNvPr id="72" name="Straight Connector 71">
            <a:extLst>
              <a:ext uri="{FF2B5EF4-FFF2-40B4-BE49-F238E27FC236}">
                <a16:creationId xmlns:a16="http://schemas.microsoft.com/office/drawing/2014/main" id="{BF52B020-D287-FFA7-D32E-36C2DF12F7B8}"/>
              </a:ext>
            </a:extLst>
          </p:cNvPr>
          <p:cNvCxnSpPr>
            <a:cxnSpLocks/>
          </p:cNvCxnSpPr>
          <p:nvPr/>
        </p:nvCxnSpPr>
        <p:spPr>
          <a:xfrm>
            <a:off x="1168031" y="3229973"/>
            <a:ext cx="9047685"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8" name="Straight Connector 67">
            <a:extLst>
              <a:ext uri="{FF2B5EF4-FFF2-40B4-BE49-F238E27FC236}">
                <a16:creationId xmlns:a16="http://schemas.microsoft.com/office/drawing/2014/main" id="{D3BBBDBE-7CCC-D3D6-A9A6-CBCA4D9AB241}"/>
              </a:ext>
            </a:extLst>
          </p:cNvPr>
          <p:cNvCxnSpPr>
            <a:cxnSpLocks/>
          </p:cNvCxnSpPr>
          <p:nvPr/>
        </p:nvCxnSpPr>
        <p:spPr>
          <a:xfrm>
            <a:off x="261521" y="3809619"/>
            <a:ext cx="5706660"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906359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barn(inVertical)">
                                      <p:cBhvr>
                                        <p:cTn id="15" dur="500"/>
                                        <p:tgtEl>
                                          <p:spTgt spid="7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barn(inVertical)">
                                      <p:cBhvr>
                                        <p:cTn id="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56D0DED6-4A33-A2BA-9475-4F718DFE61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80" y="527031"/>
            <a:ext cx="1990129" cy="515446"/>
          </a:xfrm>
          <a:prstGeom prst="rect">
            <a:avLst/>
          </a:prstGeom>
        </p:spPr>
      </p:pic>
      <p:sp>
        <p:nvSpPr>
          <p:cNvPr id="3" name="Rectangle: Diagonal Corners Rounded 2">
            <a:extLst>
              <a:ext uri="{FF2B5EF4-FFF2-40B4-BE49-F238E27FC236}">
                <a16:creationId xmlns:a16="http://schemas.microsoft.com/office/drawing/2014/main" id="{C15F45E6-5D5B-7199-6DD0-8F2AAB928E76}"/>
              </a:ext>
            </a:extLst>
          </p:cNvPr>
          <p:cNvSpPr/>
          <p:nvPr/>
        </p:nvSpPr>
        <p:spPr>
          <a:xfrm>
            <a:off x="2098283" y="527032"/>
            <a:ext cx="3997717" cy="51544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Let’s check your answers.</a:t>
            </a:r>
          </a:p>
        </p:txBody>
      </p:sp>
      <p:sp>
        <p:nvSpPr>
          <p:cNvPr id="62" name="TextBox 61">
            <a:extLst>
              <a:ext uri="{FF2B5EF4-FFF2-40B4-BE49-F238E27FC236}">
                <a16:creationId xmlns:a16="http://schemas.microsoft.com/office/drawing/2014/main" id="{424926EF-6F21-A761-0C98-B1C1AE0CF5AF}"/>
              </a:ext>
            </a:extLst>
          </p:cNvPr>
          <p:cNvSpPr txBox="1"/>
          <p:nvPr/>
        </p:nvSpPr>
        <p:spPr>
          <a:xfrm>
            <a:off x="324466" y="1882909"/>
            <a:ext cx="7787147" cy="646331"/>
          </a:xfrm>
          <a:prstGeom prst="rect">
            <a:avLst/>
          </a:prstGeom>
          <a:noFill/>
        </p:spPr>
        <p:txBody>
          <a:bodyPr wrap="square" rtlCol="0">
            <a:spAutoFit/>
          </a:bodyPr>
          <a:lstStyle/>
          <a:p>
            <a:pPr lvl="0"/>
            <a:r>
              <a:rPr lang="en-US" sz="3600" b="1" i="1" dirty="0">
                <a:solidFill>
                  <a:srgbClr val="FF0000"/>
                </a:solidFill>
              </a:rPr>
              <a:t>They are simply chopped and ground</a:t>
            </a:r>
            <a:endParaRPr lang="en-US" sz="3600" b="1" dirty="0">
              <a:solidFill>
                <a:srgbClr val="FF0000"/>
              </a:solidFill>
            </a:endParaRPr>
          </a:p>
        </p:txBody>
      </p:sp>
      <p:pic>
        <p:nvPicPr>
          <p:cNvPr id="5" name="Picture 4">
            <a:extLst>
              <a:ext uri="{FF2B5EF4-FFF2-40B4-BE49-F238E27FC236}">
                <a16:creationId xmlns:a16="http://schemas.microsoft.com/office/drawing/2014/main" id="{239D6B75-C41D-6AA8-836A-705E5B407FF0}"/>
              </a:ext>
            </a:extLst>
          </p:cNvPr>
          <p:cNvPicPr>
            <a:picLocks noChangeAspect="1"/>
          </p:cNvPicPr>
          <p:nvPr/>
        </p:nvPicPr>
        <p:blipFill rotWithShape="1">
          <a:blip r:embed="rId3"/>
          <a:srcRect t="24826" b="51831"/>
          <a:stretch/>
        </p:blipFill>
        <p:spPr>
          <a:xfrm>
            <a:off x="0" y="1253145"/>
            <a:ext cx="11493910" cy="588535"/>
          </a:xfrm>
          <a:prstGeom prst="rect">
            <a:avLst/>
          </a:prstGeom>
        </p:spPr>
      </p:pic>
      <p:pic>
        <p:nvPicPr>
          <p:cNvPr id="8" name="Picture 7">
            <a:extLst>
              <a:ext uri="{FF2B5EF4-FFF2-40B4-BE49-F238E27FC236}">
                <a16:creationId xmlns:a16="http://schemas.microsoft.com/office/drawing/2014/main" id="{00B64FF7-A043-D180-CCBC-50642DE65C47}"/>
              </a:ext>
            </a:extLst>
          </p:cNvPr>
          <p:cNvPicPr>
            <a:picLocks noChangeAspect="1"/>
          </p:cNvPicPr>
          <p:nvPr/>
        </p:nvPicPr>
        <p:blipFill>
          <a:blip r:embed="rId4"/>
          <a:stretch>
            <a:fillRect/>
          </a:stretch>
        </p:blipFill>
        <p:spPr>
          <a:xfrm>
            <a:off x="0" y="2699422"/>
            <a:ext cx="10849688" cy="1223649"/>
          </a:xfrm>
          <a:prstGeom prst="rect">
            <a:avLst/>
          </a:prstGeom>
        </p:spPr>
      </p:pic>
      <p:cxnSp>
        <p:nvCxnSpPr>
          <p:cNvPr id="72" name="Straight Connector 71">
            <a:extLst>
              <a:ext uri="{FF2B5EF4-FFF2-40B4-BE49-F238E27FC236}">
                <a16:creationId xmlns:a16="http://schemas.microsoft.com/office/drawing/2014/main" id="{BF52B020-D287-FFA7-D32E-36C2DF12F7B8}"/>
              </a:ext>
            </a:extLst>
          </p:cNvPr>
          <p:cNvCxnSpPr>
            <a:cxnSpLocks/>
          </p:cNvCxnSpPr>
          <p:nvPr/>
        </p:nvCxnSpPr>
        <p:spPr>
          <a:xfrm>
            <a:off x="3441291" y="3226063"/>
            <a:ext cx="7325032"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8" name="Straight Connector 67">
            <a:extLst>
              <a:ext uri="{FF2B5EF4-FFF2-40B4-BE49-F238E27FC236}">
                <a16:creationId xmlns:a16="http://schemas.microsoft.com/office/drawing/2014/main" id="{D3BBBDBE-7CCC-D3D6-A9A6-CBCA4D9AB241}"/>
              </a:ext>
            </a:extLst>
          </p:cNvPr>
          <p:cNvCxnSpPr>
            <a:cxnSpLocks/>
          </p:cNvCxnSpPr>
          <p:nvPr/>
        </p:nvCxnSpPr>
        <p:spPr>
          <a:xfrm>
            <a:off x="162259" y="3786171"/>
            <a:ext cx="8028012"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46650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barn(inVertical)">
                                      <p:cBhvr>
                                        <p:cTn id="15" dur="500"/>
                                        <p:tgtEl>
                                          <p:spTgt spid="7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barn(inVertical)">
                                      <p:cBhvr>
                                        <p:cTn id="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56D0DED6-4A33-A2BA-9475-4F718DFE61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80" y="527031"/>
            <a:ext cx="1990129" cy="515446"/>
          </a:xfrm>
          <a:prstGeom prst="rect">
            <a:avLst/>
          </a:prstGeom>
        </p:spPr>
      </p:pic>
      <p:sp>
        <p:nvSpPr>
          <p:cNvPr id="3" name="Rectangle: Diagonal Corners Rounded 2">
            <a:extLst>
              <a:ext uri="{FF2B5EF4-FFF2-40B4-BE49-F238E27FC236}">
                <a16:creationId xmlns:a16="http://schemas.microsoft.com/office/drawing/2014/main" id="{C15F45E6-5D5B-7199-6DD0-8F2AAB928E76}"/>
              </a:ext>
            </a:extLst>
          </p:cNvPr>
          <p:cNvSpPr/>
          <p:nvPr/>
        </p:nvSpPr>
        <p:spPr>
          <a:xfrm>
            <a:off x="2098283" y="527032"/>
            <a:ext cx="3997717" cy="51544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Let’s check your answers.</a:t>
            </a:r>
          </a:p>
        </p:txBody>
      </p:sp>
      <p:sp>
        <p:nvSpPr>
          <p:cNvPr id="62" name="TextBox 61">
            <a:extLst>
              <a:ext uri="{FF2B5EF4-FFF2-40B4-BE49-F238E27FC236}">
                <a16:creationId xmlns:a16="http://schemas.microsoft.com/office/drawing/2014/main" id="{424926EF-6F21-A761-0C98-B1C1AE0CF5AF}"/>
              </a:ext>
            </a:extLst>
          </p:cNvPr>
          <p:cNvSpPr txBox="1"/>
          <p:nvPr/>
        </p:nvSpPr>
        <p:spPr>
          <a:xfrm>
            <a:off x="7305368" y="1177376"/>
            <a:ext cx="4601496" cy="1200329"/>
          </a:xfrm>
          <a:prstGeom prst="rect">
            <a:avLst/>
          </a:prstGeom>
          <a:noFill/>
        </p:spPr>
        <p:txBody>
          <a:bodyPr wrap="square" rtlCol="0">
            <a:spAutoFit/>
          </a:bodyPr>
          <a:lstStyle/>
          <a:p>
            <a:pPr lvl="0"/>
            <a:r>
              <a:rPr lang="en-US" sz="3600" b="1" dirty="0">
                <a:solidFill>
                  <a:srgbClr val="FF0000"/>
                </a:solidFill>
              </a:rPr>
              <a:t>Help treat arthritis and backache</a:t>
            </a:r>
            <a:endParaRPr lang="en-US" sz="5400" b="1" dirty="0">
              <a:solidFill>
                <a:srgbClr val="FF0000"/>
              </a:solidFill>
            </a:endParaRPr>
          </a:p>
        </p:txBody>
      </p:sp>
      <p:pic>
        <p:nvPicPr>
          <p:cNvPr id="6" name="Picture 5">
            <a:extLst>
              <a:ext uri="{FF2B5EF4-FFF2-40B4-BE49-F238E27FC236}">
                <a16:creationId xmlns:a16="http://schemas.microsoft.com/office/drawing/2014/main" id="{887786F2-1305-2C5C-5A74-3D226873EEF3}"/>
              </a:ext>
            </a:extLst>
          </p:cNvPr>
          <p:cNvPicPr>
            <a:picLocks noChangeAspect="1"/>
          </p:cNvPicPr>
          <p:nvPr/>
        </p:nvPicPr>
        <p:blipFill rotWithShape="1">
          <a:blip r:embed="rId3"/>
          <a:srcRect t="47233" r="54796" b="29424"/>
          <a:stretch/>
        </p:blipFill>
        <p:spPr>
          <a:xfrm>
            <a:off x="19665" y="1198004"/>
            <a:ext cx="7049359" cy="798482"/>
          </a:xfrm>
          <a:prstGeom prst="rect">
            <a:avLst/>
          </a:prstGeom>
        </p:spPr>
      </p:pic>
      <p:pic>
        <p:nvPicPr>
          <p:cNvPr id="8" name="Picture 7">
            <a:extLst>
              <a:ext uri="{FF2B5EF4-FFF2-40B4-BE49-F238E27FC236}">
                <a16:creationId xmlns:a16="http://schemas.microsoft.com/office/drawing/2014/main" id="{00E95C71-4E46-77BA-5EAB-2E3408C3AEFA}"/>
              </a:ext>
            </a:extLst>
          </p:cNvPr>
          <p:cNvPicPr>
            <a:picLocks noChangeAspect="1"/>
          </p:cNvPicPr>
          <p:nvPr/>
        </p:nvPicPr>
        <p:blipFill>
          <a:blip r:embed="rId4"/>
          <a:stretch>
            <a:fillRect/>
          </a:stretch>
        </p:blipFill>
        <p:spPr>
          <a:xfrm>
            <a:off x="54980" y="2414576"/>
            <a:ext cx="10437114" cy="1691302"/>
          </a:xfrm>
          <a:prstGeom prst="rect">
            <a:avLst/>
          </a:prstGeom>
        </p:spPr>
      </p:pic>
      <p:cxnSp>
        <p:nvCxnSpPr>
          <p:cNvPr id="72" name="Straight Connector 71">
            <a:extLst>
              <a:ext uri="{FF2B5EF4-FFF2-40B4-BE49-F238E27FC236}">
                <a16:creationId xmlns:a16="http://schemas.microsoft.com/office/drawing/2014/main" id="{BF52B020-D287-FFA7-D32E-36C2DF12F7B8}"/>
              </a:ext>
            </a:extLst>
          </p:cNvPr>
          <p:cNvCxnSpPr>
            <a:cxnSpLocks/>
          </p:cNvCxnSpPr>
          <p:nvPr/>
        </p:nvCxnSpPr>
        <p:spPr>
          <a:xfrm>
            <a:off x="3680519" y="3467699"/>
            <a:ext cx="6544396"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8" name="Straight Connector 67">
            <a:extLst>
              <a:ext uri="{FF2B5EF4-FFF2-40B4-BE49-F238E27FC236}">
                <a16:creationId xmlns:a16="http://schemas.microsoft.com/office/drawing/2014/main" id="{D3BBBDBE-7CCC-D3D6-A9A6-CBCA4D9AB241}"/>
              </a:ext>
            </a:extLst>
          </p:cNvPr>
          <p:cNvCxnSpPr>
            <a:cxnSpLocks/>
          </p:cNvCxnSpPr>
          <p:nvPr/>
        </p:nvCxnSpPr>
        <p:spPr>
          <a:xfrm>
            <a:off x="240319" y="4029525"/>
            <a:ext cx="235476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17696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barn(inVertical)">
                                      <p:cBhvr>
                                        <p:cTn id="15" dur="500"/>
                                        <p:tgtEl>
                                          <p:spTgt spid="7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barn(inVertical)">
                                      <p:cBhvr>
                                        <p:cTn id="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56D0DED6-4A33-A2BA-9475-4F718DFE61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80" y="527031"/>
            <a:ext cx="1990129" cy="515446"/>
          </a:xfrm>
          <a:prstGeom prst="rect">
            <a:avLst/>
          </a:prstGeom>
        </p:spPr>
      </p:pic>
      <p:sp>
        <p:nvSpPr>
          <p:cNvPr id="3" name="Rectangle: Diagonal Corners Rounded 2">
            <a:extLst>
              <a:ext uri="{FF2B5EF4-FFF2-40B4-BE49-F238E27FC236}">
                <a16:creationId xmlns:a16="http://schemas.microsoft.com/office/drawing/2014/main" id="{C15F45E6-5D5B-7199-6DD0-8F2AAB928E76}"/>
              </a:ext>
            </a:extLst>
          </p:cNvPr>
          <p:cNvSpPr/>
          <p:nvPr/>
        </p:nvSpPr>
        <p:spPr>
          <a:xfrm>
            <a:off x="2098283" y="527032"/>
            <a:ext cx="3997717" cy="51544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Let’s check your answers.</a:t>
            </a:r>
          </a:p>
        </p:txBody>
      </p:sp>
      <p:sp>
        <p:nvSpPr>
          <p:cNvPr id="62" name="TextBox 61">
            <a:extLst>
              <a:ext uri="{FF2B5EF4-FFF2-40B4-BE49-F238E27FC236}">
                <a16:creationId xmlns:a16="http://schemas.microsoft.com/office/drawing/2014/main" id="{424926EF-6F21-A761-0C98-B1C1AE0CF5AF}"/>
              </a:ext>
            </a:extLst>
          </p:cNvPr>
          <p:cNvSpPr txBox="1"/>
          <p:nvPr/>
        </p:nvSpPr>
        <p:spPr>
          <a:xfrm>
            <a:off x="599768" y="1975645"/>
            <a:ext cx="4277032" cy="646331"/>
          </a:xfrm>
          <a:prstGeom prst="rect">
            <a:avLst/>
          </a:prstGeom>
          <a:noFill/>
        </p:spPr>
        <p:txBody>
          <a:bodyPr wrap="square" rtlCol="0">
            <a:spAutoFit/>
          </a:bodyPr>
          <a:lstStyle/>
          <a:p>
            <a:pPr lvl="0"/>
            <a:r>
              <a:rPr lang="en-US" sz="3600" b="1" i="1" dirty="0">
                <a:solidFill>
                  <a:srgbClr val="FF0000"/>
                </a:solidFill>
              </a:rPr>
              <a:t>medical university</a:t>
            </a:r>
            <a:endParaRPr lang="en-US" sz="3600" b="1" dirty="0">
              <a:solidFill>
                <a:srgbClr val="FF0000"/>
              </a:solidFill>
            </a:endParaRPr>
          </a:p>
        </p:txBody>
      </p:sp>
      <p:pic>
        <p:nvPicPr>
          <p:cNvPr id="5" name="Picture 4">
            <a:extLst>
              <a:ext uri="{FF2B5EF4-FFF2-40B4-BE49-F238E27FC236}">
                <a16:creationId xmlns:a16="http://schemas.microsoft.com/office/drawing/2014/main" id="{50EC128D-3507-50C5-12D1-B543784C6948}"/>
              </a:ext>
            </a:extLst>
          </p:cNvPr>
          <p:cNvPicPr>
            <a:picLocks noChangeAspect="1"/>
          </p:cNvPicPr>
          <p:nvPr/>
        </p:nvPicPr>
        <p:blipFill rotWithShape="1">
          <a:blip r:embed="rId3"/>
          <a:srcRect t="72863" r="23139"/>
          <a:stretch/>
        </p:blipFill>
        <p:spPr>
          <a:xfrm>
            <a:off x="0" y="1167150"/>
            <a:ext cx="10658168" cy="825426"/>
          </a:xfrm>
          <a:prstGeom prst="rect">
            <a:avLst/>
          </a:prstGeom>
        </p:spPr>
      </p:pic>
      <p:pic>
        <p:nvPicPr>
          <p:cNvPr id="8" name="Picture 7">
            <a:extLst>
              <a:ext uri="{FF2B5EF4-FFF2-40B4-BE49-F238E27FC236}">
                <a16:creationId xmlns:a16="http://schemas.microsoft.com/office/drawing/2014/main" id="{F415D862-61A6-B044-F164-EEC7BA547337}"/>
              </a:ext>
            </a:extLst>
          </p:cNvPr>
          <p:cNvPicPr>
            <a:picLocks noChangeAspect="1"/>
          </p:cNvPicPr>
          <p:nvPr/>
        </p:nvPicPr>
        <p:blipFill rotWithShape="1">
          <a:blip r:embed="rId4"/>
          <a:srcRect t="12775"/>
          <a:stretch/>
        </p:blipFill>
        <p:spPr>
          <a:xfrm>
            <a:off x="0" y="3013524"/>
            <a:ext cx="9923285" cy="1047198"/>
          </a:xfrm>
          <a:prstGeom prst="rect">
            <a:avLst/>
          </a:prstGeom>
        </p:spPr>
      </p:pic>
      <p:cxnSp>
        <p:nvCxnSpPr>
          <p:cNvPr id="72" name="Straight Connector 71">
            <a:extLst>
              <a:ext uri="{FF2B5EF4-FFF2-40B4-BE49-F238E27FC236}">
                <a16:creationId xmlns:a16="http://schemas.microsoft.com/office/drawing/2014/main" id="{BF52B020-D287-FFA7-D32E-36C2DF12F7B8}"/>
              </a:ext>
            </a:extLst>
          </p:cNvPr>
          <p:cNvCxnSpPr>
            <a:cxnSpLocks/>
          </p:cNvCxnSpPr>
          <p:nvPr/>
        </p:nvCxnSpPr>
        <p:spPr>
          <a:xfrm>
            <a:off x="132838" y="3448253"/>
            <a:ext cx="9575607"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8" name="Straight Connector 67">
            <a:extLst>
              <a:ext uri="{FF2B5EF4-FFF2-40B4-BE49-F238E27FC236}">
                <a16:creationId xmlns:a16="http://schemas.microsoft.com/office/drawing/2014/main" id="{D3BBBDBE-7CCC-D3D6-A9A6-CBCA4D9AB241}"/>
              </a:ext>
            </a:extLst>
          </p:cNvPr>
          <p:cNvCxnSpPr>
            <a:cxnSpLocks/>
          </p:cNvCxnSpPr>
          <p:nvPr/>
        </p:nvCxnSpPr>
        <p:spPr>
          <a:xfrm>
            <a:off x="132838" y="4018195"/>
            <a:ext cx="1503323"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85326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barn(inVertical)">
                                      <p:cBhvr>
                                        <p:cTn id="15" dur="500"/>
                                        <p:tgtEl>
                                          <p:spTgt spid="7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barn(inVertical)">
                                      <p:cBhvr>
                                        <p:cTn id="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1408" y="517013"/>
            <a:ext cx="8977948" cy="5947146"/>
          </a:xfrm>
          <a:prstGeom prst="rect">
            <a:avLst/>
          </a:prstGeom>
        </p:spPr>
      </p:pic>
      <p:sp>
        <p:nvSpPr>
          <p:cNvPr id="3" name="TextBox 2"/>
          <p:cNvSpPr txBox="1"/>
          <p:nvPr/>
        </p:nvSpPr>
        <p:spPr>
          <a:xfrm>
            <a:off x="5150436" y="3297516"/>
            <a:ext cx="2575560" cy="646331"/>
          </a:xfrm>
          <a:prstGeom prst="rect">
            <a:avLst/>
          </a:prstGeom>
          <a:noFill/>
        </p:spPr>
        <p:txBody>
          <a:bodyPr wrap="square" rtlCol="0">
            <a:spAutoFit/>
          </a:bodyPr>
          <a:lstStyle/>
          <a:p>
            <a:pPr algn="ctr"/>
            <a:r>
              <a:rPr lang="en-US" sz="3600" b="1" dirty="0">
                <a:solidFill>
                  <a:schemeClr val="bg1"/>
                </a:solidFill>
              </a:rPr>
              <a:t>Project</a:t>
            </a:r>
          </a:p>
        </p:txBody>
      </p:sp>
    </p:spTree>
    <p:extLst>
      <p:ext uri="{BB962C8B-B14F-4D97-AF65-F5344CB8AC3E}">
        <p14:creationId xmlns:p14="http://schemas.microsoft.com/office/powerpoint/2010/main" val="2286210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FF764D-AE5B-DDE5-9D9C-C1DB02894532}"/>
              </a:ext>
            </a:extLst>
          </p:cNvPr>
          <p:cNvPicPr>
            <a:picLocks noChangeAspect="1"/>
          </p:cNvPicPr>
          <p:nvPr/>
        </p:nvPicPr>
        <p:blipFill rotWithShape="1">
          <a:blip r:embed="rId2"/>
          <a:srcRect t="2569"/>
          <a:stretch/>
        </p:blipFill>
        <p:spPr>
          <a:xfrm>
            <a:off x="474713" y="521109"/>
            <a:ext cx="7902274" cy="5417575"/>
          </a:xfrm>
          <a:prstGeom prst="rect">
            <a:avLst/>
          </a:prstGeom>
        </p:spPr>
      </p:pic>
    </p:spTree>
    <p:extLst>
      <p:ext uri="{BB962C8B-B14F-4D97-AF65-F5344CB8AC3E}">
        <p14:creationId xmlns:p14="http://schemas.microsoft.com/office/powerpoint/2010/main" val="3332546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Diagonal Corners Rounded 13">
            <a:extLst>
              <a:ext uri="{FF2B5EF4-FFF2-40B4-BE49-F238E27FC236}">
                <a16:creationId xmlns:a16="http://schemas.microsoft.com/office/drawing/2014/main" id="{0436E9B7-D96C-C1E7-4EC2-D514777B8D94}"/>
              </a:ext>
            </a:extLst>
          </p:cNvPr>
          <p:cNvSpPr/>
          <p:nvPr/>
        </p:nvSpPr>
        <p:spPr>
          <a:xfrm>
            <a:off x="74645" y="514351"/>
            <a:ext cx="3249580" cy="590550"/>
          </a:xfrm>
          <a:prstGeom prst="round2DiagRect">
            <a:avLst>
              <a:gd name="adj1" fmla="val 50000"/>
              <a:gd name="adj2" fmla="val 0"/>
            </a:avLst>
          </a:prstGeom>
          <a:solidFill>
            <a:srgbClr val="F37D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Project</a:t>
            </a:r>
          </a:p>
        </p:txBody>
      </p:sp>
      <p:sp>
        <p:nvSpPr>
          <p:cNvPr id="24" name="Rectangle: Diagonal Corners Rounded 23">
            <a:extLst>
              <a:ext uri="{FF2B5EF4-FFF2-40B4-BE49-F238E27FC236}">
                <a16:creationId xmlns:a16="http://schemas.microsoft.com/office/drawing/2014/main" id="{91A6F5E6-D298-E88E-B767-E34AC7E53355}"/>
              </a:ext>
            </a:extLst>
          </p:cNvPr>
          <p:cNvSpPr/>
          <p:nvPr/>
        </p:nvSpPr>
        <p:spPr>
          <a:xfrm>
            <a:off x="8369559" y="548368"/>
            <a:ext cx="3820601" cy="556533"/>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Sample answer</a:t>
            </a:r>
          </a:p>
        </p:txBody>
      </p:sp>
      <p:sp>
        <p:nvSpPr>
          <p:cNvPr id="3" name="TextBox 2">
            <a:extLst>
              <a:ext uri="{FF2B5EF4-FFF2-40B4-BE49-F238E27FC236}">
                <a16:creationId xmlns:a16="http://schemas.microsoft.com/office/drawing/2014/main" id="{0C75DB77-8783-3931-EAC5-71E1A2D1FA85}"/>
              </a:ext>
            </a:extLst>
          </p:cNvPr>
          <p:cNvSpPr txBox="1"/>
          <p:nvPr/>
        </p:nvSpPr>
        <p:spPr>
          <a:xfrm>
            <a:off x="74645" y="1201179"/>
            <a:ext cx="11980506" cy="5228483"/>
          </a:xfrm>
          <a:prstGeom prst="rect">
            <a:avLst/>
          </a:prstGeom>
          <a:noFill/>
        </p:spPr>
        <p:txBody>
          <a:bodyPr wrap="square">
            <a:spAutoFit/>
          </a:bodyPr>
          <a:lstStyle/>
          <a:p>
            <a:pPr marL="0" marR="0">
              <a:lnSpc>
                <a:spcPct val="120000"/>
              </a:lnSpc>
              <a:spcBef>
                <a:spcPts val="0"/>
              </a:spcBef>
              <a:spcAft>
                <a:spcPts val="0"/>
              </a:spcAft>
            </a:pPr>
            <a:r>
              <a:rPr lang="en-US" sz="2800" i="1" spc="-150" dirty="0">
                <a:solidFill>
                  <a:srgbClr val="0070C0"/>
                </a:solidFill>
                <a:effectLst/>
                <a:ea typeface="HelveticaNeueLTStd-It"/>
                <a:cs typeface="Times New Roman" panose="02020603050405020304" pitchFamily="18" charset="0"/>
              </a:rPr>
              <a:t>Acupuncture is a traditional Chinese practice used to treat headaches, back pain, asthma, arthritis and other muscle and body pain. The practitioners use small metal needles and insert them into various different parts of the body through the skin. The needles are very thin and do not cause much, if any, pain when they are inserted. The needles do not go very far into the skin. Different areas are believed to trigger specific parts of the nervous system.</a:t>
            </a:r>
            <a:endParaRPr lang="en-US" sz="2800" spc="-150" dirty="0">
              <a:solidFill>
                <a:srgbClr val="0070C0"/>
              </a:solidFill>
              <a:effectLst/>
              <a:ea typeface="Times New Roman" panose="02020603050405020304" pitchFamily="18" charset="0"/>
              <a:cs typeface="Times New Roman" panose="02020603050405020304" pitchFamily="18" charset="0"/>
            </a:endParaRPr>
          </a:p>
          <a:p>
            <a:pPr marL="0" marR="0">
              <a:lnSpc>
                <a:spcPct val="120000"/>
              </a:lnSpc>
              <a:spcBef>
                <a:spcPts val="0"/>
              </a:spcBef>
              <a:spcAft>
                <a:spcPts val="0"/>
              </a:spcAft>
            </a:pPr>
            <a:r>
              <a:rPr lang="en-US" sz="2800" i="1" spc="-150" dirty="0">
                <a:solidFill>
                  <a:srgbClr val="0070C0"/>
                </a:solidFill>
                <a:effectLst/>
                <a:ea typeface="HelveticaNeueLTStd-It"/>
                <a:cs typeface="Times New Roman" panose="02020603050405020304" pitchFamily="18" charset="0"/>
              </a:rPr>
              <a:t>For example, there are certain areas which are thought to control addictive </a:t>
            </a:r>
            <a:r>
              <a:rPr lang="en-US" sz="2800" i="1" spc="-150" dirty="0" err="1">
                <a:solidFill>
                  <a:srgbClr val="0070C0"/>
                </a:solidFill>
                <a:effectLst/>
                <a:ea typeface="HelveticaNeueLTStd-It"/>
                <a:cs typeface="Times New Roman" panose="02020603050405020304" pitchFamily="18" charset="0"/>
              </a:rPr>
              <a:t>behaviour</a:t>
            </a:r>
            <a:r>
              <a:rPr lang="en-US" sz="2800" i="1" spc="-150" dirty="0">
                <a:solidFill>
                  <a:srgbClr val="0070C0"/>
                </a:solidFill>
                <a:effectLst/>
                <a:ea typeface="HelveticaNeueLTStd-It"/>
                <a:cs typeface="Times New Roman" panose="02020603050405020304" pitchFamily="18" charset="0"/>
              </a:rPr>
              <a:t> to substances like alcohol or tobacco. Therefore, patients often go to see an acupuncturist to get help to break these habits. Other people seek acupuncture for general well-being as well as for a wide variety of other illnesses that are not serious. Acupuncture can stimulate the body’s healing abilities and make the patients feel better physically and mentally.</a:t>
            </a:r>
            <a:endParaRPr lang="en-US" sz="2800" spc="-150" dirty="0">
              <a:solidFill>
                <a:srgbClr val="0070C0"/>
              </a:solidFill>
              <a:effectLst/>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301A889-DD6F-58BE-C4E2-88F0258780E3}"/>
              </a:ext>
            </a:extLst>
          </p:cNvPr>
          <p:cNvSpPr txBox="1"/>
          <p:nvPr/>
        </p:nvSpPr>
        <p:spPr>
          <a:xfrm>
            <a:off x="2836607" y="452090"/>
            <a:ext cx="6125496" cy="584775"/>
          </a:xfrm>
          <a:prstGeom prst="rect">
            <a:avLst/>
          </a:prstGeom>
          <a:noFill/>
        </p:spPr>
        <p:txBody>
          <a:bodyPr wrap="square">
            <a:spAutoFit/>
          </a:bodyPr>
          <a:lstStyle/>
          <a:p>
            <a:pPr marL="0" marR="0" algn="ctr">
              <a:spcBef>
                <a:spcPts val="0"/>
              </a:spcBef>
              <a:spcAft>
                <a:spcPts val="0"/>
              </a:spcAft>
            </a:pPr>
            <a:r>
              <a:rPr lang="en-US" sz="3200" b="1" i="1" dirty="0">
                <a:solidFill>
                  <a:srgbClr val="0070C0"/>
                </a:solidFill>
                <a:effectLst/>
                <a:ea typeface="Calibri" panose="020F0502020204030204" pitchFamily="34" charset="0"/>
                <a:cs typeface="Times New Roman" panose="02020603050405020304" pitchFamily="18" charset="0"/>
              </a:rPr>
              <a:t>Acupuncture</a:t>
            </a:r>
            <a:endParaRPr lang="en-US" sz="3200" dirty="0">
              <a:solidFill>
                <a:srgbClr val="0070C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509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EFB46886-9BC1-437F-755F-2495079F5B3C}"/>
              </a:ext>
            </a:extLst>
          </p:cNvPr>
          <p:cNvPicPr>
            <a:picLocks noChangeAspect="1"/>
          </p:cNvPicPr>
          <p:nvPr/>
        </p:nvPicPr>
        <p:blipFill>
          <a:blip r:embed="rId2"/>
          <a:stretch>
            <a:fillRect/>
          </a:stretch>
        </p:blipFill>
        <p:spPr>
          <a:xfrm>
            <a:off x="6739128" y="2335828"/>
            <a:ext cx="2404872" cy="2431203"/>
          </a:xfrm>
          <a:prstGeom prst="rect">
            <a:avLst/>
          </a:prstGeom>
        </p:spPr>
      </p:pic>
      <p:pic>
        <p:nvPicPr>
          <p:cNvPr id="7" name="Hình ảnh 6">
            <a:extLst>
              <a:ext uri="{FF2B5EF4-FFF2-40B4-BE49-F238E27FC236}">
                <a16:creationId xmlns:a16="http://schemas.microsoft.com/office/drawing/2014/main" id="{9F3487E3-2758-39D0-ECE0-C6FCFF1FF4A5}"/>
              </a:ext>
            </a:extLst>
          </p:cNvPr>
          <p:cNvPicPr>
            <a:picLocks noChangeAspect="1"/>
          </p:cNvPicPr>
          <p:nvPr/>
        </p:nvPicPr>
        <p:blipFill>
          <a:blip r:embed="rId3"/>
          <a:stretch>
            <a:fillRect/>
          </a:stretch>
        </p:blipFill>
        <p:spPr>
          <a:xfrm>
            <a:off x="4988366" y="4501855"/>
            <a:ext cx="1528258" cy="138592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336" y="1006632"/>
            <a:ext cx="5670026" cy="959328"/>
          </a:xfrm>
          <a:prstGeom prst="rect">
            <a:avLst/>
          </a:prstGeom>
        </p:spPr>
      </p:pic>
    </p:spTree>
    <p:extLst>
      <p:ext uri="{BB962C8B-B14F-4D97-AF65-F5344CB8AC3E}">
        <p14:creationId xmlns:p14="http://schemas.microsoft.com/office/powerpoint/2010/main" val="2762333698"/>
      </p:ext>
    </p:extLst>
  </p:cSld>
  <p:clrMapOvr>
    <a:masterClrMapping/>
  </p:clrMapOvr>
  <mc:AlternateContent xmlns:mc="http://schemas.openxmlformats.org/markup-compatibility/2006" xmlns:p14="http://schemas.microsoft.com/office/powerpoint/2010/main">
    <mc:Choice Requires="p14">
      <p:transition spd="slow" p14:dur="2000" advTm="4567"/>
    </mc:Choice>
    <mc:Fallback xmlns="">
      <p:transition spd="slow" advTm="456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0D707E-AC0E-89AB-0E32-1E5CC5485E98}"/>
              </a:ext>
            </a:extLst>
          </p:cNvPr>
          <p:cNvSpPr txBox="1"/>
          <p:nvPr/>
        </p:nvSpPr>
        <p:spPr>
          <a:xfrm>
            <a:off x="355003" y="2170908"/>
            <a:ext cx="11481994" cy="1668470"/>
          </a:xfrm>
          <a:prstGeom prst="rect">
            <a:avLst/>
          </a:prstGeom>
          <a:solidFill>
            <a:schemeClr val="accent1">
              <a:lumMod val="40000"/>
              <a:lumOff val="60000"/>
            </a:schemeClr>
          </a:solidFill>
        </p:spPr>
        <p:txBody>
          <a:bodyPr wrap="square">
            <a:spAutoFit/>
          </a:bodyPr>
          <a:lstStyle/>
          <a:p>
            <a:pPr marL="0" marR="0">
              <a:lnSpc>
                <a:spcPct val="150000"/>
              </a:lnSpc>
              <a:spcBef>
                <a:spcPts val="0"/>
              </a:spcBef>
              <a:spcAft>
                <a:spcPts val="0"/>
              </a:spcAft>
            </a:pPr>
            <a:r>
              <a:rPr lang="en-US" sz="3600" dirty="0">
                <a:solidFill>
                  <a:srgbClr val="0070C0"/>
                </a:solidFill>
                <a:effectLst/>
                <a:ea typeface="Times New Roman" panose="02020603050405020304" pitchFamily="18" charset="0"/>
              </a:rPr>
              <a:t>Write a short paragraph (about 80-100 words) about an traditional treatment you have experienced or heard about.</a:t>
            </a:r>
            <a:endParaRPr lang="en-US" sz="6000" dirty="0">
              <a:solidFill>
                <a:srgbClr val="0070C0"/>
              </a:solidFill>
              <a:effectLst/>
              <a:ea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rotWithShape="1">
          <a:blip r:embed="rId2"/>
          <a:srcRect b="21843"/>
          <a:stretch/>
        </p:blipFill>
        <p:spPr>
          <a:xfrm>
            <a:off x="9511964" y="597598"/>
            <a:ext cx="2469390" cy="1435658"/>
          </a:xfrm>
          <a:prstGeom prst="rect">
            <a:avLst/>
          </a:prstGeom>
        </p:spPr>
      </p:pic>
    </p:spTree>
    <p:extLst>
      <p:ext uri="{BB962C8B-B14F-4D97-AF65-F5344CB8AC3E}">
        <p14:creationId xmlns:p14="http://schemas.microsoft.com/office/powerpoint/2010/main" val="2202387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Diagonal Corners Rounded 13">
            <a:extLst>
              <a:ext uri="{FF2B5EF4-FFF2-40B4-BE49-F238E27FC236}">
                <a16:creationId xmlns:a16="http://schemas.microsoft.com/office/drawing/2014/main" id="{0436E9B7-D96C-C1E7-4EC2-D514777B8D94}"/>
              </a:ext>
            </a:extLst>
          </p:cNvPr>
          <p:cNvSpPr/>
          <p:nvPr/>
        </p:nvSpPr>
        <p:spPr>
          <a:xfrm>
            <a:off x="74645" y="514351"/>
            <a:ext cx="3249580" cy="590550"/>
          </a:xfrm>
          <a:prstGeom prst="round2DiagRect">
            <a:avLst>
              <a:gd name="adj1" fmla="val 50000"/>
              <a:gd name="adj2" fmla="val 0"/>
            </a:avLst>
          </a:prstGeom>
          <a:solidFill>
            <a:srgbClr val="F37D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Project</a:t>
            </a:r>
          </a:p>
        </p:txBody>
      </p:sp>
      <p:sp>
        <p:nvSpPr>
          <p:cNvPr id="24" name="Rectangle: Diagonal Corners Rounded 23">
            <a:extLst>
              <a:ext uri="{FF2B5EF4-FFF2-40B4-BE49-F238E27FC236}">
                <a16:creationId xmlns:a16="http://schemas.microsoft.com/office/drawing/2014/main" id="{91A6F5E6-D298-E88E-B767-E34AC7E53355}"/>
              </a:ext>
            </a:extLst>
          </p:cNvPr>
          <p:cNvSpPr/>
          <p:nvPr/>
        </p:nvSpPr>
        <p:spPr>
          <a:xfrm>
            <a:off x="3754601" y="514351"/>
            <a:ext cx="5113176" cy="5225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Sample answer</a:t>
            </a:r>
          </a:p>
        </p:txBody>
      </p:sp>
      <p:sp>
        <p:nvSpPr>
          <p:cNvPr id="3" name="TextBox 2">
            <a:extLst>
              <a:ext uri="{FF2B5EF4-FFF2-40B4-BE49-F238E27FC236}">
                <a16:creationId xmlns:a16="http://schemas.microsoft.com/office/drawing/2014/main" id="{0C75DB77-8783-3931-EAC5-71E1A2D1FA85}"/>
              </a:ext>
            </a:extLst>
          </p:cNvPr>
          <p:cNvSpPr txBox="1"/>
          <p:nvPr/>
        </p:nvSpPr>
        <p:spPr>
          <a:xfrm>
            <a:off x="0" y="1036865"/>
            <a:ext cx="12192000" cy="5371342"/>
          </a:xfrm>
          <a:prstGeom prst="rect">
            <a:avLst/>
          </a:prstGeom>
          <a:noFill/>
        </p:spPr>
        <p:txBody>
          <a:bodyPr wrap="square">
            <a:spAutoFit/>
          </a:bodyPr>
          <a:lstStyle/>
          <a:p>
            <a:pPr>
              <a:lnSpc>
                <a:spcPct val="120000"/>
              </a:lnSpc>
            </a:pPr>
            <a:r>
              <a:rPr lang="en-US" sz="3200"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Acupressure therapy originated in India. After the spread of Buddhism, this kind of therapy was integrated into common medical practice in China and became known as acupuncture. Acupressure is a kind of massage which is based on the traditional Chinese medicine practice of acupuncture. In treatment, physical pressure is applied to specific points on the human body, which are called acupoints. The aim of acupressure is to help the muscles relax and improve blood flow. It can also be effective in reducing pain and headaches. Acupressure can be done using hands, elbows or other devices.</a:t>
            </a:r>
          </a:p>
        </p:txBody>
      </p:sp>
    </p:spTree>
    <p:extLst>
      <p:ext uri="{BB962C8B-B14F-4D97-AF65-F5344CB8AC3E}">
        <p14:creationId xmlns:p14="http://schemas.microsoft.com/office/powerpoint/2010/main" val="3742471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560AE1B4-483D-A365-F8B2-9563ED990B4E}"/>
              </a:ext>
            </a:extLst>
          </p:cNvPr>
          <p:cNvPicPr>
            <a:picLocks noChangeAspect="1"/>
          </p:cNvPicPr>
          <p:nvPr/>
        </p:nvPicPr>
        <p:blipFill>
          <a:blip r:embed="rId2"/>
          <a:stretch>
            <a:fillRect/>
          </a:stretch>
        </p:blipFill>
        <p:spPr>
          <a:xfrm>
            <a:off x="2488080" y="1950949"/>
            <a:ext cx="2956568" cy="292164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4379" y="1121391"/>
            <a:ext cx="4620283" cy="1111506"/>
          </a:xfrm>
          <a:prstGeom prst="rect">
            <a:avLst/>
          </a:prstGeom>
        </p:spPr>
      </p:pic>
    </p:spTree>
    <p:extLst>
      <p:ext uri="{BB962C8B-B14F-4D97-AF65-F5344CB8AC3E}">
        <p14:creationId xmlns:p14="http://schemas.microsoft.com/office/powerpoint/2010/main" val="39521178"/>
      </p:ext>
    </p:extLst>
  </p:cSld>
  <p:clrMapOvr>
    <a:masterClrMapping/>
  </p:clrMapOvr>
  <mc:AlternateContent xmlns:mc="http://schemas.openxmlformats.org/markup-compatibility/2006" xmlns:p14="http://schemas.microsoft.com/office/powerpoint/2010/main">
    <mc:Choice Requires="p14">
      <p:transition spd="slow" p14:dur="2000" advTm="1821"/>
    </mc:Choice>
    <mc:Fallback xmlns="">
      <p:transition spd="slow" advTm="182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02746" y="590264"/>
            <a:ext cx="3449572" cy="707886"/>
          </a:xfrm>
          <a:prstGeom prst="rect">
            <a:avLst/>
          </a:prstGeom>
        </p:spPr>
        <p:txBody>
          <a:bodyPr wrap="square">
            <a:spAutoFit/>
          </a:bodyPr>
          <a:lstStyle/>
          <a:p>
            <a:r>
              <a:rPr lang="en-US" sz="4000" b="1" dirty="0">
                <a:solidFill>
                  <a:srgbClr val="FF0000"/>
                </a:solidFill>
              </a:rPr>
              <a:t>Today’s lesson </a:t>
            </a:r>
            <a:endParaRPr lang="en-US" sz="4000" dirty="0">
              <a:solidFill>
                <a:srgbClr val="FF0000"/>
              </a:solidFill>
            </a:endParaRPr>
          </a:p>
        </p:txBody>
      </p:sp>
      <p:sp>
        <p:nvSpPr>
          <p:cNvPr id="8" name="Rectangle 7"/>
          <p:cNvSpPr/>
          <p:nvPr/>
        </p:nvSpPr>
        <p:spPr>
          <a:xfrm>
            <a:off x="163104" y="1298150"/>
            <a:ext cx="11547116" cy="2850011"/>
          </a:xfrm>
          <a:prstGeom prst="rect">
            <a:avLst/>
          </a:prstGeom>
        </p:spPr>
        <p:txBody>
          <a:bodyPr wrap="square">
            <a:spAutoFit/>
          </a:bodyPr>
          <a:lstStyle/>
          <a:p>
            <a:pPr marL="571500" indent="-571500">
              <a:lnSpc>
                <a:spcPct val="140000"/>
              </a:lnSpc>
              <a:buFont typeface="Arial" panose="020B0604020202020204" pitchFamily="34" charset="0"/>
              <a:buChar char="•"/>
            </a:pPr>
            <a:r>
              <a:rPr lang="en-US" sz="3600" dirty="0">
                <a:solidFill>
                  <a:srgbClr val="FF0000"/>
                </a:solidFill>
              </a:rPr>
              <a:t>Vocabulary: </a:t>
            </a:r>
            <a:r>
              <a:rPr lang="en-US" sz="3600" i="1" dirty="0">
                <a:solidFill>
                  <a:srgbClr val="0070C0"/>
                </a:solidFill>
                <a:ea typeface="Times New Roman" panose="02020603050405020304" pitchFamily="18" charset="0"/>
                <a:cs typeface="Times New Roman" panose="02020603050405020304" pitchFamily="18" charset="0"/>
              </a:rPr>
              <a:t>Vietnamese traditional medicine</a:t>
            </a:r>
            <a:endParaRPr lang="en-US" sz="3600" dirty="0">
              <a:solidFill>
                <a:srgbClr val="0098A2"/>
              </a:solidFill>
            </a:endParaRPr>
          </a:p>
          <a:p>
            <a:pPr marL="571500" indent="-571500">
              <a:lnSpc>
                <a:spcPct val="140000"/>
              </a:lnSpc>
              <a:buFont typeface="Arial" panose="020B0604020202020204" pitchFamily="34" charset="0"/>
              <a:buChar char="•"/>
            </a:pPr>
            <a:r>
              <a:rPr lang="en-US" sz="3600" dirty="0">
                <a:solidFill>
                  <a:srgbClr val="FF0000"/>
                </a:solidFill>
              </a:rPr>
              <a:t>Reading: 	</a:t>
            </a:r>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sym typeface="+mn-ea"/>
              </a:rPr>
              <a:t>for general and specific information</a:t>
            </a:r>
          </a:p>
          <a:p>
            <a:pPr marL="571500" indent="-571500">
              <a:lnSpc>
                <a:spcPct val="140000"/>
              </a:lnSpc>
              <a:buFont typeface="Arial" panose="020B0604020202020204" pitchFamily="34" charset="0"/>
              <a:buChar char="•"/>
            </a:pPr>
            <a:r>
              <a:rPr lang="en-US" sz="3600" dirty="0">
                <a:solidFill>
                  <a:srgbClr val="FF0000"/>
                </a:solidFill>
                <a:latin typeface="Calibri" panose="020F0502020204030204" pitchFamily="34" charset="0"/>
                <a:cs typeface="Calibri" panose="020F0502020204030204" pitchFamily="34" charset="0"/>
                <a:sym typeface="+mn-ea"/>
              </a:rPr>
              <a:t>Speaking:</a:t>
            </a:r>
            <a:r>
              <a:rPr lang="en-US" sz="3600" dirty="0">
                <a:solidFill>
                  <a:srgbClr val="0070C0"/>
                </a:solidFill>
                <a:latin typeface="Calibri" panose="020F0502020204030204" pitchFamily="34" charset="0"/>
                <a:cs typeface="Calibri" panose="020F0502020204030204" pitchFamily="34" charset="0"/>
                <a:sym typeface="+mn-ea"/>
              </a:rPr>
              <a:t> 	</a:t>
            </a:r>
            <a:r>
              <a:rPr lang="en-US" sz="3600" i="1" dirty="0">
                <a:solidFill>
                  <a:srgbClr val="0070C0"/>
                </a:solidFill>
                <a:ea typeface="Times New Roman" panose="02020603050405020304" pitchFamily="18" charset="0"/>
                <a:cs typeface="Times New Roman" panose="02020603050405020304" pitchFamily="18" charset="0"/>
              </a:rPr>
              <a:t> other traditional health practices</a:t>
            </a:r>
            <a:r>
              <a:rPr lang="en-US" sz="3600" dirty="0">
                <a:solidFill>
                  <a:srgbClr val="0070C0"/>
                </a:solidFill>
                <a:ea typeface="Times New Roman" panose="02020603050405020304" pitchFamily="18" charset="0"/>
                <a:cs typeface="Times New Roman" panose="02020603050405020304" pitchFamily="18" charset="0"/>
              </a:rPr>
              <a:t>.</a:t>
            </a:r>
            <a:endParaRPr lang="en-US" sz="3600" dirty="0">
              <a:solidFill>
                <a:srgbClr val="0098A2"/>
              </a:solidFill>
            </a:endParaRPr>
          </a:p>
          <a:p>
            <a:pPr marL="457200" indent="-457200">
              <a:buFont typeface="Arial" panose="020B0604020202020204" pitchFamily="34" charset="0"/>
              <a:buChar char="•"/>
            </a:pPr>
            <a:endParaRPr lang="en-US" sz="2800" dirty="0">
              <a:solidFill>
                <a:srgbClr val="0098A2"/>
              </a:solidFill>
            </a:endParaRPr>
          </a:p>
        </p:txBody>
      </p:sp>
    </p:spTree>
    <p:extLst>
      <p:ext uri="{BB962C8B-B14F-4D97-AF65-F5344CB8AC3E}">
        <p14:creationId xmlns:p14="http://schemas.microsoft.com/office/powerpoint/2010/main" val="1475696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ình ảnh 5">
            <a:extLst>
              <a:ext uri="{FF2B5EF4-FFF2-40B4-BE49-F238E27FC236}">
                <a16:creationId xmlns:a16="http://schemas.microsoft.com/office/drawing/2014/main" id="{63018913-3CB0-5878-4476-DA3E8F1F43F7}"/>
              </a:ext>
            </a:extLst>
          </p:cNvPr>
          <p:cNvPicPr>
            <a:picLocks noChangeAspect="1"/>
          </p:cNvPicPr>
          <p:nvPr/>
        </p:nvPicPr>
        <p:blipFill rotWithShape="1">
          <a:blip r:embed="rId2"/>
          <a:srcRect l="10131" r="9896"/>
          <a:stretch/>
        </p:blipFill>
        <p:spPr>
          <a:xfrm>
            <a:off x="71471" y="966031"/>
            <a:ext cx="2799184" cy="2690235"/>
          </a:xfrm>
          <a:prstGeom prst="rect">
            <a:avLst/>
          </a:prstGeom>
        </p:spPr>
      </p:pic>
      <p:sp>
        <p:nvSpPr>
          <p:cNvPr id="4" name="Rectangle 3">
            <a:extLst>
              <a:ext uri="{FF2B5EF4-FFF2-40B4-BE49-F238E27FC236}">
                <a16:creationId xmlns:a16="http://schemas.microsoft.com/office/drawing/2014/main" id="{2DA40362-D39D-41CA-8229-F24A5C9C8C68}"/>
              </a:ext>
            </a:extLst>
          </p:cNvPr>
          <p:cNvSpPr/>
          <p:nvPr/>
        </p:nvSpPr>
        <p:spPr>
          <a:xfrm>
            <a:off x="2781607" y="1870504"/>
            <a:ext cx="9420225" cy="2499467"/>
          </a:xfrm>
          <a:prstGeom prst="rect">
            <a:avLst/>
          </a:prstGeom>
        </p:spPr>
        <p:txBody>
          <a:bodyPr wrap="square">
            <a:spAutoFit/>
          </a:bodyPr>
          <a:lstStyle/>
          <a:p>
            <a:pPr marL="285750" marR="0" indent="-28575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Review the learnt vocabulary in today’s lesson</a:t>
            </a:r>
          </a:p>
          <a:p>
            <a:pPr marL="285750" marR="0" indent="-28575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Do the exercises in WB: page 68</a:t>
            </a:r>
          </a:p>
          <a:p>
            <a:pPr marL="285750" marR="0" indent="-28575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Prepare: </a:t>
            </a:r>
            <a:r>
              <a:rPr lang="en-US" sz="3600" b="1" dirty="0">
                <a:solidFill>
                  <a:srgbClr val="0070C0"/>
                </a:solidFill>
                <a:effectLst/>
                <a:ea typeface="Times New Roman" panose="02020603050405020304" pitchFamily="18" charset="0"/>
              </a:rPr>
              <a:t>CLIL </a:t>
            </a:r>
            <a:r>
              <a:rPr lang="en-US" sz="3600" b="1" dirty="0">
                <a:solidFill>
                  <a:srgbClr val="0070C0"/>
                </a:solidFill>
                <a:ea typeface="Times New Roman" panose="02020603050405020304" pitchFamily="18" charset="0"/>
              </a:rPr>
              <a:t>D </a:t>
            </a:r>
            <a:r>
              <a:rPr lang="en-US" sz="3600" b="1">
                <a:solidFill>
                  <a:srgbClr val="0070C0"/>
                </a:solidFill>
                <a:effectLst/>
                <a:ea typeface="Times New Roman" panose="02020603050405020304" pitchFamily="18" charset="0"/>
              </a:rPr>
              <a:t>– Science </a:t>
            </a:r>
            <a:r>
              <a:rPr lang="en-US" sz="3600" dirty="0">
                <a:solidFill>
                  <a:srgbClr val="0070C0"/>
                </a:solidFill>
                <a:effectLst/>
                <a:ea typeface="Times New Roman" panose="02020603050405020304" pitchFamily="18" charset="0"/>
              </a:rPr>
              <a:t>(page 94 – SB).</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3650" y="549388"/>
            <a:ext cx="3840480" cy="780329"/>
          </a:xfrm>
          <a:prstGeom prst="rect">
            <a:avLst/>
          </a:prstGeom>
        </p:spPr>
      </p:pic>
    </p:spTree>
    <p:extLst>
      <p:ext uri="{BB962C8B-B14F-4D97-AF65-F5344CB8AC3E}">
        <p14:creationId xmlns:p14="http://schemas.microsoft.com/office/powerpoint/2010/main" val="409395319"/>
      </p:ext>
    </p:extLst>
  </p:cSld>
  <p:clrMapOvr>
    <a:masterClrMapping/>
  </p:clrMapOvr>
  <mc:AlternateContent xmlns:mc="http://schemas.openxmlformats.org/markup-compatibility/2006" xmlns:p14="http://schemas.microsoft.com/office/powerpoint/2010/main">
    <mc:Choice Requires="p14">
      <p:transition spd="slow" p14:dur="2000" advTm="2169"/>
    </mc:Choice>
    <mc:Fallback xmlns="">
      <p:transition spd="slow" advTm="2169"/>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7467" y="5131598"/>
            <a:ext cx="968586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98A2"/>
                </a:solidFill>
                <a:effectLst/>
                <a:uLnTx/>
                <a:uFillTx/>
              </a:rPr>
              <a:t>See you in the next lesson. </a:t>
            </a:r>
            <a:endParaRPr kumimoji="0" lang="en-US" sz="1800" b="0" i="1" u="none" strike="noStrike" kern="1200" cap="none" spc="0" normalizeH="0" baseline="0" noProof="0" dirty="0">
              <a:ln>
                <a:noFill/>
              </a:ln>
              <a:solidFill>
                <a:srgbClr val="0098A2"/>
              </a:solidFill>
              <a:effectLst/>
              <a:uLnTx/>
              <a:uFillTx/>
            </a:endParaRPr>
          </a:p>
        </p:txBody>
      </p:sp>
      <p:pic>
        <p:nvPicPr>
          <p:cNvPr id="5" name="Hình ảnh 4">
            <a:extLst>
              <a:ext uri="{FF2B5EF4-FFF2-40B4-BE49-F238E27FC236}">
                <a16:creationId xmlns:a16="http://schemas.microsoft.com/office/drawing/2014/main" id="{42993034-2626-10E8-6288-5DF561A69D54}"/>
              </a:ext>
            </a:extLst>
          </p:cNvPr>
          <p:cNvPicPr>
            <a:picLocks noChangeAspect="1"/>
          </p:cNvPicPr>
          <p:nvPr/>
        </p:nvPicPr>
        <p:blipFill>
          <a:blip r:embed="rId2"/>
          <a:stretch>
            <a:fillRect/>
          </a:stretch>
        </p:blipFill>
        <p:spPr>
          <a:xfrm>
            <a:off x="1761717" y="1904388"/>
            <a:ext cx="8668565" cy="2833724"/>
          </a:xfrm>
          <a:prstGeom prst="rect">
            <a:avLst/>
          </a:prstGeom>
        </p:spPr>
      </p:pic>
      <p:sp>
        <p:nvSpPr>
          <p:cNvPr id="6" name="TextBox 2">
            <a:extLst>
              <a:ext uri="{FF2B5EF4-FFF2-40B4-BE49-F238E27FC236}">
                <a16:creationId xmlns:a16="http://schemas.microsoft.com/office/drawing/2014/main" id="{F1A5B3EB-AB51-A8CC-EF60-B3FC74B6D3BA}"/>
              </a:ext>
            </a:extLst>
          </p:cNvPr>
          <p:cNvSpPr txBox="1"/>
          <p:nvPr/>
        </p:nvSpPr>
        <p:spPr>
          <a:xfrm>
            <a:off x="2235199" y="962983"/>
            <a:ext cx="968586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98A2"/>
                </a:solidFill>
                <a:effectLst/>
                <a:uLnTx/>
                <a:uFillTx/>
              </a:rPr>
              <a:t>Stay positive and have a happy day!</a:t>
            </a:r>
          </a:p>
        </p:txBody>
      </p:sp>
    </p:spTree>
    <p:extLst>
      <p:ext uri="{BB962C8B-B14F-4D97-AF65-F5344CB8AC3E}">
        <p14:creationId xmlns:p14="http://schemas.microsoft.com/office/powerpoint/2010/main" val="1348071991"/>
      </p:ext>
    </p:extLst>
  </p:cSld>
  <p:clrMapOvr>
    <a:masterClrMapping/>
  </p:clrMapOvr>
  <mc:AlternateContent xmlns:mc="http://schemas.openxmlformats.org/markup-compatibility/2006" xmlns:p14="http://schemas.microsoft.com/office/powerpoint/2010/main">
    <mc:Choice Requires="p14">
      <p:transition spd="slow" p14:dur="2000" advTm="2169"/>
    </mc:Choice>
    <mc:Fallback xmlns="">
      <p:transition spd="slow" advTm="2169"/>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4475</TotalTime>
  <Words>1120</Words>
  <Application>Microsoft Office PowerPoint</Application>
  <PresentationFormat>Màn hình rộng</PresentationFormat>
  <Paragraphs>105</Paragraphs>
  <Slides>41</Slides>
  <Notes>1</Notes>
  <HiddenSlides>0</HiddenSlides>
  <MMClips>15</MMClips>
  <ScaleCrop>false</ScaleCrop>
  <HeadingPairs>
    <vt:vector size="4" baseType="variant">
      <vt:variant>
        <vt:lpstr>Chủ đề</vt:lpstr>
      </vt:variant>
      <vt:variant>
        <vt:i4>1</vt:i4>
      </vt:variant>
      <vt:variant>
        <vt:lpstr>Tiêu đề Bản chiếu</vt:lpstr>
      </vt:variant>
      <vt:variant>
        <vt:i4>41</vt:i4>
      </vt:variant>
    </vt:vector>
  </HeadingPairs>
  <TitlesOfParts>
    <vt:vector size="42" baseType="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Rieu Phan Van</dc:creator>
  <cp:lastModifiedBy>Rieu Phan Van</cp:lastModifiedBy>
  <cp:revision>56</cp:revision>
  <dcterms:created xsi:type="dcterms:W3CDTF">2023-02-01T09:09:08Z</dcterms:created>
  <dcterms:modified xsi:type="dcterms:W3CDTF">2023-06-05T06:51:16Z</dcterms:modified>
</cp:coreProperties>
</file>