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60" r:id="rId3"/>
    <p:sldId id="278" r:id="rId4"/>
    <p:sldId id="279" r:id="rId5"/>
    <p:sldId id="318" r:id="rId6"/>
    <p:sldId id="281" r:id="rId7"/>
    <p:sldId id="271" r:id="rId8"/>
    <p:sldId id="319" r:id="rId9"/>
    <p:sldId id="335" r:id="rId10"/>
    <p:sldId id="336" r:id="rId11"/>
    <p:sldId id="282" r:id="rId12"/>
    <p:sldId id="331" r:id="rId13"/>
    <p:sldId id="332" r:id="rId14"/>
    <p:sldId id="362" r:id="rId15"/>
    <p:sldId id="333" r:id="rId16"/>
    <p:sldId id="363" r:id="rId17"/>
    <p:sldId id="368" r:id="rId18"/>
    <p:sldId id="322" r:id="rId19"/>
    <p:sldId id="303" r:id="rId20"/>
    <p:sldId id="321" r:id="rId21"/>
    <p:sldId id="338" r:id="rId22"/>
    <p:sldId id="370" r:id="rId23"/>
    <p:sldId id="369" r:id="rId24"/>
    <p:sldId id="342" r:id="rId25"/>
    <p:sldId id="371" r:id="rId26"/>
    <p:sldId id="372" r:id="rId27"/>
    <p:sldId id="373" r:id="rId28"/>
    <p:sldId id="374" r:id="rId29"/>
    <p:sldId id="375" r:id="rId30"/>
    <p:sldId id="351" r:id="rId31"/>
    <p:sldId id="367" r:id="rId32"/>
    <p:sldId id="360" r:id="rId33"/>
    <p:sldId id="312" r:id="rId34"/>
    <p:sldId id="313" r:id="rId35"/>
    <p:sldId id="361" r:id="rId36"/>
    <p:sldId id="314" r:id="rId37"/>
    <p:sldId id="315" r:id="rId38"/>
    <p:sldId id="316" r:id="rId39"/>
    <p:sldId id="31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eu Phan Van" initials="RPV" lastIdx="11" clrIdx="0">
    <p:extLst>
      <p:ext uri="{19B8F6BF-5375-455C-9EA6-DF929625EA0E}">
        <p15:presenceInfo xmlns:p15="http://schemas.microsoft.com/office/powerpoint/2012/main" userId="83b57fff0cc03ed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8BCBE"/>
    <a:srgbClr val="ED5882"/>
    <a:srgbClr val="C9256B"/>
    <a:srgbClr val="F37D88"/>
    <a:srgbClr val="941926"/>
    <a:srgbClr val="FFFFFF"/>
    <a:srgbClr val="F156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26" autoAdjust="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54992-C154-47C4-9966-BA52710C3A17}" type="datetimeFigureOut">
              <a:rPr lang="en-US" smtClean="0"/>
              <a:t>6/2/2023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0EC70-6033-4CB6-9EC7-FC7D9E17E1BC}" type="slidenum">
              <a:rPr lang="en-US" smtClean="0"/>
              <a:t>‹#›</a:t>
            </a:fld>
            <a:endParaRPr lang="en-US"/>
          </a:p>
        </p:txBody>
      </p:sp>
    </p:spTree>
    <p:extLst>
      <p:ext uri="{BB962C8B-B14F-4D97-AF65-F5344CB8AC3E}">
        <p14:creationId xmlns:p14="http://schemas.microsoft.com/office/powerpoint/2010/main" val="610988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
        <p:nvSpPr>
          <p:cNvPr id="7" name="Title 6">
            <a:extLst>
              <a:ext uri="{FF2B5EF4-FFF2-40B4-BE49-F238E27FC236}">
                <a16:creationId xmlns:a16="http://schemas.microsoft.com/office/drawing/2014/main" id="{99756874-8702-42FD-4EE9-24FE15E223C3}"/>
              </a:ext>
            </a:extLst>
          </p:cNvPr>
          <p:cNvSpPr>
            <a:spLocks noGrp="1"/>
          </p:cNvSpPr>
          <p:nvPr>
            <p:ph type="title"/>
          </p:nvPr>
        </p:nvSpPr>
        <p:spPr>
          <a:xfrm>
            <a:off x="745836" y="1074089"/>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56369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2584773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15114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91113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2716164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336765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1582590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4106499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1066586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2593633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3687763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367493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80409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931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39220420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161460798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175380861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361475324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61653240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315794955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2"/>
          <a:stretch>
            <a:fillRect/>
          </a:stretch>
        </p:blipFill>
        <p:spPr>
          <a:xfrm>
            <a:off x="0" y="0"/>
            <a:ext cx="12192000" cy="465992"/>
          </a:xfrm>
          <a:prstGeom prst="rect">
            <a:avLst/>
          </a:prstGeom>
        </p:spPr>
      </p:pic>
      <p:pic>
        <p:nvPicPr>
          <p:cNvPr id="8" name="Picture 7"/>
          <p:cNvPicPr>
            <a:picLocks noChangeAspect="1"/>
          </p:cNvPicPr>
          <p:nvPr userDrawn="1"/>
        </p:nvPicPr>
        <p:blipFill>
          <a:blip r:embed="rId22"/>
          <a:stretch>
            <a:fillRect/>
          </a:stretch>
        </p:blipFill>
        <p:spPr>
          <a:xfrm>
            <a:off x="0" y="6471138"/>
            <a:ext cx="12192000" cy="386862"/>
          </a:xfrm>
          <a:prstGeom prst="rect">
            <a:avLst/>
          </a:prstGeom>
        </p:spPr>
      </p:pic>
      <p:sp>
        <p:nvSpPr>
          <p:cNvPr id="9" name="TextBox 8"/>
          <p:cNvSpPr txBox="1"/>
          <p:nvPr userDrawn="1"/>
        </p:nvSpPr>
        <p:spPr>
          <a:xfrm>
            <a:off x="70338" y="61547"/>
            <a:ext cx="1345224" cy="369332"/>
          </a:xfrm>
          <a:prstGeom prst="rect">
            <a:avLst/>
          </a:prstGeom>
          <a:noFill/>
        </p:spPr>
        <p:txBody>
          <a:bodyPr wrap="square" rtlCol="0">
            <a:spAutoFit/>
          </a:bodyPr>
          <a:lstStyle/>
          <a:p>
            <a:r>
              <a:rPr lang="en-US" dirty="0">
                <a:solidFill>
                  <a:schemeClr val="bg1"/>
                </a:solidFill>
              </a:rPr>
              <a:t>Units 5-6</a:t>
            </a:r>
            <a:r>
              <a:rPr lang="en-US" dirty="0"/>
              <a:t> </a:t>
            </a:r>
          </a:p>
        </p:txBody>
      </p:sp>
      <p:sp>
        <p:nvSpPr>
          <p:cNvPr id="10" name="TextBox 9"/>
          <p:cNvSpPr txBox="1"/>
          <p:nvPr userDrawn="1"/>
        </p:nvSpPr>
        <p:spPr>
          <a:xfrm>
            <a:off x="11157438" y="44574"/>
            <a:ext cx="964224" cy="461665"/>
          </a:xfrm>
          <a:prstGeom prst="rect">
            <a:avLst/>
          </a:prstGeom>
          <a:noFill/>
        </p:spPr>
        <p:txBody>
          <a:bodyPr wrap="square" rtlCol="0">
            <a:spAutoFit/>
          </a:bodyPr>
          <a:lstStyle/>
          <a:p>
            <a:r>
              <a:rPr lang="en-US" sz="2400" b="1" dirty="0" smtClean="0">
                <a:solidFill>
                  <a:schemeClr val="bg1"/>
                </a:solidFill>
              </a:rPr>
              <a:t>CLIL </a:t>
            </a:r>
            <a:r>
              <a:rPr lang="en-US" sz="2400" b="1" dirty="0">
                <a:solidFill>
                  <a:schemeClr val="bg1"/>
                </a:solidFill>
              </a:rPr>
              <a:t>C</a:t>
            </a:r>
            <a:endParaRPr lang="en-US" sz="2400" b="1" dirty="0"/>
          </a:p>
        </p:txBody>
      </p:sp>
      <p:sp>
        <p:nvSpPr>
          <p:cNvPr id="11" name="TextBox 10"/>
          <p:cNvSpPr txBox="1"/>
          <p:nvPr userDrawn="1"/>
        </p:nvSpPr>
        <p:spPr>
          <a:xfrm>
            <a:off x="0" y="6471138"/>
            <a:ext cx="2045677" cy="369332"/>
          </a:xfrm>
          <a:prstGeom prst="rect">
            <a:avLst/>
          </a:prstGeom>
          <a:noFill/>
        </p:spPr>
        <p:txBody>
          <a:bodyPr wrap="square" rtlCol="0">
            <a:spAutoFit/>
          </a:bodyPr>
          <a:lstStyle/>
          <a:p>
            <a:r>
              <a:rPr lang="en-US" dirty="0" err="1">
                <a:solidFill>
                  <a:schemeClr val="bg1"/>
                </a:solidFill>
              </a:rPr>
              <a:t>Tiếng</a:t>
            </a:r>
            <a:r>
              <a:rPr lang="en-US" baseline="0" dirty="0">
                <a:solidFill>
                  <a:schemeClr val="bg1"/>
                </a:solidFill>
              </a:rPr>
              <a:t> </a:t>
            </a:r>
            <a:r>
              <a:rPr lang="en-US" baseline="0" dirty="0" err="1">
                <a:solidFill>
                  <a:schemeClr val="bg1"/>
                </a:solidFill>
              </a:rPr>
              <a:t>Anh</a:t>
            </a:r>
            <a:r>
              <a:rPr lang="en-US" baseline="0" dirty="0">
                <a:solidFill>
                  <a:schemeClr val="bg1"/>
                </a:solidFill>
              </a:rPr>
              <a:t> 11 Bright </a:t>
            </a:r>
            <a:r>
              <a:rPr lang="en-US" dirty="0"/>
              <a:t> </a:t>
            </a:r>
          </a:p>
        </p:txBody>
      </p:sp>
      <p:sp>
        <p:nvSpPr>
          <p:cNvPr id="12" name="TextBox 11"/>
          <p:cNvSpPr txBox="1"/>
          <p:nvPr userDrawn="1"/>
        </p:nvSpPr>
        <p:spPr>
          <a:xfrm>
            <a:off x="4909039" y="6488668"/>
            <a:ext cx="2705100" cy="369332"/>
          </a:xfrm>
          <a:prstGeom prst="rect">
            <a:avLst/>
          </a:prstGeom>
          <a:noFill/>
        </p:spPr>
        <p:txBody>
          <a:bodyPr wrap="square" rtlCol="0">
            <a:spAutoFit/>
          </a:bodyPr>
          <a:lstStyle/>
          <a:p>
            <a:r>
              <a:rPr lang="en-US" dirty="0">
                <a:solidFill>
                  <a:schemeClr val="bg1"/>
                </a:solidFill>
              </a:rPr>
              <a:t>DTP</a:t>
            </a:r>
            <a:r>
              <a:rPr lang="en-US" baseline="0" dirty="0">
                <a:solidFill>
                  <a:schemeClr val="bg1"/>
                </a:solidFill>
              </a:rPr>
              <a:t> Education Solutions</a:t>
            </a:r>
            <a:r>
              <a:rPr lang="en-US" dirty="0"/>
              <a:t> </a:t>
            </a:r>
          </a:p>
        </p:txBody>
      </p:sp>
      <p:pic>
        <p:nvPicPr>
          <p:cNvPr id="13" name="Picture 12"/>
          <p:cNvPicPr>
            <a:picLocks noChangeAspect="1"/>
          </p:cNvPicPr>
          <p:nvPr userDrawn="1"/>
        </p:nvPicPr>
        <p:blipFill rotWithShape="1">
          <a:blip r:embed="rId23" cstate="print">
            <a:extLst>
              <a:ext uri="{28A0092B-C50C-407E-A947-70E740481C1C}">
                <a14:useLocalDpi xmlns:a14="http://schemas.microsoft.com/office/drawing/2010/main" val="0"/>
              </a:ext>
            </a:extLst>
          </a:blip>
          <a:srcRect t="22693" b="20384"/>
          <a:stretch/>
        </p:blipFill>
        <p:spPr>
          <a:xfrm>
            <a:off x="11479063" y="6511385"/>
            <a:ext cx="578122" cy="329085"/>
          </a:xfrm>
          <a:prstGeom prst="rect">
            <a:avLst/>
          </a:prstGeom>
        </p:spPr>
      </p:pic>
    </p:spTree>
    <p:extLst>
      <p:ext uri="{BB962C8B-B14F-4D97-AF65-F5344CB8AC3E}">
        <p14:creationId xmlns:p14="http://schemas.microsoft.com/office/powerpoint/2010/main" val="805898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9" r:id="rId13"/>
    <p:sldLayoutId id="2147483686" r:id="rId14"/>
    <p:sldLayoutId id="2147483674" r:id="rId15"/>
    <p:sldLayoutId id="2147483675" r:id="rId16"/>
    <p:sldLayoutId id="2147483676" r:id="rId17"/>
    <p:sldLayoutId id="2147483683" r:id="rId18"/>
    <p:sldLayoutId id="2147483684" r:id="rId19"/>
    <p:sldLayoutId id="2147483685" r:id="rId2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7.xml"/><Relationship Id="rId7" Type="http://schemas.openxmlformats.org/officeDocument/2006/relationships/image" Target="../media/image1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hyperlink" Target="https://www.middleeastmonitor.com/20170823-huge-shortfall-in-sudans-humanitarian-aid-budget-says-un/" TargetMode="External"/><Relationship Id="rId5" Type="http://schemas.openxmlformats.org/officeDocument/2006/relationships/image" Target="../media/image17.jp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7.xml"/><Relationship Id="rId7" Type="http://schemas.openxmlformats.org/officeDocument/2006/relationships/image" Target="../media/image18.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pxhere.com/en/photo/1550089" TargetMode="External"/><Relationship Id="rId5" Type="http://schemas.openxmlformats.org/officeDocument/2006/relationships/image" Target="../media/image19.jpe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7.xml"/><Relationship Id="rId7" Type="http://schemas.openxmlformats.org/officeDocument/2006/relationships/image" Target="../media/image18.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www.maxpixel.net/Trade-Business-Global-Economy-Investment-1676138" TargetMode="External"/><Relationship Id="rId5" Type="http://schemas.openxmlformats.org/officeDocument/2006/relationships/image" Target="../media/image20.jp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7.xml"/><Relationship Id="rId7" Type="http://schemas.openxmlformats.org/officeDocument/2006/relationships/image" Target="../media/image18.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hyperlink" Target="https://www.flickr.com/photos/sarahmstewart/2428784787/" TargetMode="External"/><Relationship Id="rId5" Type="http://schemas.openxmlformats.org/officeDocument/2006/relationships/image" Target="../media/image21.jp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7.xml"/><Relationship Id="rId7" Type="http://schemas.openxmlformats.org/officeDocument/2006/relationships/image" Target="../media/image18.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hyperlink" Target="https://trak.in/india-startup-funding-investment-2015/indian-startup-funding-investment-chart-march-2016/" TargetMode="External"/><Relationship Id="rId5" Type="http://schemas.openxmlformats.org/officeDocument/2006/relationships/image" Target="../media/image22.jp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microsoft.com/office/2007/relationships/hdphoto" Target="../media/hdphoto2.wdp"/><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8.png"/><Relationship Id="rId5" Type="http://schemas.openxmlformats.org/officeDocument/2006/relationships/image" Target="../media/image23.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7.xml"/><Relationship Id="rId7" Type="http://schemas.openxmlformats.org/officeDocument/2006/relationships/image" Target="../media/image18.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hyperlink" Target="https://www.peoplematters.in/blog/leadership/women-need-to-overcome-self-limiting-beliefs-21043" TargetMode="External"/><Relationship Id="rId5" Type="http://schemas.openxmlformats.org/officeDocument/2006/relationships/image" Target="../media/image24.jp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audio" Target="../media/media5.mp3"/><Relationship Id="rId13" Type="http://schemas.microsoft.com/office/2007/relationships/media" Target="../media/media2.mp3"/><Relationship Id="rId18" Type="http://schemas.openxmlformats.org/officeDocument/2006/relationships/image" Target="../media/image18.png"/><Relationship Id="rId3" Type="http://schemas.microsoft.com/office/2007/relationships/media" Target="../media/media7.mp3"/><Relationship Id="rId7" Type="http://schemas.microsoft.com/office/2007/relationships/media" Target="../media/media5.mp3"/><Relationship Id="rId12" Type="http://schemas.openxmlformats.org/officeDocument/2006/relationships/audio" Target="../media/media3.mp3"/><Relationship Id="rId17" Type="http://schemas.openxmlformats.org/officeDocument/2006/relationships/image" Target="../media/image16.png"/><Relationship Id="rId2" Type="http://schemas.openxmlformats.org/officeDocument/2006/relationships/audio" Target="../media/media8.mp3"/><Relationship Id="rId16" Type="http://schemas.openxmlformats.org/officeDocument/2006/relationships/image" Target="../media/image14.png"/><Relationship Id="rId1" Type="http://schemas.microsoft.com/office/2007/relationships/media" Target="../media/media8.mp3"/><Relationship Id="rId6" Type="http://schemas.openxmlformats.org/officeDocument/2006/relationships/audio" Target="../media/media6.mp3"/><Relationship Id="rId11" Type="http://schemas.microsoft.com/office/2007/relationships/media" Target="../media/media3.mp3"/><Relationship Id="rId5" Type="http://schemas.microsoft.com/office/2007/relationships/media" Target="../media/media6.mp3"/><Relationship Id="rId15" Type="http://schemas.openxmlformats.org/officeDocument/2006/relationships/slideLayout" Target="../slideLayouts/slideLayout15.xml"/><Relationship Id="rId10" Type="http://schemas.openxmlformats.org/officeDocument/2006/relationships/audio" Target="../media/media4.mp3"/><Relationship Id="rId19" Type="http://schemas.microsoft.com/office/2007/relationships/hdphoto" Target="../media/hdphoto1.wdp"/><Relationship Id="rId4" Type="http://schemas.openxmlformats.org/officeDocument/2006/relationships/audio" Target="../media/media7.mp3"/><Relationship Id="rId9" Type="http://schemas.microsoft.com/office/2007/relationships/media" Target="../media/media4.mp3"/><Relationship Id="rId14" Type="http://schemas.openxmlformats.org/officeDocument/2006/relationships/audio" Target="../media/media2.mp3"/></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15.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15.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15.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8.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7" y="-875"/>
            <a:ext cx="12190443" cy="6858875"/>
          </a:xfrm>
          <a:prstGeom prst="rect">
            <a:avLst/>
          </a:prstGeom>
        </p:spPr>
      </p:pic>
      <p:sp>
        <p:nvSpPr>
          <p:cNvPr id="3" name="TextBox 2">
            <a:extLst>
              <a:ext uri="{FF2B5EF4-FFF2-40B4-BE49-F238E27FC236}">
                <a16:creationId xmlns:a16="http://schemas.microsoft.com/office/drawing/2014/main" id="{0FA03B90-251D-E980-76F8-D482D3C7A701}"/>
              </a:ext>
            </a:extLst>
          </p:cNvPr>
          <p:cNvSpPr txBox="1"/>
          <p:nvPr/>
        </p:nvSpPr>
        <p:spPr>
          <a:xfrm>
            <a:off x="5426140" y="3094625"/>
            <a:ext cx="6172200" cy="1569660"/>
          </a:xfrm>
          <a:prstGeom prst="rect">
            <a:avLst/>
          </a:prstGeom>
          <a:noFill/>
        </p:spPr>
        <p:txBody>
          <a:bodyPr wrap="square">
            <a:spAutoFit/>
          </a:bodyPr>
          <a:lstStyle/>
          <a:p>
            <a:pPr marL="0" marR="0" algn="ctr">
              <a:spcBef>
                <a:spcPts val="0"/>
              </a:spcBef>
            </a:pPr>
            <a:r>
              <a:rPr lang="en-US" sz="3200" b="1" dirty="0">
                <a:solidFill>
                  <a:srgbClr val="0070C0"/>
                </a:solidFill>
                <a:effectLst/>
                <a:ea typeface="Times New Roman" panose="02020603050405020304" pitchFamily="18" charset="0"/>
              </a:rPr>
              <a:t>Units 5 &amp; 6: </a:t>
            </a:r>
          </a:p>
          <a:p>
            <a:pPr marL="0" marR="0" algn="ctr">
              <a:spcBef>
                <a:spcPts val="0"/>
              </a:spcBef>
            </a:pPr>
            <a:r>
              <a:rPr lang="en-US" sz="3200" b="1" dirty="0" smtClean="0">
                <a:solidFill>
                  <a:srgbClr val="FF0000"/>
                </a:solidFill>
                <a:effectLst/>
                <a:ea typeface="Times New Roman" panose="02020603050405020304" pitchFamily="18" charset="0"/>
              </a:rPr>
              <a:t>CLIL </a:t>
            </a:r>
            <a:r>
              <a:rPr lang="en-US" sz="3200" b="1" dirty="0">
                <a:solidFill>
                  <a:srgbClr val="FF0000"/>
                </a:solidFill>
                <a:effectLst/>
                <a:ea typeface="Times New Roman" panose="02020603050405020304" pitchFamily="18" charset="0"/>
              </a:rPr>
              <a:t>C - </a:t>
            </a:r>
            <a:r>
              <a:rPr lang="en-US" sz="3200" b="1" dirty="0">
                <a:solidFill>
                  <a:srgbClr val="FF0000"/>
                </a:solidFill>
                <a:ea typeface="Times New Roman" panose="02020603050405020304" pitchFamily="18" charset="0"/>
              </a:rPr>
              <a:t>PSHE</a:t>
            </a:r>
            <a:endParaRPr lang="en-US" sz="5400" b="1" dirty="0">
              <a:solidFill>
                <a:srgbClr val="FF0000"/>
              </a:solidFill>
              <a:effectLst/>
              <a:ea typeface="Times New Roman" panose="02020603050405020304" pitchFamily="18" charset="0"/>
            </a:endParaRPr>
          </a:p>
          <a:p>
            <a:pPr marL="0" marR="0" algn="ctr">
              <a:spcBef>
                <a:spcPts val="0"/>
              </a:spcBef>
            </a:pPr>
            <a:r>
              <a:rPr lang="en-US" sz="3200" b="1" dirty="0">
                <a:solidFill>
                  <a:srgbClr val="0070C0"/>
                </a:solidFill>
                <a:effectLst/>
                <a:ea typeface="Times New Roman" panose="02020603050405020304" pitchFamily="18" charset="0"/>
              </a:rPr>
              <a:t>--- </a:t>
            </a:r>
            <a:r>
              <a:rPr lang="en-US" sz="3200" dirty="0">
                <a:solidFill>
                  <a:srgbClr val="0070C0"/>
                </a:solidFill>
                <a:effectLst/>
                <a:ea typeface="Times New Roman" panose="02020603050405020304" pitchFamily="18" charset="0"/>
              </a:rPr>
              <a:t>Page 74 </a:t>
            </a:r>
            <a:r>
              <a:rPr lang="en-US" sz="3200" b="1" dirty="0">
                <a:solidFill>
                  <a:srgbClr val="0070C0"/>
                </a:solidFill>
                <a:effectLst/>
                <a:ea typeface="Times New Roman" panose="02020603050405020304" pitchFamily="18" charset="0"/>
              </a:rPr>
              <a:t>---</a:t>
            </a:r>
            <a:endParaRPr lang="en-US" sz="2800" dirty="0">
              <a:solidFill>
                <a:srgbClr val="0070C0"/>
              </a:solidFill>
              <a:effectLst/>
              <a:ea typeface="Times New Roman" panose="02020603050405020304" pitchFamily="18" charset="0"/>
            </a:endParaRPr>
          </a:p>
        </p:txBody>
      </p:sp>
    </p:spTree>
    <p:extLst>
      <p:ext uri="{BB962C8B-B14F-4D97-AF65-F5344CB8AC3E}">
        <p14:creationId xmlns:p14="http://schemas.microsoft.com/office/powerpoint/2010/main" val="3542003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623600" y="1324839"/>
            <a:ext cx="3256378" cy="662474"/>
          </a:xfrm>
          <a:prstGeom prst="roundRect">
            <a:avLst/>
          </a:prstGeom>
          <a:solidFill>
            <a:srgbClr val="00B05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Warm-up</a:t>
            </a:r>
            <a:endParaRPr lang="en-US" b="1" dirty="0"/>
          </a:p>
        </p:txBody>
      </p:sp>
      <p:sp>
        <p:nvSpPr>
          <p:cNvPr id="12" name="Rounded Rectangle 11"/>
          <p:cNvSpPr/>
          <p:nvPr/>
        </p:nvSpPr>
        <p:spPr>
          <a:xfrm>
            <a:off x="611157" y="2158876"/>
            <a:ext cx="3256378" cy="662474"/>
          </a:xfrm>
          <a:prstGeom prst="roundRect">
            <a:avLst/>
          </a:prstGeom>
          <a:solidFill>
            <a:srgbClr val="7030A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Vocabulary</a:t>
            </a:r>
            <a:endParaRPr lang="en-US" b="1" dirty="0"/>
          </a:p>
        </p:txBody>
      </p:sp>
      <p:sp>
        <p:nvSpPr>
          <p:cNvPr id="13" name="Rounded Rectangle 12"/>
          <p:cNvSpPr/>
          <p:nvPr/>
        </p:nvSpPr>
        <p:spPr>
          <a:xfrm>
            <a:off x="636043" y="4734066"/>
            <a:ext cx="3243935" cy="662474"/>
          </a:xfrm>
          <a:prstGeom prst="round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Consolidation</a:t>
            </a:r>
            <a:endParaRPr lang="en-US" b="1" dirty="0"/>
          </a:p>
        </p:txBody>
      </p:sp>
      <p:sp>
        <p:nvSpPr>
          <p:cNvPr id="14" name="Rounded Rectangle 13"/>
          <p:cNvSpPr/>
          <p:nvPr/>
        </p:nvSpPr>
        <p:spPr>
          <a:xfrm>
            <a:off x="611157" y="5598378"/>
            <a:ext cx="3256378" cy="662474"/>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Wrap-up</a:t>
            </a:r>
            <a:endParaRPr lang="en-US" b="1" dirty="0"/>
          </a:p>
        </p:txBody>
      </p:sp>
      <p:sp>
        <p:nvSpPr>
          <p:cNvPr id="15" name="Rounded Rectangle 14"/>
          <p:cNvSpPr/>
          <p:nvPr/>
        </p:nvSpPr>
        <p:spPr>
          <a:xfrm>
            <a:off x="611157" y="2992913"/>
            <a:ext cx="3256378" cy="66247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Reading</a:t>
            </a:r>
            <a:endParaRPr lang="en-US" b="1" dirty="0"/>
          </a:p>
        </p:txBody>
      </p:sp>
      <p:sp>
        <p:nvSpPr>
          <p:cNvPr id="16" name="Rounded Rectangle 15"/>
          <p:cNvSpPr/>
          <p:nvPr/>
        </p:nvSpPr>
        <p:spPr>
          <a:xfrm>
            <a:off x="614267" y="497631"/>
            <a:ext cx="3256378" cy="66247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Lesson Outline</a:t>
            </a:r>
            <a:endParaRPr lang="en-US" b="1" dirty="0"/>
          </a:p>
        </p:txBody>
      </p:sp>
      <p:sp>
        <p:nvSpPr>
          <p:cNvPr id="7" name="Rounded Rectangle 14">
            <a:extLst>
              <a:ext uri="{FF2B5EF4-FFF2-40B4-BE49-F238E27FC236}">
                <a16:creationId xmlns:a16="http://schemas.microsoft.com/office/drawing/2014/main" id="{16E2E221-F952-EB26-A98B-A49CC1D62485}"/>
              </a:ext>
            </a:extLst>
          </p:cNvPr>
          <p:cNvSpPr/>
          <p:nvPr/>
        </p:nvSpPr>
        <p:spPr>
          <a:xfrm>
            <a:off x="611157" y="3857225"/>
            <a:ext cx="3256378" cy="662474"/>
          </a:xfrm>
          <a:prstGeom prst="roundRect">
            <a:avLst/>
          </a:prstGeom>
          <a:solidFill>
            <a:srgbClr val="F8BCB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Project</a:t>
            </a:r>
            <a:endParaRPr lang="en-US" b="1" dirty="0"/>
          </a:p>
        </p:txBody>
      </p:sp>
      <p:pic>
        <p:nvPicPr>
          <p:cNvPr id="2" name="Picture 1"/>
          <p:cNvPicPr>
            <a:picLocks noChangeAspect="1"/>
          </p:cNvPicPr>
          <p:nvPr/>
        </p:nvPicPr>
        <p:blipFill>
          <a:blip r:embed="rId2"/>
          <a:stretch>
            <a:fillRect/>
          </a:stretch>
        </p:blipFill>
        <p:spPr>
          <a:xfrm>
            <a:off x="7436498" y="591713"/>
            <a:ext cx="4129782" cy="578169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21576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7223" y="1920366"/>
            <a:ext cx="11075831" cy="646331"/>
          </a:xfrm>
          <a:prstGeom prst="rect">
            <a:avLst/>
          </a:prstGeom>
        </p:spPr>
        <p:txBody>
          <a:bodyPr wrap="square">
            <a:spAutoFit/>
          </a:bodyPr>
          <a:lstStyle/>
          <a:p>
            <a:pPr marL="1028700" indent="-571500">
              <a:spcBef>
                <a:spcPts val="1200"/>
              </a:spcBef>
              <a:spcAft>
                <a:spcPts val="0"/>
              </a:spcAft>
              <a:buFont typeface="Arial" panose="020B0604020202020204" pitchFamily="34" charset="0"/>
              <a:buChar char="•"/>
            </a:pPr>
            <a:endParaRPr lang="en-US" sz="3600" dirty="0">
              <a:solidFill>
                <a:srgbClr val="002060"/>
              </a:solidFill>
            </a:endParaRPr>
          </a:p>
        </p:txBody>
      </p:sp>
      <p:sp>
        <p:nvSpPr>
          <p:cNvPr id="6" name="TextBox 5"/>
          <p:cNvSpPr txBox="1"/>
          <p:nvPr/>
        </p:nvSpPr>
        <p:spPr>
          <a:xfrm>
            <a:off x="4846682" y="567190"/>
            <a:ext cx="5113175" cy="1200329"/>
          </a:xfrm>
          <a:prstGeom prst="rect">
            <a:avLst/>
          </a:prstGeom>
          <a:noFill/>
        </p:spPr>
        <p:txBody>
          <a:bodyPr wrap="square" rtlCol="0">
            <a:spAutoFit/>
          </a:bodyPr>
          <a:lstStyle/>
          <a:p>
            <a:r>
              <a:rPr lang="en-US" sz="3600" dirty="0">
                <a:solidFill>
                  <a:srgbClr val="FF0000"/>
                </a:solidFill>
                <a:ea typeface="Times New Roman" panose="02020603050405020304" pitchFamily="18" charset="0"/>
              </a:rPr>
              <a:t>By the end of this lesson, students will be able to…</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652" t="10564" b="21049"/>
          <a:stretch>
            <a:fillRect/>
          </a:stretch>
        </p:blipFill>
        <p:spPr>
          <a:xfrm>
            <a:off x="958181" y="567190"/>
            <a:ext cx="3156527" cy="1595536"/>
          </a:xfrm>
          <a:prstGeom prst="rect">
            <a:avLst/>
          </a:prstGeom>
        </p:spPr>
      </p:pic>
      <p:sp>
        <p:nvSpPr>
          <p:cNvPr id="3" name="Rectangle 2"/>
          <p:cNvSpPr/>
          <p:nvPr/>
        </p:nvSpPr>
        <p:spPr>
          <a:xfrm>
            <a:off x="76614" y="2315573"/>
            <a:ext cx="11987868" cy="3416320"/>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sz="3600" dirty="0">
                <a:solidFill>
                  <a:srgbClr val="0070C0"/>
                </a:solidFill>
                <a:effectLst/>
                <a:ea typeface="Times New Roman" panose="02020603050405020304" pitchFamily="18" charset="0"/>
                <a:cs typeface="Times New Roman" panose="02020603050405020304" pitchFamily="18" charset="0"/>
              </a:rPr>
              <a:t>learn the way that UNESCO solves global problems and related vocabulary. </a:t>
            </a:r>
            <a:endParaRPr lang="en-US" sz="3600" dirty="0">
              <a:solidFill>
                <a:srgbClr val="0070C0"/>
              </a:solidFill>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600" dirty="0" err="1">
                <a:solidFill>
                  <a:srgbClr val="0070C0"/>
                </a:solidFill>
                <a:effectLst/>
                <a:ea typeface="Times New Roman" panose="02020603050405020304" pitchFamily="18" charset="0"/>
                <a:cs typeface="Times New Roman" panose="02020603050405020304" pitchFamily="18" charset="0"/>
              </a:rPr>
              <a:t>practise</a:t>
            </a:r>
            <a:r>
              <a:rPr lang="en-US" sz="3600" dirty="0">
                <a:solidFill>
                  <a:srgbClr val="0070C0"/>
                </a:solidFill>
                <a:effectLst/>
                <a:ea typeface="Times New Roman" panose="02020603050405020304" pitchFamily="18" charset="0"/>
                <a:cs typeface="Times New Roman" panose="02020603050405020304" pitchFamily="18" charset="0"/>
              </a:rPr>
              <a:t> reading for main ideas and specific information (multiple choice). </a:t>
            </a:r>
            <a:endParaRPr lang="en-US" sz="3600" dirty="0">
              <a:solidFill>
                <a:srgbClr val="0070C0"/>
              </a:solidFill>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600" dirty="0" err="1">
                <a:solidFill>
                  <a:srgbClr val="0070C0"/>
                </a:solidFill>
                <a:effectLst/>
                <a:ea typeface="Times New Roman" panose="02020603050405020304" pitchFamily="18" charset="0"/>
                <a:cs typeface="Times New Roman" panose="02020603050405020304" pitchFamily="18" charset="0"/>
              </a:rPr>
              <a:t>practise</a:t>
            </a:r>
            <a:r>
              <a:rPr lang="en-US" sz="3600" dirty="0">
                <a:solidFill>
                  <a:srgbClr val="0070C0"/>
                </a:solidFill>
                <a:effectLst/>
                <a:ea typeface="Times New Roman" panose="02020603050405020304" pitchFamily="18" charset="0"/>
                <a:cs typeface="Times New Roman" panose="02020603050405020304" pitchFamily="18" charset="0"/>
              </a:rPr>
              <a:t> presentation – </a:t>
            </a:r>
            <a:r>
              <a:rPr lang="en-US" sz="3600" i="1" dirty="0">
                <a:solidFill>
                  <a:srgbClr val="0070C0"/>
                </a:solidFill>
                <a:effectLst/>
                <a:ea typeface="Times New Roman" panose="02020603050405020304" pitchFamily="18" charset="0"/>
                <a:cs typeface="Times New Roman" panose="02020603050405020304" pitchFamily="18" charset="0"/>
              </a:rPr>
              <a:t>another global problem that UNESCO helps to solve. </a:t>
            </a:r>
            <a:endParaRPr lang="en-US" sz="3600" dirty="0">
              <a:solidFill>
                <a:srgbClr val="0070C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728917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ộp Văn bản 6">
            <a:extLst>
              <a:ext uri="{FF2B5EF4-FFF2-40B4-BE49-F238E27FC236}">
                <a16:creationId xmlns:a16="http://schemas.microsoft.com/office/drawing/2014/main" id="{6BC00524-18EE-8FC2-C1AA-7F5A2C35560E}"/>
              </a:ext>
            </a:extLst>
          </p:cNvPr>
          <p:cNvSpPr txBox="1"/>
          <p:nvPr/>
        </p:nvSpPr>
        <p:spPr>
          <a:xfrm>
            <a:off x="4382813" y="2105744"/>
            <a:ext cx="64638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Hộp Văn bản 8">
            <a:extLst>
              <a:ext uri="{FF2B5EF4-FFF2-40B4-BE49-F238E27FC236}">
                <a16:creationId xmlns:a16="http://schemas.microsoft.com/office/drawing/2014/main" id="{42155108-4DEB-3829-9FB8-78F5E0674AA2}"/>
              </a:ext>
            </a:extLst>
          </p:cNvPr>
          <p:cNvSpPr txBox="1"/>
          <p:nvPr/>
        </p:nvSpPr>
        <p:spPr>
          <a:xfrm>
            <a:off x="3200400" y="1843408"/>
            <a:ext cx="64638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3" name="Hình ảnh 12">
            <a:extLst>
              <a:ext uri="{FF2B5EF4-FFF2-40B4-BE49-F238E27FC236}">
                <a16:creationId xmlns:a16="http://schemas.microsoft.com/office/drawing/2014/main" id="{B35EDFFE-1074-45CD-B7B1-4377B4B2CEDD}"/>
              </a:ext>
            </a:extLst>
          </p:cNvPr>
          <p:cNvPicPr>
            <a:picLocks noChangeAspect="1"/>
          </p:cNvPicPr>
          <p:nvPr/>
        </p:nvPicPr>
        <p:blipFill>
          <a:blip r:embed="rId2"/>
          <a:stretch>
            <a:fillRect/>
          </a:stretch>
        </p:blipFill>
        <p:spPr>
          <a:xfrm>
            <a:off x="4600473" y="2282420"/>
            <a:ext cx="6028542" cy="373769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106" y="918285"/>
            <a:ext cx="3657601" cy="858858"/>
          </a:xfrm>
          <a:prstGeom prst="rect">
            <a:avLst/>
          </a:prstGeom>
        </p:spPr>
      </p:pic>
    </p:spTree>
    <p:extLst>
      <p:ext uri="{BB962C8B-B14F-4D97-AF65-F5344CB8AC3E}">
        <p14:creationId xmlns:p14="http://schemas.microsoft.com/office/powerpoint/2010/main" val="415341741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8FCF56-2C95-389E-01F8-3ECDF8A8590D}"/>
              </a:ext>
            </a:extLst>
          </p:cNvPr>
          <p:cNvSpPr txBox="1"/>
          <p:nvPr/>
        </p:nvSpPr>
        <p:spPr>
          <a:xfrm>
            <a:off x="54078" y="1440645"/>
            <a:ext cx="8341343" cy="4247317"/>
          </a:xfrm>
          <a:prstGeom prst="rect">
            <a:avLst/>
          </a:prstGeom>
          <a:noFill/>
        </p:spPr>
        <p:txBody>
          <a:bodyPr wrap="square">
            <a:spAutoFit/>
          </a:bodyPr>
          <a:lstStyle/>
          <a:p>
            <a:pPr marL="514350" lvl="0" indent="-514350">
              <a:buFont typeface="+mj-lt"/>
              <a:buAutoNum type="arabicPeriod"/>
            </a:pPr>
            <a:r>
              <a:rPr lang="en-US" sz="3000" b="1" i="1" dirty="0">
                <a:solidFill>
                  <a:srgbClr val="0070C0"/>
                </a:solidFill>
              </a:rPr>
              <a:t>What organization is it?</a:t>
            </a:r>
          </a:p>
          <a:p>
            <a:pPr marL="457200" lvl="0" indent="-457200">
              <a:buFont typeface="Wingdings" panose="05000000000000000000" pitchFamily="2" charset="2"/>
              <a:buChar char="à"/>
            </a:pPr>
            <a:r>
              <a:rPr lang="en-US" sz="3000" b="1" i="1" dirty="0">
                <a:solidFill>
                  <a:srgbClr val="FF0000"/>
                </a:solidFill>
                <a:sym typeface="Wingdings" panose="05000000000000000000" pitchFamily="2" charset="2"/>
              </a:rPr>
              <a:t>UNESCO - </a:t>
            </a:r>
            <a:r>
              <a:rPr lang="en-US" sz="3000" i="1" dirty="0">
                <a:solidFill>
                  <a:srgbClr val="FF0000"/>
                </a:solidFill>
              </a:rPr>
              <a:t>United Nations Educational, </a:t>
            </a:r>
          </a:p>
          <a:p>
            <a:pPr lvl="0"/>
            <a:r>
              <a:rPr lang="en-US" sz="3000" i="1" dirty="0">
                <a:solidFill>
                  <a:srgbClr val="FF0000"/>
                </a:solidFill>
              </a:rPr>
              <a:t>Scientific and Cultural Organization</a:t>
            </a:r>
          </a:p>
          <a:p>
            <a:pPr lvl="0"/>
            <a:r>
              <a:rPr lang="en-US" sz="3000" b="1" i="1" dirty="0">
                <a:solidFill>
                  <a:srgbClr val="0070C0"/>
                </a:solidFill>
              </a:rPr>
              <a:t>2. What are their main responsibilities?</a:t>
            </a:r>
          </a:p>
          <a:p>
            <a:pPr lvl="0"/>
            <a:r>
              <a:rPr lang="en-US" sz="3000" b="1" i="1" dirty="0">
                <a:solidFill>
                  <a:srgbClr val="FF0000"/>
                </a:solidFill>
                <a:sym typeface="Wingdings" panose="05000000000000000000" pitchFamily="2" charset="2"/>
              </a:rPr>
              <a:t> </a:t>
            </a:r>
            <a:r>
              <a:rPr lang="en-US" sz="3000" i="1" dirty="0">
                <a:solidFill>
                  <a:srgbClr val="FF0000"/>
                </a:solidFill>
              </a:rPr>
              <a:t>UNESCO's mission is to contribute to the building of a culture of peace, the eradication of poverty, sustainable development and intercultural dialogue through education, the sciences, culture, communication, and information.</a:t>
            </a:r>
            <a:endParaRPr lang="en-US" sz="3000" b="1" dirty="0">
              <a:solidFill>
                <a:srgbClr val="FF0000"/>
              </a:solidFill>
            </a:endParaRPr>
          </a:p>
        </p:txBody>
      </p:sp>
      <p:sp>
        <p:nvSpPr>
          <p:cNvPr id="5" name="Rectangle: Diagonal Corners Rounded 4">
            <a:extLst>
              <a:ext uri="{FF2B5EF4-FFF2-40B4-BE49-F238E27FC236}">
                <a16:creationId xmlns:a16="http://schemas.microsoft.com/office/drawing/2014/main" id="{3D5857DC-A427-C879-5B8B-CD562EE722BA}"/>
              </a:ext>
            </a:extLst>
          </p:cNvPr>
          <p:cNvSpPr/>
          <p:nvPr/>
        </p:nvSpPr>
        <p:spPr>
          <a:xfrm>
            <a:off x="3606432" y="485237"/>
            <a:ext cx="4643535" cy="724131"/>
          </a:xfrm>
          <a:prstGeom prst="round2DiagRect">
            <a:avLst>
              <a:gd name="adj1" fmla="val 39805"/>
              <a:gd name="adj2" fmla="val 0"/>
            </a:avLst>
          </a:prstGeom>
          <a:solidFill>
            <a:srgbClr val="F156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Group Discussion</a:t>
            </a:r>
          </a:p>
        </p:txBody>
      </p:sp>
      <p:pic>
        <p:nvPicPr>
          <p:cNvPr id="11" name="Picture 10">
            <a:extLst>
              <a:ext uri="{FF2B5EF4-FFF2-40B4-BE49-F238E27FC236}">
                <a16:creationId xmlns:a16="http://schemas.microsoft.com/office/drawing/2014/main" id="{F4526953-2734-FE20-A230-6E3962710036}"/>
              </a:ext>
            </a:extLst>
          </p:cNvPr>
          <p:cNvPicPr>
            <a:picLocks noChangeAspect="1"/>
          </p:cNvPicPr>
          <p:nvPr/>
        </p:nvPicPr>
        <p:blipFill rotWithShape="1">
          <a:blip r:embed="rId2"/>
          <a:srcRect l="2626" t="9210" r="1785" b="9210"/>
          <a:stretch/>
        </p:blipFill>
        <p:spPr>
          <a:xfrm>
            <a:off x="6508955" y="1633244"/>
            <a:ext cx="5683045" cy="1208074"/>
          </a:xfrm>
          <a:prstGeom prst="rect">
            <a:avLst/>
          </a:prstGeom>
        </p:spPr>
      </p:pic>
      <p:sp>
        <p:nvSpPr>
          <p:cNvPr id="8" name="TextBox 7">
            <a:extLst>
              <a:ext uri="{FF2B5EF4-FFF2-40B4-BE49-F238E27FC236}">
                <a16:creationId xmlns:a16="http://schemas.microsoft.com/office/drawing/2014/main" id="{0B197C92-DB0A-78C5-0980-D4386F91AA35}"/>
              </a:ext>
            </a:extLst>
          </p:cNvPr>
          <p:cNvSpPr txBox="1"/>
          <p:nvPr/>
        </p:nvSpPr>
        <p:spPr>
          <a:xfrm>
            <a:off x="8341343" y="1911338"/>
            <a:ext cx="3796579" cy="651885"/>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51100238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heel(1)">
                                      <p:cBhvr>
                                        <p:cTn id="12" dur="2000"/>
                                        <p:tgtEl>
                                          <p:spTgt spid="6">
                                            <p:txEl>
                                              <p:pRg st="1" end="1"/>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heel(1)">
                                      <p:cBhvr>
                                        <p:cTn id="15" dur="20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circle(in)">
                                      <p:cBhvr>
                                        <p:cTn id="20"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Hình ảnh 9">
            <a:extLst>
              <a:ext uri="{FF2B5EF4-FFF2-40B4-BE49-F238E27FC236}">
                <a16:creationId xmlns:a16="http://schemas.microsoft.com/office/drawing/2014/main" id="{529FBB06-765E-1581-8E69-FBD520EED422}"/>
              </a:ext>
            </a:extLst>
          </p:cNvPr>
          <p:cNvPicPr>
            <a:picLocks noChangeAspect="1"/>
          </p:cNvPicPr>
          <p:nvPr/>
        </p:nvPicPr>
        <p:blipFill>
          <a:blip r:embed="rId2"/>
          <a:stretch>
            <a:fillRect/>
          </a:stretch>
        </p:blipFill>
        <p:spPr>
          <a:xfrm>
            <a:off x="4128115" y="3133510"/>
            <a:ext cx="3984207" cy="3029250"/>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085" y="911227"/>
            <a:ext cx="4856139" cy="953084"/>
          </a:xfrm>
          <a:prstGeom prst="rect">
            <a:avLst/>
          </a:prstGeom>
        </p:spPr>
      </p:pic>
    </p:spTree>
    <p:extLst>
      <p:ext uri="{BB962C8B-B14F-4D97-AF65-F5344CB8AC3E}">
        <p14:creationId xmlns:p14="http://schemas.microsoft.com/office/powerpoint/2010/main" val="84334762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9356"/>
          <a:stretch/>
        </p:blipFill>
        <p:spPr>
          <a:xfrm>
            <a:off x="1352493" y="720969"/>
            <a:ext cx="7435747" cy="5468815"/>
          </a:xfrm>
          <a:prstGeom prst="rect">
            <a:avLst/>
          </a:prstGeom>
        </p:spPr>
      </p:pic>
      <p:sp>
        <p:nvSpPr>
          <p:cNvPr id="3" name="TextBox 2"/>
          <p:cNvSpPr txBox="1"/>
          <p:nvPr/>
        </p:nvSpPr>
        <p:spPr>
          <a:xfrm>
            <a:off x="3610229" y="4044467"/>
            <a:ext cx="3750905" cy="769441"/>
          </a:xfrm>
          <a:prstGeom prst="rect">
            <a:avLst/>
          </a:prstGeom>
          <a:noFill/>
        </p:spPr>
        <p:txBody>
          <a:bodyPr wrap="square" rtlCol="0">
            <a:spAutoFit/>
          </a:bodyPr>
          <a:lstStyle/>
          <a:p>
            <a:r>
              <a:rPr lang="en-US" sz="4400" dirty="0">
                <a:solidFill>
                  <a:schemeClr val="bg1"/>
                </a:solidFill>
              </a:rPr>
              <a:t>Pre-reading</a:t>
            </a:r>
            <a:endParaRPr lang="en-US" dirty="0">
              <a:solidFill>
                <a:schemeClr val="bg1"/>
              </a:solidFill>
            </a:endParaRPr>
          </a:p>
        </p:txBody>
      </p:sp>
    </p:spTree>
    <p:extLst>
      <p:ext uri="{BB962C8B-B14F-4D97-AF65-F5344CB8AC3E}">
        <p14:creationId xmlns:p14="http://schemas.microsoft.com/office/powerpoint/2010/main" val="4218819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7965E68-DB8D-D892-82F4-0D10EE8A78B7}"/>
              </a:ext>
            </a:extLst>
          </p:cNvPr>
          <p:cNvSpPr txBox="1"/>
          <p:nvPr/>
        </p:nvSpPr>
        <p:spPr>
          <a:xfrm>
            <a:off x="5270090" y="2225660"/>
            <a:ext cx="6784257" cy="2092881"/>
          </a:xfrm>
          <a:custGeom>
            <a:avLst/>
            <a:gdLst>
              <a:gd name="connsiteX0" fmla="*/ 0 w 6784257"/>
              <a:gd name="connsiteY0" fmla="*/ 0 h 2092881"/>
              <a:gd name="connsiteX1" fmla="*/ 746268 w 6784257"/>
              <a:gd name="connsiteY1" fmla="*/ 0 h 2092881"/>
              <a:gd name="connsiteX2" fmla="*/ 1289009 w 6784257"/>
              <a:gd name="connsiteY2" fmla="*/ 0 h 2092881"/>
              <a:gd name="connsiteX3" fmla="*/ 1831749 w 6784257"/>
              <a:gd name="connsiteY3" fmla="*/ 0 h 2092881"/>
              <a:gd name="connsiteX4" fmla="*/ 2578018 w 6784257"/>
              <a:gd name="connsiteY4" fmla="*/ 0 h 2092881"/>
              <a:gd name="connsiteX5" fmla="*/ 3188601 w 6784257"/>
              <a:gd name="connsiteY5" fmla="*/ 0 h 2092881"/>
              <a:gd name="connsiteX6" fmla="*/ 3663499 w 6784257"/>
              <a:gd name="connsiteY6" fmla="*/ 0 h 2092881"/>
              <a:gd name="connsiteX7" fmla="*/ 4341924 w 6784257"/>
              <a:gd name="connsiteY7" fmla="*/ 0 h 2092881"/>
              <a:gd name="connsiteX8" fmla="*/ 5156035 w 6784257"/>
              <a:gd name="connsiteY8" fmla="*/ 0 h 2092881"/>
              <a:gd name="connsiteX9" fmla="*/ 5902304 w 6784257"/>
              <a:gd name="connsiteY9" fmla="*/ 0 h 2092881"/>
              <a:gd name="connsiteX10" fmla="*/ 6784257 w 6784257"/>
              <a:gd name="connsiteY10" fmla="*/ 0 h 2092881"/>
              <a:gd name="connsiteX11" fmla="*/ 6784257 w 6784257"/>
              <a:gd name="connsiteY11" fmla="*/ 697627 h 2092881"/>
              <a:gd name="connsiteX12" fmla="*/ 6784257 w 6784257"/>
              <a:gd name="connsiteY12" fmla="*/ 1416183 h 2092881"/>
              <a:gd name="connsiteX13" fmla="*/ 6784257 w 6784257"/>
              <a:gd name="connsiteY13" fmla="*/ 2092881 h 2092881"/>
              <a:gd name="connsiteX14" fmla="*/ 6241516 w 6784257"/>
              <a:gd name="connsiteY14" fmla="*/ 2092881 h 2092881"/>
              <a:gd name="connsiteX15" fmla="*/ 5427406 w 6784257"/>
              <a:gd name="connsiteY15" fmla="*/ 2092881 h 2092881"/>
              <a:gd name="connsiteX16" fmla="*/ 4748980 w 6784257"/>
              <a:gd name="connsiteY16" fmla="*/ 2092881 h 2092881"/>
              <a:gd name="connsiteX17" fmla="*/ 4206239 w 6784257"/>
              <a:gd name="connsiteY17" fmla="*/ 2092881 h 2092881"/>
              <a:gd name="connsiteX18" fmla="*/ 3731341 w 6784257"/>
              <a:gd name="connsiteY18" fmla="*/ 2092881 h 2092881"/>
              <a:gd name="connsiteX19" fmla="*/ 3120758 w 6784257"/>
              <a:gd name="connsiteY19" fmla="*/ 2092881 h 2092881"/>
              <a:gd name="connsiteX20" fmla="*/ 2306647 w 6784257"/>
              <a:gd name="connsiteY20" fmla="*/ 2092881 h 2092881"/>
              <a:gd name="connsiteX21" fmla="*/ 1560379 w 6784257"/>
              <a:gd name="connsiteY21" fmla="*/ 2092881 h 2092881"/>
              <a:gd name="connsiteX22" fmla="*/ 1085481 w 6784257"/>
              <a:gd name="connsiteY22" fmla="*/ 2092881 h 2092881"/>
              <a:gd name="connsiteX23" fmla="*/ 0 w 6784257"/>
              <a:gd name="connsiteY23" fmla="*/ 2092881 h 2092881"/>
              <a:gd name="connsiteX24" fmla="*/ 0 w 6784257"/>
              <a:gd name="connsiteY24" fmla="*/ 1395254 h 2092881"/>
              <a:gd name="connsiteX25" fmla="*/ 0 w 6784257"/>
              <a:gd name="connsiteY25" fmla="*/ 739485 h 2092881"/>
              <a:gd name="connsiteX26" fmla="*/ 0 w 6784257"/>
              <a:gd name="connsiteY26" fmla="*/ 0 h 209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784257" h="2092881" extrusionOk="0">
                <a:moveTo>
                  <a:pt x="0" y="0"/>
                </a:moveTo>
                <a:cubicBezTo>
                  <a:pt x="268907" y="30700"/>
                  <a:pt x="391582" y="5218"/>
                  <a:pt x="746268" y="0"/>
                </a:cubicBezTo>
                <a:cubicBezTo>
                  <a:pt x="1100954" y="-5218"/>
                  <a:pt x="1125859" y="8228"/>
                  <a:pt x="1289009" y="0"/>
                </a:cubicBezTo>
                <a:cubicBezTo>
                  <a:pt x="1452159" y="-8228"/>
                  <a:pt x="1636633" y="18415"/>
                  <a:pt x="1831749" y="0"/>
                </a:cubicBezTo>
                <a:cubicBezTo>
                  <a:pt x="2026865" y="-18415"/>
                  <a:pt x="2422324" y="-16116"/>
                  <a:pt x="2578018" y="0"/>
                </a:cubicBezTo>
                <a:cubicBezTo>
                  <a:pt x="2733712" y="16116"/>
                  <a:pt x="2920791" y="-23058"/>
                  <a:pt x="3188601" y="0"/>
                </a:cubicBezTo>
                <a:cubicBezTo>
                  <a:pt x="3456411" y="23058"/>
                  <a:pt x="3523502" y="-9759"/>
                  <a:pt x="3663499" y="0"/>
                </a:cubicBezTo>
                <a:cubicBezTo>
                  <a:pt x="3803496" y="9759"/>
                  <a:pt x="4153250" y="15048"/>
                  <a:pt x="4341924" y="0"/>
                </a:cubicBezTo>
                <a:cubicBezTo>
                  <a:pt x="4530598" y="-15048"/>
                  <a:pt x="4976011" y="-24078"/>
                  <a:pt x="5156035" y="0"/>
                </a:cubicBezTo>
                <a:cubicBezTo>
                  <a:pt x="5336059" y="24078"/>
                  <a:pt x="5599587" y="36607"/>
                  <a:pt x="5902304" y="0"/>
                </a:cubicBezTo>
                <a:cubicBezTo>
                  <a:pt x="6205021" y="-36607"/>
                  <a:pt x="6576147" y="38240"/>
                  <a:pt x="6784257" y="0"/>
                </a:cubicBezTo>
                <a:cubicBezTo>
                  <a:pt x="6791690" y="344015"/>
                  <a:pt x="6785220" y="538122"/>
                  <a:pt x="6784257" y="697627"/>
                </a:cubicBezTo>
                <a:cubicBezTo>
                  <a:pt x="6783294" y="857132"/>
                  <a:pt x="6762903" y="1182615"/>
                  <a:pt x="6784257" y="1416183"/>
                </a:cubicBezTo>
                <a:cubicBezTo>
                  <a:pt x="6805611" y="1649751"/>
                  <a:pt x="6806960" y="1892927"/>
                  <a:pt x="6784257" y="2092881"/>
                </a:cubicBezTo>
                <a:cubicBezTo>
                  <a:pt x="6532422" y="2097627"/>
                  <a:pt x="6393977" y="2071546"/>
                  <a:pt x="6241516" y="2092881"/>
                </a:cubicBezTo>
                <a:cubicBezTo>
                  <a:pt x="6089055" y="2114216"/>
                  <a:pt x="5741398" y="2094601"/>
                  <a:pt x="5427406" y="2092881"/>
                </a:cubicBezTo>
                <a:cubicBezTo>
                  <a:pt x="5113414" y="2091162"/>
                  <a:pt x="4964026" y="2118803"/>
                  <a:pt x="4748980" y="2092881"/>
                </a:cubicBezTo>
                <a:cubicBezTo>
                  <a:pt x="4533934" y="2066959"/>
                  <a:pt x="4425567" y="2102120"/>
                  <a:pt x="4206239" y="2092881"/>
                </a:cubicBezTo>
                <a:cubicBezTo>
                  <a:pt x="3986911" y="2083642"/>
                  <a:pt x="3876439" y="2089226"/>
                  <a:pt x="3731341" y="2092881"/>
                </a:cubicBezTo>
                <a:cubicBezTo>
                  <a:pt x="3586243" y="2096536"/>
                  <a:pt x="3314678" y="2096537"/>
                  <a:pt x="3120758" y="2092881"/>
                </a:cubicBezTo>
                <a:cubicBezTo>
                  <a:pt x="2926838" y="2089225"/>
                  <a:pt x="2595302" y="2102219"/>
                  <a:pt x="2306647" y="2092881"/>
                </a:cubicBezTo>
                <a:cubicBezTo>
                  <a:pt x="2017992" y="2083543"/>
                  <a:pt x="1784825" y="2084054"/>
                  <a:pt x="1560379" y="2092881"/>
                </a:cubicBezTo>
                <a:cubicBezTo>
                  <a:pt x="1335933" y="2101708"/>
                  <a:pt x="1311402" y="2099672"/>
                  <a:pt x="1085481" y="2092881"/>
                </a:cubicBezTo>
                <a:cubicBezTo>
                  <a:pt x="859560" y="2086090"/>
                  <a:pt x="237044" y="2118979"/>
                  <a:pt x="0" y="2092881"/>
                </a:cubicBezTo>
                <a:cubicBezTo>
                  <a:pt x="-3301" y="1845195"/>
                  <a:pt x="27066" y="1714530"/>
                  <a:pt x="0" y="1395254"/>
                </a:cubicBezTo>
                <a:cubicBezTo>
                  <a:pt x="-27066" y="1075978"/>
                  <a:pt x="-26631" y="955599"/>
                  <a:pt x="0" y="739485"/>
                </a:cubicBezTo>
                <a:cubicBezTo>
                  <a:pt x="26631" y="523371"/>
                  <a:pt x="33246" y="279599"/>
                  <a:pt x="0" y="0"/>
                </a:cubicBezTo>
                <a:close/>
              </a:path>
            </a:pathLst>
          </a:custGeom>
          <a:noFill/>
          <a:ln w="28575">
            <a:noFill/>
            <a:extLst>
              <a:ext uri="{C807C97D-BFC1-408E-A445-0C87EB9F89A2}">
                <ask:lineSketchStyleProps xmlns="" xmlns:ask="http://schemas.microsoft.com/office/drawing/2018/sketchyshapes" sd="103940048">
                  <a:prstGeom prst="rect">
                    <a:avLst/>
                  </a:prstGeom>
                  <ask:type>
                    <ask:lineSketchFreehand/>
                  </ask:type>
                </ask:lineSketchStyleProps>
              </a:ext>
            </a:extLst>
          </a:ln>
        </p:spPr>
        <p:txBody>
          <a:bodyPr wrap="square" rtlCol="0">
            <a:spAutoFit/>
          </a:bodyPr>
          <a:lstStyle/>
          <a:p>
            <a:r>
              <a:rPr lang="en-US" sz="2600" i="1" dirty="0">
                <a:solidFill>
                  <a:srgbClr val="FF0000"/>
                </a:solidFill>
              </a:rPr>
              <a:t>UNESCO helps to reduce poverty by improving education around the world and by cooperating with educational and government leaders who are willing to increase funding for the achievement of this goal.</a:t>
            </a:r>
            <a:endParaRPr lang="en-US" sz="2600" dirty="0">
              <a:solidFill>
                <a:srgbClr val="FF0000"/>
              </a:solidFill>
            </a:endParaRPr>
          </a:p>
        </p:txBody>
      </p:sp>
      <p:grpSp>
        <p:nvGrpSpPr>
          <p:cNvPr id="12" name="Group 11">
            <a:extLst>
              <a:ext uri="{FF2B5EF4-FFF2-40B4-BE49-F238E27FC236}">
                <a16:creationId xmlns:a16="http://schemas.microsoft.com/office/drawing/2014/main" id="{B6C55653-9AAF-B339-6C6B-EE9834CEF9E4}"/>
              </a:ext>
            </a:extLst>
          </p:cNvPr>
          <p:cNvGrpSpPr/>
          <p:nvPr/>
        </p:nvGrpSpPr>
        <p:grpSpPr>
          <a:xfrm>
            <a:off x="98322" y="541377"/>
            <a:ext cx="10785988" cy="982623"/>
            <a:chOff x="98323" y="541377"/>
            <a:chExt cx="10096500" cy="639257"/>
          </a:xfrm>
        </p:grpSpPr>
        <p:pic>
          <p:nvPicPr>
            <p:cNvPr id="8" name="Picture 7">
              <a:extLst>
                <a:ext uri="{FF2B5EF4-FFF2-40B4-BE49-F238E27FC236}">
                  <a16:creationId xmlns:a16="http://schemas.microsoft.com/office/drawing/2014/main" id="{BA6C7B1C-BD34-6D96-2DA7-3E912398D775}"/>
                </a:ext>
              </a:extLst>
            </p:cNvPr>
            <p:cNvPicPr>
              <a:picLocks noChangeAspect="1"/>
            </p:cNvPicPr>
            <p:nvPr/>
          </p:nvPicPr>
          <p:blipFill rotWithShape="1">
            <a:blip r:embed="rId2"/>
            <a:srcRect b="34064"/>
            <a:stretch/>
          </p:blipFill>
          <p:spPr>
            <a:xfrm>
              <a:off x="98323" y="541377"/>
              <a:ext cx="10096500" cy="452189"/>
            </a:xfrm>
            <a:prstGeom prst="rect">
              <a:avLst/>
            </a:prstGeom>
          </p:spPr>
        </p:pic>
        <p:sp>
          <p:nvSpPr>
            <p:cNvPr id="11" name="Rectangle 10">
              <a:extLst>
                <a:ext uri="{FF2B5EF4-FFF2-40B4-BE49-F238E27FC236}">
                  <a16:creationId xmlns:a16="http://schemas.microsoft.com/office/drawing/2014/main" id="{47C035EC-172C-601F-6EE1-7390BBB85BC3}"/>
                </a:ext>
              </a:extLst>
            </p:cNvPr>
            <p:cNvSpPr/>
            <p:nvPr/>
          </p:nvSpPr>
          <p:spPr>
            <a:xfrm>
              <a:off x="845573" y="797176"/>
              <a:ext cx="884903" cy="383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Rounded Corners 4">
            <a:extLst>
              <a:ext uri="{FF2B5EF4-FFF2-40B4-BE49-F238E27FC236}">
                <a16:creationId xmlns:a16="http://schemas.microsoft.com/office/drawing/2014/main" id="{955ACA95-F9A9-26E3-7069-09E1F86BBAFE}"/>
              </a:ext>
            </a:extLst>
          </p:cNvPr>
          <p:cNvSpPr/>
          <p:nvPr/>
        </p:nvSpPr>
        <p:spPr>
          <a:xfrm>
            <a:off x="10579510" y="466662"/>
            <a:ext cx="1612490" cy="7482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Exercise 1 SB, p.74</a:t>
            </a:r>
          </a:p>
        </p:txBody>
      </p:sp>
      <p:pic>
        <p:nvPicPr>
          <p:cNvPr id="14" name="Picture 13">
            <a:extLst>
              <a:ext uri="{FF2B5EF4-FFF2-40B4-BE49-F238E27FC236}">
                <a16:creationId xmlns:a16="http://schemas.microsoft.com/office/drawing/2014/main" id="{7DF32F9C-7F8F-3CFA-17CB-B6FFDE83893C}"/>
              </a:ext>
            </a:extLst>
          </p:cNvPr>
          <p:cNvPicPr>
            <a:picLocks noChangeAspect="1"/>
          </p:cNvPicPr>
          <p:nvPr/>
        </p:nvPicPr>
        <p:blipFill rotWithShape="1">
          <a:blip r:embed="rId3"/>
          <a:srcRect l="14781" t="4248" r="4176" b="71987"/>
          <a:stretch/>
        </p:blipFill>
        <p:spPr>
          <a:xfrm>
            <a:off x="245806" y="1236452"/>
            <a:ext cx="8190272" cy="914493"/>
          </a:xfrm>
          <a:prstGeom prst="rect">
            <a:avLst/>
          </a:prstGeom>
        </p:spPr>
      </p:pic>
      <p:pic>
        <p:nvPicPr>
          <p:cNvPr id="15" name="Picture 14">
            <a:extLst>
              <a:ext uri="{FF2B5EF4-FFF2-40B4-BE49-F238E27FC236}">
                <a16:creationId xmlns:a16="http://schemas.microsoft.com/office/drawing/2014/main" id="{4ECEC2BD-9388-52EA-02C0-235435286EF3}"/>
              </a:ext>
            </a:extLst>
          </p:cNvPr>
          <p:cNvPicPr>
            <a:picLocks noChangeAspect="1"/>
          </p:cNvPicPr>
          <p:nvPr/>
        </p:nvPicPr>
        <p:blipFill rotWithShape="1">
          <a:blip r:embed="rId3"/>
          <a:srcRect l="3689" t="28013" r="46596" b="2683"/>
          <a:stretch/>
        </p:blipFill>
        <p:spPr>
          <a:xfrm>
            <a:off x="245806" y="2219075"/>
            <a:ext cx="5024284" cy="2666853"/>
          </a:xfrm>
          <a:prstGeom prst="rect">
            <a:avLst/>
          </a:prstGeom>
        </p:spPr>
      </p:pic>
    </p:spTree>
    <p:extLst>
      <p:ext uri="{BB962C8B-B14F-4D97-AF65-F5344CB8AC3E}">
        <p14:creationId xmlns:p14="http://schemas.microsoft.com/office/powerpoint/2010/main" val="367900068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1E282D-4198-2750-B334-47FD205B7D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12" name="TextBox 11">
            <a:extLst>
              <a:ext uri="{FF2B5EF4-FFF2-40B4-BE49-F238E27FC236}">
                <a16:creationId xmlns:a16="http://schemas.microsoft.com/office/drawing/2014/main" id="{ACFA35FE-D4DD-5695-6514-8F20C6B387F8}"/>
              </a:ext>
            </a:extLst>
          </p:cNvPr>
          <p:cNvSpPr txBox="1"/>
          <p:nvPr/>
        </p:nvSpPr>
        <p:spPr>
          <a:xfrm>
            <a:off x="59094" y="1326650"/>
            <a:ext cx="12073812" cy="584775"/>
          </a:xfrm>
          <a:prstGeom prst="rect">
            <a:avLst/>
          </a:prstGeom>
          <a:noFill/>
        </p:spPr>
        <p:txBody>
          <a:bodyPr wrap="square">
            <a:spAutoFit/>
          </a:bodyPr>
          <a:lstStyle/>
          <a:p>
            <a:pPr marR="0" lvl="0" algn="ctr">
              <a:spcBef>
                <a:spcPts val="0"/>
              </a:spcBef>
              <a:spcAft>
                <a:spcPts val="800"/>
              </a:spcAft>
            </a:pPr>
            <a:r>
              <a:rPr lang="en-US"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Do you know any of these words? </a:t>
            </a:r>
          </a:p>
        </p:txBody>
      </p:sp>
      <p:grpSp>
        <p:nvGrpSpPr>
          <p:cNvPr id="6" name="Group 5">
            <a:extLst>
              <a:ext uri="{FF2B5EF4-FFF2-40B4-BE49-F238E27FC236}">
                <a16:creationId xmlns:a16="http://schemas.microsoft.com/office/drawing/2014/main" id="{F546CAC4-6662-3084-A637-260FC5D95697}"/>
              </a:ext>
            </a:extLst>
          </p:cNvPr>
          <p:cNvGrpSpPr/>
          <p:nvPr/>
        </p:nvGrpSpPr>
        <p:grpSpPr>
          <a:xfrm>
            <a:off x="2246209" y="2178967"/>
            <a:ext cx="7235039" cy="2500066"/>
            <a:chOff x="2246209" y="2178967"/>
            <a:chExt cx="7235039" cy="2500066"/>
          </a:xfrm>
        </p:grpSpPr>
        <p:pic>
          <p:nvPicPr>
            <p:cNvPr id="5" name="Picture 4">
              <a:extLst>
                <a:ext uri="{FF2B5EF4-FFF2-40B4-BE49-F238E27FC236}">
                  <a16:creationId xmlns:a16="http://schemas.microsoft.com/office/drawing/2014/main" id="{F89486C4-D8C3-997E-848A-31954CF861E9}"/>
                </a:ext>
              </a:extLst>
            </p:cNvPr>
            <p:cNvPicPr>
              <a:picLocks noChangeAspect="1"/>
            </p:cNvPicPr>
            <p:nvPr/>
          </p:nvPicPr>
          <p:blipFill>
            <a:blip r:embed="rId3"/>
            <a:stretch>
              <a:fillRect/>
            </a:stretch>
          </p:blipFill>
          <p:spPr>
            <a:xfrm>
              <a:off x="2246209" y="2178967"/>
              <a:ext cx="7235039" cy="2500066"/>
            </a:xfrm>
            <a:prstGeom prst="rect">
              <a:avLst/>
            </a:prstGeom>
          </p:spPr>
        </p:pic>
        <p:sp>
          <p:nvSpPr>
            <p:cNvPr id="16" name="Rectangle: Rounded Corners 15">
              <a:extLst>
                <a:ext uri="{FF2B5EF4-FFF2-40B4-BE49-F238E27FC236}">
                  <a16:creationId xmlns:a16="http://schemas.microsoft.com/office/drawing/2014/main" id="{1A71933B-8D86-2584-C7B9-690100D98C84}"/>
                </a:ext>
              </a:extLst>
            </p:cNvPr>
            <p:cNvSpPr/>
            <p:nvPr/>
          </p:nvSpPr>
          <p:spPr>
            <a:xfrm>
              <a:off x="7604629" y="4033524"/>
              <a:ext cx="1634322" cy="504768"/>
            </a:xfrm>
            <a:prstGeom prst="roundRect">
              <a:avLst/>
            </a:prstGeom>
            <a:solidFill>
              <a:srgbClr val="F8BC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7261040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9831E5-5CD8-6908-DA12-11EA6A41A7F9}"/>
              </a:ext>
            </a:extLst>
          </p:cNvPr>
          <p:cNvSpPr txBox="1"/>
          <p:nvPr/>
        </p:nvSpPr>
        <p:spPr>
          <a:xfrm>
            <a:off x="74646" y="411404"/>
            <a:ext cx="12117354" cy="430887"/>
          </a:xfrm>
          <a:prstGeom prst="rect">
            <a:avLst/>
          </a:prstGeom>
          <a:noFill/>
        </p:spPr>
        <p:txBody>
          <a:bodyPr wrap="square">
            <a:spAutoFit/>
          </a:bodyPr>
          <a:lstStyle/>
          <a:p>
            <a:pPr algn="ctr"/>
            <a:r>
              <a:rPr lang="en-US" sz="2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Read the text, highlight the sentences containing these words and gues</a:t>
            </a:r>
            <a:r>
              <a:rPr lang="en-US" sz="2200" b="1" dirty="0">
                <a:solidFill>
                  <a:srgbClr val="0070C0"/>
                </a:solidFill>
                <a:latin typeface="Calibri" panose="020F0502020204030204" pitchFamily="34" charset="0"/>
                <a:ea typeface="Times New Roman" panose="02020603050405020304" pitchFamily="18" charset="0"/>
                <a:cs typeface="Calibri" panose="020F0502020204030204" pitchFamily="34" charset="0"/>
              </a:rPr>
              <a:t>s their meanings.</a:t>
            </a:r>
            <a:endParaRPr lang="en-US" sz="2200" dirty="0">
              <a:solidFill>
                <a:srgbClr val="0070C0"/>
              </a:solidFill>
            </a:endParaRPr>
          </a:p>
        </p:txBody>
      </p:sp>
      <p:sp>
        <p:nvSpPr>
          <p:cNvPr id="4" name="TextBox 3">
            <a:extLst>
              <a:ext uri="{FF2B5EF4-FFF2-40B4-BE49-F238E27FC236}">
                <a16:creationId xmlns:a16="http://schemas.microsoft.com/office/drawing/2014/main" id="{9F8A6118-3D8C-4BC5-6770-515FD9836A39}"/>
              </a:ext>
            </a:extLst>
          </p:cNvPr>
          <p:cNvSpPr txBox="1"/>
          <p:nvPr/>
        </p:nvSpPr>
        <p:spPr>
          <a:xfrm>
            <a:off x="37323" y="775116"/>
            <a:ext cx="12117354" cy="5632311"/>
          </a:xfrm>
          <a:prstGeom prst="rect">
            <a:avLst/>
          </a:prstGeom>
          <a:noFill/>
        </p:spPr>
        <p:txBody>
          <a:bodyPr wrap="square">
            <a:spAutoFit/>
          </a:bodyPr>
          <a:lstStyle/>
          <a:p>
            <a:pPr algn="just"/>
            <a:r>
              <a:rPr lang="en-US" sz="2000" b="0" i="0" u="none" strike="noStrike" baseline="0" dirty="0">
                <a:solidFill>
                  <a:srgbClr val="0070C0"/>
                </a:solidFill>
              </a:rPr>
              <a:t>What can we do to reduce global poverty? There are many </a:t>
            </a:r>
            <a:r>
              <a:rPr lang="en-US" sz="2000" b="0" i="0" u="none" strike="noStrike" baseline="0" dirty="0" err="1">
                <a:solidFill>
                  <a:srgbClr val="0070C0"/>
                </a:solidFill>
              </a:rPr>
              <a:t>organisations</a:t>
            </a:r>
            <a:r>
              <a:rPr lang="en-US" sz="2000" b="0" i="0" u="none" strike="noStrike" baseline="0" dirty="0">
                <a:solidFill>
                  <a:srgbClr val="0070C0"/>
                </a:solidFill>
              </a:rPr>
              <a:t> and charities that work to help people in need around the world. UNESCO is one of the leading </a:t>
            </a:r>
            <a:r>
              <a:rPr lang="en-US" sz="2000" b="0" i="0" u="none" strike="noStrike" baseline="0" dirty="0" err="1">
                <a:solidFill>
                  <a:srgbClr val="0070C0"/>
                </a:solidFill>
              </a:rPr>
              <a:t>organisations</a:t>
            </a:r>
            <a:r>
              <a:rPr lang="en-US" sz="2000" b="0" i="0" u="none" strike="noStrike" baseline="0" dirty="0">
                <a:solidFill>
                  <a:srgbClr val="0070C0"/>
                </a:solidFill>
              </a:rPr>
              <a:t> fighting against global poverty. While many anti-poverty </a:t>
            </a:r>
            <a:r>
              <a:rPr lang="en-US" sz="2000" b="0" i="0" u="none" strike="noStrike" baseline="0" dirty="0" err="1">
                <a:solidFill>
                  <a:srgbClr val="0070C0"/>
                </a:solidFill>
              </a:rPr>
              <a:t>organisations</a:t>
            </a:r>
            <a:r>
              <a:rPr lang="en-US" sz="2000" b="0" i="0" u="none" strike="noStrike" baseline="0" dirty="0">
                <a:solidFill>
                  <a:srgbClr val="0070C0"/>
                </a:solidFill>
              </a:rPr>
              <a:t> help mostly by providing humanitarian aid, UNESCO helps in a different way to end this global issue. It fights against poverty by improving education in poor areas of the world with the help of international cooperations. </a:t>
            </a:r>
          </a:p>
          <a:p>
            <a:pPr algn="just"/>
            <a:r>
              <a:rPr lang="en-US" sz="2000" b="0" i="0" u="none" strike="noStrike" baseline="0" dirty="0">
                <a:solidFill>
                  <a:srgbClr val="0070C0"/>
                </a:solidFill>
              </a:rPr>
              <a:t>The </a:t>
            </a:r>
            <a:r>
              <a:rPr lang="en-US" sz="2000" b="0" i="0" u="none" strike="noStrike" baseline="0" dirty="0" err="1">
                <a:solidFill>
                  <a:srgbClr val="0070C0"/>
                </a:solidFill>
              </a:rPr>
              <a:t>organisation</a:t>
            </a:r>
            <a:r>
              <a:rPr lang="en-US" sz="2000" b="0" i="0" u="none" strike="noStrike" baseline="0" dirty="0">
                <a:solidFill>
                  <a:srgbClr val="0070C0"/>
                </a:solidFill>
              </a:rPr>
              <a:t> believes that through education, societies can develop their economy and reduce poverty. By developing and sharing knowledge globally, each community becomes stronger and more independent. Therefore, UNESCO promotes global education and works to make sure every person has access to education. </a:t>
            </a:r>
          </a:p>
          <a:p>
            <a:pPr algn="just"/>
            <a:r>
              <a:rPr lang="en-US" sz="2000" b="0" i="0" u="none" strike="noStrike" baseline="0" dirty="0">
                <a:solidFill>
                  <a:srgbClr val="0070C0"/>
                </a:solidFill>
              </a:rPr>
              <a:t>UNESCO has created over 1,000 projects and groups, such as the UNESCO Associated Schools Network, to develop education. This network has more than 11,500 educational </a:t>
            </a:r>
            <a:r>
              <a:rPr lang="en-US" sz="2000" b="0" i="0" u="none" strike="noStrike" baseline="0" dirty="0" err="1">
                <a:solidFill>
                  <a:srgbClr val="0070C0"/>
                </a:solidFill>
              </a:rPr>
              <a:t>organisations</a:t>
            </a:r>
            <a:r>
              <a:rPr lang="en-US" sz="2000" b="0" i="0" u="none" strike="noStrike" baseline="0" dirty="0">
                <a:solidFill>
                  <a:srgbClr val="0070C0"/>
                </a:solidFill>
              </a:rPr>
              <a:t> from 182 countries as members and it focuses on modern teaching and international understanding. The network works both locally and internationally to develop education and the exchange of ideas. </a:t>
            </a:r>
          </a:p>
          <a:p>
            <a:pPr algn="just"/>
            <a:r>
              <a:rPr lang="en-US" sz="2000" b="0" i="0" u="none" strike="noStrike" baseline="0" dirty="0">
                <a:solidFill>
                  <a:srgbClr val="0070C0"/>
                </a:solidFill>
              </a:rPr>
              <a:t>In 2021, educational and government leaders from over 40 countries met at the UNESCO headquarters in Paris for the Global Education Meeting (GEM) to discuss the ways of improving education globally. These countries agreed to increase funding to education and international aid to education where needed. </a:t>
            </a:r>
          </a:p>
          <a:p>
            <a:pPr algn="just"/>
            <a:r>
              <a:rPr lang="en-US" sz="2000" b="0" i="0" u="none" strike="noStrike" baseline="0" dirty="0">
                <a:solidFill>
                  <a:srgbClr val="0070C0"/>
                </a:solidFill>
              </a:rPr>
              <a:t>UNESCO’s work to stop poverty has been very effective in helping millions of people around the world. Through its many projects and </a:t>
            </a:r>
            <a:r>
              <a:rPr lang="en-US" sz="2000" b="0" i="0" u="none" strike="noStrike" baseline="0" dirty="0" err="1">
                <a:solidFill>
                  <a:srgbClr val="0070C0"/>
                </a:solidFill>
              </a:rPr>
              <a:t>programmes</a:t>
            </a:r>
            <a:r>
              <a:rPr lang="en-US" sz="2000" b="0" i="0" u="none" strike="noStrike" baseline="0" dirty="0">
                <a:solidFill>
                  <a:srgbClr val="0070C0"/>
                </a:solidFill>
              </a:rPr>
              <a:t>, UNESCO teaches and strengthens communities to overcome social problems and become an active part of the global community. </a:t>
            </a:r>
          </a:p>
        </p:txBody>
      </p:sp>
      <p:cxnSp>
        <p:nvCxnSpPr>
          <p:cNvPr id="9" name="Straight Connector 8">
            <a:extLst>
              <a:ext uri="{FF2B5EF4-FFF2-40B4-BE49-F238E27FC236}">
                <a16:creationId xmlns:a16="http://schemas.microsoft.com/office/drawing/2014/main" id="{E642F32E-4711-1A70-AE25-563FBC61F9EE}"/>
              </a:ext>
            </a:extLst>
          </p:cNvPr>
          <p:cNvCxnSpPr>
            <a:cxnSpLocks/>
          </p:cNvCxnSpPr>
          <p:nvPr/>
        </p:nvCxnSpPr>
        <p:spPr>
          <a:xfrm>
            <a:off x="5593049" y="1708506"/>
            <a:ext cx="169817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60AA72E-2424-BAC5-1A43-2B1D69DE83BD}"/>
              </a:ext>
            </a:extLst>
          </p:cNvPr>
          <p:cNvCxnSpPr>
            <a:cxnSpLocks/>
          </p:cNvCxnSpPr>
          <p:nvPr/>
        </p:nvCxnSpPr>
        <p:spPr>
          <a:xfrm>
            <a:off x="1536543" y="2316100"/>
            <a:ext cx="128531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E298DA-304D-074B-C06E-E9BE677D19E0}"/>
              </a:ext>
            </a:extLst>
          </p:cNvPr>
          <p:cNvCxnSpPr>
            <a:cxnSpLocks/>
          </p:cNvCxnSpPr>
          <p:nvPr/>
        </p:nvCxnSpPr>
        <p:spPr>
          <a:xfrm>
            <a:off x="8505102" y="2631384"/>
            <a:ext cx="100269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53A3D9C-04C8-6A6B-F056-82568210E98A}"/>
              </a:ext>
            </a:extLst>
          </p:cNvPr>
          <p:cNvCxnSpPr>
            <a:cxnSpLocks/>
          </p:cNvCxnSpPr>
          <p:nvPr/>
        </p:nvCxnSpPr>
        <p:spPr>
          <a:xfrm>
            <a:off x="8166089" y="3251767"/>
            <a:ext cx="67802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A84DB4-251D-D568-F575-0D09DF0918B0}"/>
              </a:ext>
            </a:extLst>
          </p:cNvPr>
          <p:cNvCxnSpPr>
            <a:cxnSpLocks/>
          </p:cNvCxnSpPr>
          <p:nvPr/>
        </p:nvCxnSpPr>
        <p:spPr>
          <a:xfrm>
            <a:off x="1061184" y="5378747"/>
            <a:ext cx="74795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C2DF107-F4D7-5C43-8007-6ED4D14E69F6}"/>
              </a:ext>
            </a:extLst>
          </p:cNvPr>
          <p:cNvCxnSpPr>
            <a:cxnSpLocks/>
          </p:cNvCxnSpPr>
          <p:nvPr/>
        </p:nvCxnSpPr>
        <p:spPr>
          <a:xfrm>
            <a:off x="5884105" y="5959233"/>
            <a:ext cx="104763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TA11 BRIGHT CD2 - TRACK 2.37 - CLIL C">
            <a:hlinkClick r:id="" action="ppaction://media"/>
            <a:extLst>
              <a:ext uri="{FF2B5EF4-FFF2-40B4-BE49-F238E27FC236}">
                <a16:creationId xmlns:a16="http://schemas.microsoft.com/office/drawing/2014/main" id="{5518502F-250D-C0D2-A432-4483612DAA4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10106" y="5959233"/>
            <a:ext cx="487363" cy="487363"/>
          </a:xfrm>
          <a:prstGeom prst="rect">
            <a:avLst/>
          </a:prstGeom>
        </p:spPr>
      </p:pic>
      <p:cxnSp>
        <p:nvCxnSpPr>
          <p:cNvPr id="11" name="Straight Connector 10">
            <a:extLst>
              <a:ext uri="{FF2B5EF4-FFF2-40B4-BE49-F238E27FC236}">
                <a16:creationId xmlns:a16="http://schemas.microsoft.com/office/drawing/2014/main" id="{F97512FE-1D19-EF9E-5BAA-985D998A4E0C}"/>
              </a:ext>
            </a:extLst>
          </p:cNvPr>
          <p:cNvCxnSpPr>
            <a:cxnSpLocks/>
          </p:cNvCxnSpPr>
          <p:nvPr/>
        </p:nvCxnSpPr>
        <p:spPr>
          <a:xfrm>
            <a:off x="8844114" y="5959233"/>
            <a:ext cx="104763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67596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237557" y="1281708"/>
            <a:ext cx="12002278" cy="1200329"/>
          </a:xfrm>
          <a:prstGeom prst="rect">
            <a:avLst/>
          </a:prstGeom>
          <a:noFill/>
        </p:spPr>
        <p:txBody>
          <a:bodyPr wrap="square" rtlCol="0">
            <a:spAutoFit/>
          </a:bodyPr>
          <a:lstStyle/>
          <a:p>
            <a:r>
              <a:rPr lang="en-US" sz="4000" b="1" dirty="0">
                <a:solidFill>
                  <a:srgbClr val="0070C0"/>
                </a:solidFill>
              </a:rPr>
              <a:t>humanitarian aid </a:t>
            </a:r>
            <a:r>
              <a:rPr lang="en-US" sz="3400" b="1" dirty="0">
                <a:solidFill>
                  <a:srgbClr val="C00000"/>
                </a:solidFill>
                <a:ea typeface="Times New Roman" panose="02020603050405020304" pitchFamily="18" charset="0"/>
                <a:cs typeface="Times New Roman" panose="02020603050405020304" pitchFamily="18" charset="0"/>
              </a:rPr>
              <a:t>/</a:t>
            </a:r>
            <a:r>
              <a:rPr lang="en-US" sz="3400" b="1" dirty="0" err="1">
                <a:solidFill>
                  <a:srgbClr val="C00000"/>
                </a:solidFill>
                <a:ea typeface="Times New Roman" panose="02020603050405020304" pitchFamily="18" charset="0"/>
                <a:cs typeface="Times New Roman" panose="02020603050405020304" pitchFamily="18" charset="0"/>
              </a:rPr>
              <a:t>hju</a:t>
            </a:r>
            <a:r>
              <a:rPr lang="en-US" sz="3400" b="1" dirty="0">
                <a:solidFill>
                  <a:srgbClr val="C00000"/>
                </a:solidFill>
                <a:ea typeface="Times New Roman" panose="02020603050405020304" pitchFamily="18" charset="0"/>
                <a:cs typeface="Times New Roman" panose="02020603050405020304" pitchFamily="18" charset="0"/>
              </a:rPr>
              <a:t>ːˌ</a:t>
            </a:r>
            <a:r>
              <a:rPr lang="en-US" sz="3400" b="1" dirty="0" err="1">
                <a:solidFill>
                  <a:srgbClr val="C00000"/>
                </a:solidFill>
                <a:ea typeface="Times New Roman" panose="02020603050405020304" pitchFamily="18" charset="0"/>
                <a:cs typeface="Times New Roman" panose="02020603050405020304" pitchFamily="18" charset="0"/>
              </a:rPr>
              <a:t>mænɪˈteəriən</a:t>
            </a:r>
            <a:r>
              <a:rPr lang="en-US" sz="3400" b="1" dirty="0">
                <a:solidFill>
                  <a:srgbClr val="C00000"/>
                </a:solidFill>
                <a:ea typeface="Times New Roman" panose="02020603050405020304" pitchFamily="18" charset="0"/>
                <a:cs typeface="Times New Roman" panose="02020603050405020304" pitchFamily="18" charset="0"/>
              </a:rPr>
              <a:t> </a:t>
            </a:r>
            <a:r>
              <a:rPr lang="en-US" sz="3400" b="1" dirty="0" err="1">
                <a:solidFill>
                  <a:srgbClr val="C00000"/>
                </a:solidFill>
                <a:ea typeface="Times New Roman" panose="02020603050405020304" pitchFamily="18" charset="0"/>
                <a:cs typeface="Times New Roman" panose="02020603050405020304" pitchFamily="18" charset="0"/>
              </a:rPr>
              <a:t>eɪd</a:t>
            </a:r>
            <a:r>
              <a:rPr lang="en-US" sz="3400" b="1" dirty="0">
                <a:solidFill>
                  <a:srgbClr val="C00000"/>
                </a:solidFill>
                <a:ea typeface="Times New Roman" panose="02020603050405020304" pitchFamily="18" charset="0"/>
                <a:cs typeface="Times New Roman" panose="02020603050405020304" pitchFamily="18" charset="0"/>
              </a:rPr>
              <a:t>/</a:t>
            </a:r>
            <a:r>
              <a:rPr lang="en-US" sz="3400" b="1" dirty="0">
                <a:solidFill>
                  <a:srgbClr val="C00000"/>
                </a:solidFill>
              </a:rPr>
              <a:t>(</a:t>
            </a:r>
            <a:r>
              <a:rPr lang="en-US" sz="3400" b="1" dirty="0" err="1">
                <a:solidFill>
                  <a:srgbClr val="C00000"/>
                </a:solidFill>
              </a:rPr>
              <a:t>phr</a:t>
            </a:r>
            <a:r>
              <a:rPr lang="en-US" sz="3400" b="1" dirty="0">
                <a:solidFill>
                  <a:srgbClr val="C00000"/>
                </a:solidFill>
              </a:rPr>
              <a:t>): </a:t>
            </a:r>
            <a:r>
              <a:rPr lang="en-US" sz="3200" dirty="0"/>
              <a:t>help or support to improve people’s lives and reduce suffering.</a:t>
            </a:r>
            <a:endParaRPr lang="en-US" sz="2400" dirty="0">
              <a:solidFill>
                <a:srgbClr val="00B050"/>
              </a:solidFill>
            </a:endParaRPr>
          </a:p>
        </p:txBody>
      </p:sp>
      <p:sp>
        <p:nvSpPr>
          <p:cNvPr id="14" name="Rectangle 13">
            <a:extLst>
              <a:ext uri="{FF2B5EF4-FFF2-40B4-BE49-F238E27FC236}">
                <a16:creationId xmlns:a16="http://schemas.microsoft.com/office/drawing/2014/main" id="{F138DA9E-3199-0062-A532-316BA42AA468}"/>
              </a:ext>
            </a:extLst>
          </p:cNvPr>
          <p:cNvSpPr/>
          <p:nvPr/>
        </p:nvSpPr>
        <p:spPr>
          <a:xfrm>
            <a:off x="5660516" y="2444621"/>
            <a:ext cx="6036907"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i="1" dirty="0" err="1">
                <a:solidFill>
                  <a:srgbClr val="FF0000"/>
                </a:solidFill>
              </a:rPr>
              <a:t>Viện</a:t>
            </a:r>
            <a:r>
              <a:rPr lang="en-US" sz="3600" i="1" dirty="0">
                <a:solidFill>
                  <a:srgbClr val="FF0000"/>
                </a:solidFill>
              </a:rPr>
              <a:t> </a:t>
            </a:r>
            <a:r>
              <a:rPr lang="en-US" sz="3600" i="1" dirty="0" err="1">
                <a:solidFill>
                  <a:srgbClr val="FF0000"/>
                </a:solidFill>
              </a:rPr>
              <a:t>trợ</a:t>
            </a:r>
            <a:r>
              <a:rPr lang="en-US" sz="3600" i="1" dirty="0">
                <a:solidFill>
                  <a:srgbClr val="FF0000"/>
                </a:solidFill>
              </a:rPr>
              <a:t> </a:t>
            </a:r>
            <a:r>
              <a:rPr lang="en-US" sz="3600" i="1" dirty="0" err="1">
                <a:solidFill>
                  <a:srgbClr val="FF0000"/>
                </a:solidFill>
              </a:rPr>
              <a:t>nhân</a:t>
            </a:r>
            <a:r>
              <a:rPr lang="en-US" sz="3600" i="1" dirty="0">
                <a:solidFill>
                  <a:srgbClr val="FF0000"/>
                </a:solidFill>
              </a:rPr>
              <a:t> </a:t>
            </a:r>
            <a:r>
              <a:rPr lang="en-US" sz="3600" i="1" dirty="0" err="1">
                <a:solidFill>
                  <a:srgbClr val="FF0000"/>
                </a:solidFill>
              </a:rPr>
              <a:t>đạo</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4570493" y="3015013"/>
            <a:ext cx="7250968" cy="178902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rgbClr val="002060"/>
                </a:solidFill>
              </a:rPr>
              <a:t>The United Nations is sending </a:t>
            </a:r>
            <a:r>
              <a:rPr lang="en-US" sz="3000" i="1" u="sng" dirty="0">
                <a:solidFill>
                  <a:srgbClr val="002060"/>
                </a:solidFill>
              </a:rPr>
              <a:t>humanitarian aid </a:t>
            </a:r>
            <a:r>
              <a:rPr lang="en-US" sz="3000" dirty="0">
                <a:solidFill>
                  <a:srgbClr val="002060"/>
                </a:solidFill>
              </a:rPr>
              <a:t>(food and supplies) to the areas affected by the wars.</a:t>
            </a:r>
          </a:p>
        </p:txBody>
      </p:sp>
      <p:pic>
        <p:nvPicPr>
          <p:cNvPr id="11" name="Picture 10" descr="A picture containing outdoor&#10;&#10;Description automatically generated">
            <a:extLst>
              <a:ext uri="{FF2B5EF4-FFF2-40B4-BE49-F238E27FC236}">
                <a16:creationId xmlns:a16="http://schemas.microsoft.com/office/drawing/2014/main" id="{E9EDC8DA-64C0-A3EC-F655-A3886E2F367E}"/>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tretch>
            <a:fillRect/>
          </a:stretch>
        </p:blipFill>
        <p:spPr>
          <a:xfrm>
            <a:off x="494577" y="2769642"/>
            <a:ext cx="3935990" cy="2561674"/>
          </a:xfrm>
          <a:prstGeom prst="rect">
            <a:avLst/>
          </a:prstGeom>
        </p:spPr>
      </p:pic>
      <p:pic>
        <p:nvPicPr>
          <p:cNvPr id="13" name="humanitarian aid">
            <a:hlinkClick r:id="" action="ppaction://media"/>
            <a:extLst>
              <a:ext uri="{FF2B5EF4-FFF2-40B4-BE49-F238E27FC236}">
                <a16:creationId xmlns:a16="http://schemas.microsoft.com/office/drawing/2014/main" id="{71B1A81C-78E8-63AB-F1B5-D2E74AB7C2CC}"/>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083130" y="697113"/>
            <a:ext cx="487363" cy="487363"/>
          </a:xfrm>
          <a:prstGeom prst="rect">
            <a:avLst/>
          </a:prstGeom>
        </p:spPr>
      </p:pic>
    </p:spTree>
    <p:extLst>
      <p:ext uri="{BB962C8B-B14F-4D97-AF65-F5344CB8AC3E}">
        <p14:creationId xmlns:p14="http://schemas.microsoft.com/office/powerpoint/2010/main" val="54809156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3"/>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399" fill="hold"/>
                                        <p:tgtEl>
                                          <p:spTgt spid="13"/>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189722" y="1192673"/>
            <a:ext cx="11812555" cy="1231106"/>
          </a:xfrm>
          <a:prstGeom prst="rect">
            <a:avLst/>
          </a:prstGeom>
          <a:noFill/>
        </p:spPr>
        <p:txBody>
          <a:bodyPr wrap="square" rtlCol="0">
            <a:spAutoFit/>
          </a:bodyPr>
          <a:lstStyle/>
          <a:p>
            <a:r>
              <a:rPr lang="en-US" sz="4000" b="1" dirty="0">
                <a:solidFill>
                  <a:srgbClr val="0070C0"/>
                </a:solidFill>
              </a:rPr>
              <a:t>cooperation</a:t>
            </a:r>
            <a:r>
              <a:rPr lang="en-US" sz="2800" b="1" dirty="0">
                <a:solidFill>
                  <a:srgbClr val="C00000"/>
                </a:solidFill>
              </a:rPr>
              <a:t> </a:t>
            </a:r>
            <a:r>
              <a:rPr lang="en-US" sz="3200" b="1" dirty="0">
                <a:solidFill>
                  <a:srgbClr val="C00000"/>
                </a:solidFill>
              </a:rPr>
              <a:t>/</a:t>
            </a:r>
            <a:r>
              <a:rPr lang="en-US" sz="3200" b="1" dirty="0" err="1">
                <a:solidFill>
                  <a:srgbClr val="C00000"/>
                </a:solidFill>
              </a:rPr>
              <a:t>kəʊˌɒpərˈeɪʃən</a:t>
            </a:r>
            <a:r>
              <a:rPr lang="en-US" sz="3200" b="1" dirty="0">
                <a:solidFill>
                  <a:srgbClr val="C00000"/>
                </a:solidFill>
              </a:rPr>
              <a:t>/ </a:t>
            </a:r>
            <a:r>
              <a:rPr lang="en-US" sz="4000" b="0" i="0" dirty="0">
                <a:solidFill>
                  <a:srgbClr val="C00000"/>
                </a:solidFill>
                <a:effectLst/>
              </a:rPr>
              <a:t>(n): </a:t>
            </a:r>
            <a:r>
              <a:rPr lang="en-US" sz="3400" dirty="0"/>
              <a:t>the process of working with another company, organization, or country to achieve something. </a:t>
            </a:r>
          </a:p>
        </p:txBody>
      </p:sp>
      <p:sp>
        <p:nvSpPr>
          <p:cNvPr id="14" name="Rectangle 13">
            <a:extLst>
              <a:ext uri="{FF2B5EF4-FFF2-40B4-BE49-F238E27FC236}">
                <a16:creationId xmlns:a16="http://schemas.microsoft.com/office/drawing/2014/main" id="{F138DA9E-3199-0062-A532-316BA42AA468}"/>
              </a:ext>
            </a:extLst>
          </p:cNvPr>
          <p:cNvSpPr/>
          <p:nvPr/>
        </p:nvSpPr>
        <p:spPr>
          <a:xfrm>
            <a:off x="4975715" y="2310050"/>
            <a:ext cx="6335710" cy="4366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sự</a:t>
            </a:r>
            <a:r>
              <a:rPr lang="en-US" sz="3600" dirty="0">
                <a:solidFill>
                  <a:srgbClr val="FF0000"/>
                </a:solidFill>
              </a:rPr>
              <a:t> </a:t>
            </a:r>
            <a:r>
              <a:rPr lang="en-US" sz="3600" dirty="0" err="1">
                <a:solidFill>
                  <a:srgbClr val="FF0000"/>
                </a:solidFill>
              </a:rPr>
              <a:t>hợp</a:t>
            </a:r>
            <a:r>
              <a:rPr lang="en-US" sz="3600" dirty="0">
                <a:solidFill>
                  <a:srgbClr val="FF0000"/>
                </a:solidFill>
              </a:rPr>
              <a:t> </a:t>
            </a:r>
            <a:r>
              <a:rPr lang="en-US" sz="3600" dirty="0" err="1">
                <a:solidFill>
                  <a:srgbClr val="FF0000"/>
                </a:solidFill>
              </a:rPr>
              <a:t>tác</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4515543" y="2910214"/>
            <a:ext cx="7256054" cy="12618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u="sng" dirty="0">
                <a:solidFill>
                  <a:srgbClr val="002060"/>
                </a:solidFill>
              </a:rPr>
              <a:t>Cooperation</a:t>
            </a:r>
            <a:r>
              <a:rPr lang="en-US" sz="3200" dirty="0">
                <a:solidFill>
                  <a:srgbClr val="002060"/>
                </a:solidFill>
              </a:rPr>
              <a:t> between different people is always a key factor in successful marketing campaigns.</a:t>
            </a:r>
          </a:p>
        </p:txBody>
      </p:sp>
      <p:pic>
        <p:nvPicPr>
          <p:cNvPr id="8" name="Picture 7" descr="A group of people sitting around a table with laptops&#10;&#10;Description automatically generated with low confidence">
            <a:extLst>
              <a:ext uri="{FF2B5EF4-FFF2-40B4-BE49-F238E27FC236}">
                <a16:creationId xmlns:a16="http://schemas.microsoft.com/office/drawing/2014/main" id="{B8DF4C6B-4E8E-9E24-9BD2-29F31A7E8209}"/>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tretch>
            <a:fillRect/>
          </a:stretch>
        </p:blipFill>
        <p:spPr>
          <a:xfrm>
            <a:off x="519399" y="2632931"/>
            <a:ext cx="3570001" cy="2379406"/>
          </a:xfrm>
          <a:prstGeom prst="rect">
            <a:avLst/>
          </a:prstGeom>
        </p:spPr>
      </p:pic>
      <p:pic>
        <p:nvPicPr>
          <p:cNvPr id="12" name="cooperate">
            <a:hlinkClick r:id="" action="ppaction://media"/>
            <a:extLst>
              <a:ext uri="{FF2B5EF4-FFF2-40B4-BE49-F238E27FC236}">
                <a16:creationId xmlns:a16="http://schemas.microsoft.com/office/drawing/2014/main" id="{A692E1C0-8926-7BC6-D3EF-0EC431B96ED9}"/>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148394" y="705310"/>
            <a:ext cx="487363" cy="487363"/>
          </a:xfrm>
          <a:prstGeom prst="rect">
            <a:avLst/>
          </a:prstGeom>
        </p:spPr>
      </p:pic>
    </p:spTree>
    <p:extLst>
      <p:ext uri="{BB962C8B-B14F-4D97-AF65-F5344CB8AC3E}">
        <p14:creationId xmlns:p14="http://schemas.microsoft.com/office/powerpoint/2010/main" val="204396285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2"/>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65" fill="hold"/>
                                        <p:tgtEl>
                                          <p:spTgt spid="12"/>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273207" y="1254631"/>
            <a:ext cx="11812555" cy="1200329"/>
          </a:xfrm>
          <a:prstGeom prst="rect">
            <a:avLst/>
          </a:prstGeom>
          <a:noFill/>
        </p:spPr>
        <p:txBody>
          <a:bodyPr wrap="square" rtlCol="0">
            <a:spAutoFit/>
          </a:bodyPr>
          <a:lstStyle/>
          <a:p>
            <a:r>
              <a:rPr lang="en-US" sz="4000" b="1" dirty="0">
                <a:solidFill>
                  <a:srgbClr val="0070C0"/>
                </a:solidFill>
              </a:rPr>
              <a:t>economy </a:t>
            </a:r>
            <a:r>
              <a:rPr lang="en-US" sz="3200" b="1" dirty="0">
                <a:solidFill>
                  <a:srgbClr val="C00000"/>
                </a:solidFill>
              </a:rPr>
              <a:t>/</a:t>
            </a:r>
            <a:r>
              <a:rPr lang="en-US" sz="3200" b="1" dirty="0" err="1">
                <a:solidFill>
                  <a:srgbClr val="C00000"/>
                </a:solidFill>
              </a:rPr>
              <a:t>iˈkɒnəmi</a:t>
            </a:r>
            <a:r>
              <a:rPr lang="en-US" sz="3200" b="1" dirty="0">
                <a:solidFill>
                  <a:srgbClr val="C00000"/>
                </a:solidFill>
              </a:rPr>
              <a:t>/  </a:t>
            </a:r>
            <a:r>
              <a:rPr lang="en-US" sz="3600" b="1" dirty="0">
                <a:solidFill>
                  <a:srgbClr val="C00000"/>
                </a:solidFill>
              </a:rPr>
              <a:t>(v): </a:t>
            </a:r>
            <a:r>
              <a:rPr lang="en-US" sz="3200" dirty="0"/>
              <a:t>the system of trade and industry by which the wealth of a country is made and used.</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8631942" y="1854795"/>
            <a:ext cx="2348347"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nền</a:t>
            </a:r>
            <a:r>
              <a:rPr lang="en-US" sz="3600" dirty="0">
                <a:solidFill>
                  <a:srgbClr val="FF0000"/>
                </a:solidFill>
              </a:rPr>
              <a:t> </a:t>
            </a:r>
            <a:r>
              <a:rPr lang="en-US" sz="3600" dirty="0" err="1">
                <a:solidFill>
                  <a:srgbClr val="FF0000"/>
                </a:solidFill>
              </a:rPr>
              <a:t>kinh</a:t>
            </a:r>
            <a:r>
              <a:rPr lang="en-US" sz="3600" dirty="0">
                <a:solidFill>
                  <a:srgbClr val="FF0000"/>
                </a:solidFill>
              </a:rPr>
              <a:t> </a:t>
            </a:r>
            <a:r>
              <a:rPr lang="en-US" sz="3600" dirty="0" err="1">
                <a:solidFill>
                  <a:srgbClr val="FF0000"/>
                </a:solidFill>
              </a:rPr>
              <a:t>tế</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5771538" y="2867481"/>
            <a:ext cx="5720809" cy="13345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Tourism contributes millions of dollars to the local </a:t>
            </a:r>
            <a:r>
              <a:rPr lang="en-US" sz="3200" i="1" u="sng" dirty="0">
                <a:solidFill>
                  <a:srgbClr val="002060"/>
                </a:solidFill>
              </a:rPr>
              <a:t>economy</a:t>
            </a:r>
            <a:r>
              <a:rPr lang="en-US" sz="3200" dirty="0">
                <a:solidFill>
                  <a:srgbClr val="002060"/>
                </a:solidFill>
              </a:rPr>
              <a:t>.</a:t>
            </a:r>
          </a:p>
        </p:txBody>
      </p:sp>
      <p:pic>
        <p:nvPicPr>
          <p:cNvPr id="11" name="Picture 10" descr="A close-up of a dollar sign&#10;&#10;Description automatically generated with low confidence">
            <a:extLst>
              <a:ext uri="{FF2B5EF4-FFF2-40B4-BE49-F238E27FC236}">
                <a16:creationId xmlns:a16="http://schemas.microsoft.com/office/drawing/2014/main" id="{AFC50689-0135-E1FB-1388-83AA237F2A7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tretch>
            <a:fillRect/>
          </a:stretch>
        </p:blipFill>
        <p:spPr>
          <a:xfrm>
            <a:off x="699653" y="2788738"/>
            <a:ext cx="4741058" cy="2765617"/>
          </a:xfrm>
          <a:prstGeom prst="rect">
            <a:avLst/>
          </a:prstGeom>
        </p:spPr>
      </p:pic>
      <p:pic>
        <p:nvPicPr>
          <p:cNvPr id="12" name="economy">
            <a:hlinkClick r:id="" action="ppaction://media"/>
            <a:extLst>
              <a:ext uri="{FF2B5EF4-FFF2-40B4-BE49-F238E27FC236}">
                <a16:creationId xmlns:a16="http://schemas.microsoft.com/office/drawing/2014/main" id="{72366DB5-BDB7-BA73-F734-3688CB6016A5}"/>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189874" y="677171"/>
            <a:ext cx="487363" cy="487363"/>
          </a:xfrm>
          <a:prstGeom prst="rect">
            <a:avLst/>
          </a:prstGeom>
        </p:spPr>
      </p:pic>
    </p:spTree>
    <p:extLst>
      <p:ext uri="{BB962C8B-B14F-4D97-AF65-F5344CB8AC3E}">
        <p14:creationId xmlns:p14="http://schemas.microsoft.com/office/powerpoint/2010/main" val="268713162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2"/>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330" fill="hold"/>
                                        <p:tgtEl>
                                          <p:spTgt spid="12"/>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273207" y="1254631"/>
            <a:ext cx="11812555" cy="1261884"/>
          </a:xfrm>
          <a:prstGeom prst="rect">
            <a:avLst/>
          </a:prstGeom>
          <a:noFill/>
        </p:spPr>
        <p:txBody>
          <a:bodyPr wrap="square" rtlCol="0">
            <a:spAutoFit/>
          </a:bodyPr>
          <a:lstStyle/>
          <a:p>
            <a:r>
              <a:rPr lang="en-US" sz="4000" b="1" dirty="0">
                <a:solidFill>
                  <a:srgbClr val="0070C0"/>
                </a:solidFill>
              </a:rPr>
              <a:t>access </a:t>
            </a:r>
            <a:r>
              <a:rPr lang="en-US" sz="3400" b="1" dirty="0">
                <a:solidFill>
                  <a:srgbClr val="C00000"/>
                </a:solidFill>
              </a:rPr>
              <a:t>/ˈ</a:t>
            </a:r>
            <a:r>
              <a:rPr lang="en-US" sz="3400" b="1" dirty="0" err="1">
                <a:solidFill>
                  <a:srgbClr val="C00000"/>
                </a:solidFill>
              </a:rPr>
              <a:t>ækses</a:t>
            </a:r>
            <a:r>
              <a:rPr lang="en-US" sz="3400" b="1" dirty="0">
                <a:solidFill>
                  <a:srgbClr val="C00000"/>
                </a:solidFill>
              </a:rPr>
              <a:t>/ </a:t>
            </a:r>
            <a:r>
              <a:rPr lang="en-US" sz="3600" b="1" dirty="0">
                <a:solidFill>
                  <a:srgbClr val="C00000"/>
                </a:solidFill>
              </a:rPr>
              <a:t>(n): </a:t>
            </a:r>
            <a:r>
              <a:rPr lang="en-US" sz="3200" dirty="0"/>
              <a:t>the method or possibility of getting near to a place or person</a:t>
            </a:r>
            <a:r>
              <a:rPr lang="en-US" sz="3600" dirty="0"/>
              <a:t>.</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5815546" y="1885573"/>
            <a:ext cx="4652669"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sự</a:t>
            </a:r>
            <a:r>
              <a:rPr lang="en-US" sz="3600" dirty="0">
                <a:solidFill>
                  <a:srgbClr val="FF0000"/>
                </a:solidFill>
              </a:rPr>
              <a:t> </a:t>
            </a:r>
            <a:r>
              <a:rPr lang="en-US" sz="3600" dirty="0" err="1">
                <a:solidFill>
                  <a:srgbClr val="FF0000"/>
                </a:solidFill>
              </a:rPr>
              <a:t>tiếp</a:t>
            </a:r>
            <a:r>
              <a:rPr lang="en-US" sz="3600" dirty="0">
                <a:solidFill>
                  <a:srgbClr val="FF0000"/>
                </a:solidFill>
              </a:rPr>
              <a:t> </a:t>
            </a:r>
            <a:r>
              <a:rPr lang="en-US" sz="3600" dirty="0" err="1">
                <a:solidFill>
                  <a:srgbClr val="FF0000"/>
                </a:solidFill>
              </a:rPr>
              <a:t>cận</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4528525" y="2516515"/>
            <a:ext cx="7226710" cy="13345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The government needs to make sure that anyone can have </a:t>
            </a:r>
            <a:r>
              <a:rPr lang="en-US" sz="3200" u="sng" dirty="0">
                <a:solidFill>
                  <a:srgbClr val="002060"/>
                </a:solidFill>
              </a:rPr>
              <a:t>access</a:t>
            </a:r>
            <a:r>
              <a:rPr lang="en-US" sz="3200" dirty="0">
                <a:solidFill>
                  <a:srgbClr val="002060"/>
                </a:solidFill>
              </a:rPr>
              <a:t> to education.</a:t>
            </a:r>
          </a:p>
        </p:txBody>
      </p:sp>
      <p:pic>
        <p:nvPicPr>
          <p:cNvPr id="8" name="Picture 7" descr="A picture containing text, orange, sign, outdoor&#10;&#10;Description automatically generated">
            <a:extLst>
              <a:ext uri="{FF2B5EF4-FFF2-40B4-BE49-F238E27FC236}">
                <a16:creationId xmlns:a16="http://schemas.microsoft.com/office/drawing/2014/main" id="{390FBCD6-6E38-5407-8AC2-8BF444B923E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tretch>
            <a:fillRect/>
          </a:stretch>
        </p:blipFill>
        <p:spPr>
          <a:xfrm>
            <a:off x="503738" y="2639422"/>
            <a:ext cx="3794257" cy="2845693"/>
          </a:xfrm>
          <a:prstGeom prst="rect">
            <a:avLst/>
          </a:prstGeom>
        </p:spPr>
      </p:pic>
      <p:pic>
        <p:nvPicPr>
          <p:cNvPr id="10" name="access">
            <a:hlinkClick r:id="" action="ppaction://media"/>
            <a:extLst>
              <a:ext uri="{FF2B5EF4-FFF2-40B4-BE49-F238E27FC236}">
                <a16:creationId xmlns:a16="http://schemas.microsoft.com/office/drawing/2014/main" id="{C35B6E54-1C57-C257-40F8-DE518CC9CE6B}"/>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297995" y="644362"/>
            <a:ext cx="487363" cy="487363"/>
          </a:xfrm>
          <a:prstGeom prst="rect">
            <a:avLst/>
          </a:prstGeom>
        </p:spPr>
      </p:pic>
    </p:spTree>
    <p:extLst>
      <p:ext uri="{BB962C8B-B14F-4D97-AF65-F5344CB8AC3E}">
        <p14:creationId xmlns:p14="http://schemas.microsoft.com/office/powerpoint/2010/main" val="215190400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0"/>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330" fill="hold"/>
                                        <p:tgtEl>
                                          <p:spTgt spid="10"/>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237557" y="1264875"/>
            <a:ext cx="11812555" cy="1261884"/>
          </a:xfrm>
          <a:prstGeom prst="rect">
            <a:avLst/>
          </a:prstGeom>
          <a:noFill/>
        </p:spPr>
        <p:txBody>
          <a:bodyPr wrap="square" rtlCol="0">
            <a:spAutoFit/>
          </a:bodyPr>
          <a:lstStyle/>
          <a:p>
            <a:r>
              <a:rPr lang="en-US" sz="4000" b="1" dirty="0">
                <a:solidFill>
                  <a:srgbClr val="0070C0"/>
                </a:solidFill>
              </a:rPr>
              <a:t>funding </a:t>
            </a:r>
            <a:r>
              <a:rPr lang="en-US" sz="3200" b="1" dirty="0">
                <a:solidFill>
                  <a:srgbClr val="C00000"/>
                </a:solidFill>
              </a:rPr>
              <a:t>/ˈ</a:t>
            </a:r>
            <a:r>
              <a:rPr lang="en-US" sz="3200" b="1" dirty="0" err="1">
                <a:solidFill>
                  <a:srgbClr val="C00000"/>
                </a:solidFill>
              </a:rPr>
              <a:t>fʌndɪŋ</a:t>
            </a:r>
            <a:r>
              <a:rPr lang="en-US" sz="3200" b="1" dirty="0">
                <a:solidFill>
                  <a:srgbClr val="C00000"/>
                </a:solidFill>
              </a:rPr>
              <a:t>/ </a:t>
            </a:r>
            <a:r>
              <a:rPr lang="en-US" sz="4000" b="0" i="0" dirty="0">
                <a:solidFill>
                  <a:srgbClr val="C00000"/>
                </a:solidFill>
                <a:effectLst/>
              </a:rPr>
              <a:t>(n): </a:t>
            </a:r>
            <a:r>
              <a:rPr lang="en-US" sz="3600" dirty="0"/>
              <a:t>money given by a government or organization for an event or activity.</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7452851" y="2022907"/>
            <a:ext cx="4227871"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sự</a:t>
            </a:r>
            <a:r>
              <a:rPr lang="en-US" sz="3600" dirty="0">
                <a:solidFill>
                  <a:srgbClr val="FF0000"/>
                </a:solidFill>
              </a:rPr>
              <a:t> </a:t>
            </a:r>
            <a:r>
              <a:rPr lang="en-US" sz="3600" dirty="0" err="1">
                <a:solidFill>
                  <a:srgbClr val="FF0000"/>
                </a:solidFill>
              </a:rPr>
              <a:t>tài</a:t>
            </a:r>
            <a:r>
              <a:rPr lang="en-US" sz="3600" dirty="0">
                <a:solidFill>
                  <a:srgbClr val="FF0000"/>
                </a:solidFill>
              </a:rPr>
              <a:t> </a:t>
            </a:r>
            <a:r>
              <a:rPr lang="en-US" sz="3600" dirty="0" err="1">
                <a:solidFill>
                  <a:srgbClr val="FF0000"/>
                </a:solidFill>
              </a:rPr>
              <a:t>trợ</a:t>
            </a:r>
            <a:r>
              <a:rPr lang="en-US" sz="3600" dirty="0">
                <a:solidFill>
                  <a:srgbClr val="FF0000"/>
                </a:solidFill>
              </a:rPr>
              <a:t>, </a:t>
            </a:r>
            <a:r>
              <a:rPr lang="en-US" sz="3600" dirty="0" err="1">
                <a:solidFill>
                  <a:srgbClr val="FF0000"/>
                </a:solidFill>
              </a:rPr>
              <a:t>tiền</a:t>
            </a:r>
            <a:r>
              <a:rPr lang="en-US" sz="3600" dirty="0">
                <a:solidFill>
                  <a:srgbClr val="FF0000"/>
                </a:solidFill>
              </a:rPr>
              <a:t> </a:t>
            </a:r>
            <a:r>
              <a:rPr lang="en-US" sz="3600" dirty="0" err="1">
                <a:solidFill>
                  <a:srgbClr val="FF0000"/>
                </a:solidFill>
              </a:rPr>
              <a:t>tài</a:t>
            </a:r>
            <a:r>
              <a:rPr lang="en-US" sz="3600" dirty="0">
                <a:solidFill>
                  <a:srgbClr val="FF0000"/>
                </a:solidFill>
              </a:rPr>
              <a:t> </a:t>
            </a:r>
            <a:r>
              <a:rPr lang="en-US" sz="3600" dirty="0" err="1">
                <a:solidFill>
                  <a:srgbClr val="FF0000"/>
                </a:solidFill>
              </a:rPr>
              <a:t>trợ</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5367179" y="2798058"/>
            <a:ext cx="6873708" cy="12618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2060"/>
                </a:solidFill>
              </a:rPr>
              <a:t>The students had to get </a:t>
            </a:r>
            <a:r>
              <a:rPr lang="en-US" sz="3200" i="1" u="sng" dirty="0">
                <a:solidFill>
                  <a:srgbClr val="002060"/>
                </a:solidFill>
              </a:rPr>
              <a:t>funding</a:t>
            </a:r>
            <a:r>
              <a:rPr lang="en-US" sz="3200" dirty="0">
                <a:solidFill>
                  <a:srgbClr val="002060"/>
                </a:solidFill>
              </a:rPr>
              <a:t> for their project on their own.</a:t>
            </a:r>
          </a:p>
        </p:txBody>
      </p:sp>
      <p:pic>
        <p:nvPicPr>
          <p:cNvPr id="8" name="Picture 7" descr="A picture containing text, clipart&#10;&#10;Description automatically generated">
            <a:extLst>
              <a:ext uri="{FF2B5EF4-FFF2-40B4-BE49-F238E27FC236}">
                <a16:creationId xmlns:a16="http://schemas.microsoft.com/office/drawing/2014/main" id="{FBFE40F4-18FB-8B8A-CF8E-E25D65400597}"/>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tretch>
            <a:fillRect/>
          </a:stretch>
        </p:blipFill>
        <p:spPr>
          <a:xfrm>
            <a:off x="488949" y="2725110"/>
            <a:ext cx="4697064" cy="2223277"/>
          </a:xfrm>
          <a:prstGeom prst="rect">
            <a:avLst/>
          </a:prstGeom>
        </p:spPr>
      </p:pic>
      <p:pic>
        <p:nvPicPr>
          <p:cNvPr id="11" name="funding">
            <a:hlinkClick r:id="" action="ppaction://media"/>
            <a:extLst>
              <a:ext uri="{FF2B5EF4-FFF2-40B4-BE49-F238E27FC236}">
                <a16:creationId xmlns:a16="http://schemas.microsoft.com/office/drawing/2014/main" id="{B4E145A3-1ABA-199E-4780-99E03F832E96}"/>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111215" y="579161"/>
            <a:ext cx="487363" cy="487363"/>
          </a:xfrm>
          <a:prstGeom prst="rect">
            <a:avLst/>
          </a:prstGeom>
        </p:spPr>
      </p:pic>
    </p:spTree>
    <p:extLst>
      <p:ext uri="{BB962C8B-B14F-4D97-AF65-F5344CB8AC3E}">
        <p14:creationId xmlns:p14="http://schemas.microsoft.com/office/powerpoint/2010/main" val="323471092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1"/>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99" fill="hold"/>
                                        <p:tgtEl>
                                          <p:spTgt spid="11"/>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379445" y="1254631"/>
            <a:ext cx="11812555" cy="1323439"/>
          </a:xfrm>
          <a:prstGeom prst="rect">
            <a:avLst/>
          </a:prstGeom>
          <a:noFill/>
        </p:spPr>
        <p:txBody>
          <a:bodyPr wrap="square" rtlCol="0">
            <a:spAutoFit/>
          </a:bodyPr>
          <a:lstStyle/>
          <a:p>
            <a:r>
              <a:rPr lang="en-US" sz="4000" b="1" dirty="0">
                <a:solidFill>
                  <a:srgbClr val="0070C0"/>
                </a:solidFill>
              </a:rPr>
              <a:t>strengthen </a:t>
            </a:r>
            <a:r>
              <a:rPr lang="en-US" sz="3200" b="1" dirty="0">
                <a:solidFill>
                  <a:srgbClr val="C00000"/>
                </a:solidFill>
              </a:rPr>
              <a:t>/ˈ</a:t>
            </a:r>
            <a:r>
              <a:rPr lang="en-US" sz="3200" b="1" dirty="0" err="1">
                <a:solidFill>
                  <a:srgbClr val="C00000"/>
                </a:solidFill>
              </a:rPr>
              <a:t>streŋθən</a:t>
            </a:r>
            <a:r>
              <a:rPr lang="en-US" sz="3200" b="1" dirty="0">
                <a:solidFill>
                  <a:srgbClr val="C00000"/>
                </a:solidFill>
              </a:rPr>
              <a:t>/</a:t>
            </a:r>
            <a:r>
              <a:rPr lang="en-US" sz="4800" b="1" dirty="0">
                <a:solidFill>
                  <a:srgbClr val="C00000"/>
                </a:solidFill>
              </a:rPr>
              <a:t> </a:t>
            </a:r>
            <a:r>
              <a:rPr lang="en-US" sz="4000" b="0" i="0" dirty="0">
                <a:solidFill>
                  <a:srgbClr val="C00000"/>
                </a:solidFill>
                <a:effectLst/>
              </a:rPr>
              <a:t>(v): </a:t>
            </a:r>
            <a:r>
              <a:rPr lang="en-US" sz="3200" b="0" i="0" dirty="0">
                <a:effectLst/>
              </a:rPr>
              <a:t>to make something stronger or more effective</a:t>
            </a:r>
            <a:r>
              <a:rPr lang="en-US" sz="3200" dirty="0"/>
              <a:t>.</a:t>
            </a:r>
          </a:p>
        </p:txBody>
      </p:sp>
      <p:sp>
        <p:nvSpPr>
          <p:cNvPr id="14" name="Rectangle 13">
            <a:extLst>
              <a:ext uri="{FF2B5EF4-FFF2-40B4-BE49-F238E27FC236}">
                <a16:creationId xmlns:a16="http://schemas.microsoft.com/office/drawing/2014/main" id="{F138DA9E-3199-0062-A532-316BA42AA468}"/>
              </a:ext>
            </a:extLst>
          </p:cNvPr>
          <p:cNvSpPr/>
          <p:nvPr/>
        </p:nvSpPr>
        <p:spPr>
          <a:xfrm>
            <a:off x="6546569" y="2074218"/>
            <a:ext cx="4030612"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rPr>
              <a:t>làm</a:t>
            </a:r>
            <a:r>
              <a:rPr lang="en-US" sz="3200" dirty="0">
                <a:solidFill>
                  <a:srgbClr val="FF0000"/>
                </a:solidFill>
              </a:rPr>
              <a:t> </a:t>
            </a:r>
            <a:r>
              <a:rPr lang="en-US" sz="3200" dirty="0" err="1">
                <a:solidFill>
                  <a:srgbClr val="FF0000"/>
                </a:solidFill>
              </a:rPr>
              <a:t>cho</a:t>
            </a:r>
            <a:r>
              <a:rPr lang="en-US" sz="3200" dirty="0">
                <a:solidFill>
                  <a:srgbClr val="FF0000"/>
                </a:solidFill>
              </a:rPr>
              <a:t> </a:t>
            </a:r>
            <a:r>
              <a:rPr lang="en-US" sz="3200" dirty="0" err="1">
                <a:solidFill>
                  <a:srgbClr val="FF0000"/>
                </a:solidFill>
              </a:rPr>
              <a:t>vững</a:t>
            </a:r>
            <a:r>
              <a:rPr lang="en-US" sz="3200" dirty="0">
                <a:solidFill>
                  <a:srgbClr val="FF0000"/>
                </a:solidFill>
              </a:rPr>
              <a:t> </a:t>
            </a:r>
            <a:r>
              <a:rPr lang="en-US" sz="3200" dirty="0" err="1">
                <a:solidFill>
                  <a:srgbClr val="FF0000"/>
                </a:solidFill>
              </a:rPr>
              <a:t>mạnh</a:t>
            </a:r>
            <a:endParaRPr lang="en-US" sz="32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5572452" y="2798058"/>
            <a:ext cx="5978845" cy="12618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2060"/>
                </a:solidFill>
              </a:rPr>
              <a:t>The organization’s aim is to strengthen the cultural connection among countries.</a:t>
            </a:r>
          </a:p>
        </p:txBody>
      </p:sp>
      <p:pic>
        <p:nvPicPr>
          <p:cNvPr id="1026" name="Picture 2" descr="How to Strengthen Your Relationship ⋆ Colorado Marriage Retreats">
            <a:extLst>
              <a:ext uri="{FF2B5EF4-FFF2-40B4-BE49-F238E27FC236}">
                <a16:creationId xmlns:a16="http://schemas.microsoft.com/office/drawing/2014/main" id="{42038352-2263-0347-E2E2-D124AEAFAC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557" y="2715404"/>
            <a:ext cx="4931675" cy="2774067"/>
          </a:xfrm>
          <a:prstGeom prst="rect">
            <a:avLst/>
          </a:prstGeom>
          <a:noFill/>
          <a:extLst>
            <a:ext uri="{909E8E84-426E-40DD-AFC4-6F175D3DCCD1}">
              <a14:hiddenFill xmlns:a14="http://schemas.microsoft.com/office/drawing/2010/main">
                <a:solidFill>
                  <a:srgbClr val="FFFFFF"/>
                </a:solidFill>
              </a14:hiddenFill>
            </a:ext>
          </a:extLst>
        </p:spPr>
      </p:pic>
      <p:pic>
        <p:nvPicPr>
          <p:cNvPr id="9" name="strengthen">
            <a:hlinkClick r:id="" action="ppaction://media"/>
            <a:extLst>
              <a:ext uri="{FF2B5EF4-FFF2-40B4-BE49-F238E27FC236}">
                <a16:creationId xmlns:a16="http://schemas.microsoft.com/office/drawing/2014/main" id="{10D85874-DEBB-B5F0-226E-AD7D0866E651}"/>
              </a:ext>
            </a:extLst>
          </p:cNvPr>
          <p:cNvPicPr>
            <a:picLocks noChangeAspect="1"/>
          </p:cNvPicPr>
          <p:nvPr>
            <a:audioFile r:link="rId2"/>
            <p:extLst>
              <p:ext uri="{DAA4B4D4-6D71-4841-9C94-3DE7FCFB9230}">
                <p14:media xmlns:p14="http://schemas.microsoft.com/office/powerpoint/2010/main" r:embed="rId1"/>
              </p:ext>
            </p:extLst>
          </p:nvPr>
        </p:nvPicPr>
        <p:blipFill>
          <a:blip r:embed="rId6">
            <a:extLst>
              <a:ext uri="{BEBA8EAE-BF5A-486C-A8C5-ECC9F3942E4B}">
                <a14:imgProps xmlns:a14="http://schemas.microsoft.com/office/drawing/2010/main">
                  <a14:imgLayer r:embed="rId7">
                    <a14:imgEffect>
                      <a14:artisticPencilSketch/>
                    </a14:imgEffect>
                  </a14:imgLayer>
                </a14:imgProps>
              </a:ext>
            </a:extLst>
          </a:blip>
          <a:stretch>
            <a:fillRect/>
          </a:stretch>
        </p:blipFill>
        <p:spPr>
          <a:xfrm>
            <a:off x="4298028" y="629934"/>
            <a:ext cx="487363" cy="487363"/>
          </a:xfrm>
          <a:prstGeom prst="rect">
            <a:avLst/>
          </a:prstGeom>
        </p:spPr>
      </p:pic>
    </p:spTree>
    <p:extLst>
      <p:ext uri="{BB962C8B-B14F-4D97-AF65-F5344CB8AC3E}">
        <p14:creationId xmlns:p14="http://schemas.microsoft.com/office/powerpoint/2010/main" val="280585298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9"/>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12" fill="hold"/>
                                        <p:tgtEl>
                                          <p:spTgt spid="9"/>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379445" y="1254631"/>
            <a:ext cx="11812555" cy="1261884"/>
          </a:xfrm>
          <a:prstGeom prst="rect">
            <a:avLst/>
          </a:prstGeom>
          <a:noFill/>
        </p:spPr>
        <p:txBody>
          <a:bodyPr wrap="square" rtlCol="0">
            <a:spAutoFit/>
          </a:bodyPr>
          <a:lstStyle/>
          <a:p>
            <a:r>
              <a:rPr lang="en-US" sz="4000" b="1" dirty="0">
                <a:solidFill>
                  <a:srgbClr val="0070C0"/>
                </a:solidFill>
              </a:rPr>
              <a:t>overcome </a:t>
            </a:r>
            <a:r>
              <a:rPr lang="en-US" sz="3400" b="1" dirty="0">
                <a:solidFill>
                  <a:srgbClr val="C00000"/>
                </a:solidFill>
              </a:rPr>
              <a:t>/ˌ</a:t>
            </a:r>
            <a:r>
              <a:rPr lang="en-US" sz="3400" b="1" dirty="0" err="1">
                <a:solidFill>
                  <a:srgbClr val="C00000"/>
                </a:solidFill>
              </a:rPr>
              <a:t>əʊvəˈkʌm</a:t>
            </a:r>
            <a:r>
              <a:rPr lang="en-US" sz="3400" b="1" dirty="0">
                <a:solidFill>
                  <a:srgbClr val="C00000"/>
                </a:solidFill>
              </a:rPr>
              <a:t>/ </a:t>
            </a:r>
            <a:r>
              <a:rPr lang="en-US" sz="4000" b="0" i="0" dirty="0">
                <a:solidFill>
                  <a:srgbClr val="C00000"/>
                </a:solidFill>
                <a:effectLst/>
              </a:rPr>
              <a:t>(v): </a:t>
            </a:r>
            <a:r>
              <a:rPr lang="en-US" sz="3600" dirty="0"/>
              <a:t>to defeat or succeed in controlling or dealing with something.</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7827607" y="2012663"/>
            <a:ext cx="3723691"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vượt</a:t>
            </a:r>
            <a:r>
              <a:rPr lang="en-US" sz="3600" dirty="0">
                <a:solidFill>
                  <a:srgbClr val="FF0000"/>
                </a:solidFill>
              </a:rPr>
              <a:t> qua</a:t>
            </a:r>
          </a:p>
        </p:txBody>
      </p:sp>
      <p:sp>
        <p:nvSpPr>
          <p:cNvPr id="15" name="Rectangle 14">
            <a:extLst>
              <a:ext uri="{FF2B5EF4-FFF2-40B4-BE49-F238E27FC236}">
                <a16:creationId xmlns:a16="http://schemas.microsoft.com/office/drawing/2014/main" id="{5AC699B7-4431-64BF-BCBE-668F3C0FF029}"/>
              </a:ext>
            </a:extLst>
          </p:cNvPr>
          <p:cNvSpPr/>
          <p:nvPr/>
        </p:nvSpPr>
        <p:spPr>
          <a:xfrm>
            <a:off x="5906749" y="2798058"/>
            <a:ext cx="5978845" cy="12618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2060"/>
                </a:solidFill>
              </a:rPr>
              <a:t>Finally, Annie could overcome her shyness in class to stand up and said what she was thinking.</a:t>
            </a:r>
          </a:p>
        </p:txBody>
      </p:sp>
      <p:pic>
        <p:nvPicPr>
          <p:cNvPr id="7" name="Picture 6" descr="A picture containing shape&#10;&#10;Description automatically generated">
            <a:extLst>
              <a:ext uri="{FF2B5EF4-FFF2-40B4-BE49-F238E27FC236}">
                <a16:creationId xmlns:a16="http://schemas.microsoft.com/office/drawing/2014/main" id="{24A6A172-D625-E23E-25C8-33C7F35EF17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tretch>
            <a:fillRect/>
          </a:stretch>
        </p:blipFill>
        <p:spPr>
          <a:xfrm>
            <a:off x="379445" y="2706700"/>
            <a:ext cx="4811525" cy="2706483"/>
          </a:xfrm>
          <a:prstGeom prst="rect">
            <a:avLst/>
          </a:prstGeom>
        </p:spPr>
      </p:pic>
      <p:pic>
        <p:nvPicPr>
          <p:cNvPr id="9" name="overcome">
            <a:hlinkClick r:id="" action="ppaction://media"/>
            <a:extLst>
              <a:ext uri="{FF2B5EF4-FFF2-40B4-BE49-F238E27FC236}">
                <a16:creationId xmlns:a16="http://schemas.microsoft.com/office/drawing/2014/main" id="{8A01F26E-FD8B-0FFB-856E-ABAE53609A23}"/>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135348" y="644361"/>
            <a:ext cx="487363" cy="487363"/>
          </a:xfrm>
          <a:prstGeom prst="rect">
            <a:avLst/>
          </a:prstGeom>
        </p:spPr>
      </p:pic>
    </p:spTree>
    <p:extLst>
      <p:ext uri="{BB962C8B-B14F-4D97-AF65-F5344CB8AC3E}">
        <p14:creationId xmlns:p14="http://schemas.microsoft.com/office/powerpoint/2010/main" val="260420622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408" fill="hold"/>
                                        <p:tgtEl>
                                          <p:spTgt spid="9"/>
                                        </p:tgtEl>
                                      </p:cBhvr>
                                    </p:cmd>
                                  </p:childTnLst>
                                </p:cTn>
                              </p:par>
                            </p:childTnLst>
                          </p:cTn>
                        </p:par>
                      </p:childTnLst>
                    </p:cTn>
                  </p:par>
                </p:childTnLst>
              </p:cTn>
              <p:nextCondLst>
                <p:cond evt="onClick" delay="0">
                  <p:tgtEl>
                    <p:spTgt spid="2"/>
                  </p:tgtEl>
                </p:cond>
              </p:nextCondLst>
            </p:seq>
            <p:audio>
              <p:cMediaNode vol="80000">
                <p:cTn id="22" fill="hold" display="0">
                  <p:stCondLst>
                    <p:cond delay="indefinite"/>
                  </p:stCondLst>
                  <p:endCondLst>
                    <p:cond evt="onStopAudio" delay="0">
                      <p:tgtEl>
                        <p:sldTgt/>
                      </p:tgtEl>
                    </p:cond>
                  </p:endCondLst>
                </p:cTn>
                <p:tgtEl>
                  <p:spTgt spid="9"/>
                </p:tgtEl>
              </p:cMediaNode>
            </p:audio>
          </p:childTnLst>
        </p:cTn>
      </p:par>
    </p:tnLst>
    <p:bldLst>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64B56D-0D3E-F1DA-282E-1EF37BFAA97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10" name="TextBox 9">
            <a:extLst>
              <a:ext uri="{FF2B5EF4-FFF2-40B4-BE49-F238E27FC236}">
                <a16:creationId xmlns:a16="http://schemas.microsoft.com/office/drawing/2014/main" id="{9BF14E9D-3FA7-C149-BEA7-DA36E41BA40A}"/>
              </a:ext>
            </a:extLst>
          </p:cNvPr>
          <p:cNvSpPr txBox="1"/>
          <p:nvPr/>
        </p:nvSpPr>
        <p:spPr>
          <a:xfrm>
            <a:off x="4040484" y="554624"/>
            <a:ext cx="6120880" cy="707886"/>
          </a:xfrm>
          <a:prstGeom prst="rect">
            <a:avLst/>
          </a:prstGeom>
          <a:noFill/>
        </p:spPr>
        <p:txBody>
          <a:bodyPr wrap="square">
            <a:spAutoFit/>
          </a:bodyPr>
          <a:lstStyle/>
          <a:p>
            <a:pPr marR="0" lvl="0">
              <a:spcBef>
                <a:spcPts val="0"/>
              </a:spcBef>
              <a:spcAft>
                <a:spcPts val="800"/>
              </a:spcAft>
            </a:pPr>
            <a:r>
              <a:rPr lang="en-US" sz="40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Listen and repeat.</a:t>
            </a:r>
          </a:p>
        </p:txBody>
      </p:sp>
      <p:sp>
        <p:nvSpPr>
          <p:cNvPr id="3" name="TextBox 2">
            <a:extLst>
              <a:ext uri="{FF2B5EF4-FFF2-40B4-BE49-F238E27FC236}">
                <a16:creationId xmlns:a16="http://schemas.microsoft.com/office/drawing/2014/main" id="{A26ECC16-18DF-99F6-E753-E6AF82936557}"/>
              </a:ext>
            </a:extLst>
          </p:cNvPr>
          <p:cNvSpPr txBox="1"/>
          <p:nvPr/>
        </p:nvSpPr>
        <p:spPr>
          <a:xfrm>
            <a:off x="92405" y="5676524"/>
            <a:ext cx="11812555" cy="615553"/>
          </a:xfrm>
          <a:prstGeom prst="rect">
            <a:avLst/>
          </a:prstGeom>
          <a:noFill/>
        </p:spPr>
        <p:txBody>
          <a:bodyPr wrap="square" rtlCol="0">
            <a:spAutoFit/>
          </a:bodyPr>
          <a:lstStyle/>
          <a:p>
            <a:r>
              <a:rPr lang="en-US" sz="3400" b="1" dirty="0">
                <a:solidFill>
                  <a:srgbClr val="0070C0"/>
                </a:solidFill>
              </a:rPr>
              <a:t>overcome </a:t>
            </a:r>
            <a:r>
              <a:rPr lang="en-US" sz="3400" dirty="0">
                <a:solidFill>
                  <a:srgbClr val="C00000"/>
                </a:solidFill>
              </a:rPr>
              <a:t>/ˌ</a:t>
            </a:r>
            <a:r>
              <a:rPr lang="en-US" sz="3400" dirty="0" err="1">
                <a:solidFill>
                  <a:srgbClr val="C00000"/>
                </a:solidFill>
              </a:rPr>
              <a:t>əʊvəˈkʌm</a:t>
            </a:r>
            <a:r>
              <a:rPr lang="en-US" sz="3400" dirty="0">
                <a:solidFill>
                  <a:srgbClr val="C00000"/>
                </a:solidFill>
              </a:rPr>
              <a:t>/ </a:t>
            </a:r>
            <a:r>
              <a:rPr lang="en-US" sz="3400" b="0" i="0" dirty="0">
                <a:solidFill>
                  <a:srgbClr val="C00000"/>
                </a:solidFill>
                <a:effectLst/>
              </a:rPr>
              <a:t>(v): </a:t>
            </a:r>
            <a:r>
              <a:rPr lang="en-US" sz="3400" dirty="0" err="1"/>
              <a:t>vượt</a:t>
            </a:r>
            <a:r>
              <a:rPr lang="en-US" sz="3400" dirty="0"/>
              <a:t> qua</a:t>
            </a:r>
          </a:p>
        </p:txBody>
      </p:sp>
      <p:pic>
        <p:nvPicPr>
          <p:cNvPr id="4" name="overcome">
            <a:hlinkClick r:id="" action="ppaction://media"/>
            <a:extLst>
              <a:ext uri="{FF2B5EF4-FFF2-40B4-BE49-F238E27FC236}">
                <a16:creationId xmlns:a16="http://schemas.microsoft.com/office/drawing/2014/main" id="{70F919F0-2408-9408-1F68-FE4E706CDDB2}"/>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409334" y="598794"/>
            <a:ext cx="487363" cy="487363"/>
          </a:xfrm>
          <a:prstGeom prst="rect">
            <a:avLst/>
          </a:prstGeom>
        </p:spPr>
      </p:pic>
      <p:sp>
        <p:nvSpPr>
          <p:cNvPr id="8" name="TextBox 7">
            <a:extLst>
              <a:ext uri="{FF2B5EF4-FFF2-40B4-BE49-F238E27FC236}">
                <a16:creationId xmlns:a16="http://schemas.microsoft.com/office/drawing/2014/main" id="{964DE5F5-D1EB-F6BC-5905-52BE15E22ED8}"/>
              </a:ext>
            </a:extLst>
          </p:cNvPr>
          <p:cNvSpPr txBox="1"/>
          <p:nvPr/>
        </p:nvSpPr>
        <p:spPr>
          <a:xfrm>
            <a:off x="92403" y="4870691"/>
            <a:ext cx="11812555" cy="615553"/>
          </a:xfrm>
          <a:prstGeom prst="rect">
            <a:avLst/>
          </a:prstGeom>
          <a:noFill/>
        </p:spPr>
        <p:txBody>
          <a:bodyPr wrap="square" rtlCol="0">
            <a:spAutoFit/>
          </a:bodyPr>
          <a:lstStyle/>
          <a:p>
            <a:r>
              <a:rPr lang="en-US" sz="3400" b="1" dirty="0">
                <a:solidFill>
                  <a:srgbClr val="0070C0"/>
                </a:solidFill>
              </a:rPr>
              <a:t>strengthen </a:t>
            </a:r>
            <a:r>
              <a:rPr lang="en-US" sz="3400" dirty="0">
                <a:solidFill>
                  <a:srgbClr val="C00000"/>
                </a:solidFill>
              </a:rPr>
              <a:t>/</a:t>
            </a:r>
            <a:r>
              <a:rPr lang="en-US" sz="3400">
                <a:solidFill>
                  <a:srgbClr val="C00000"/>
                </a:solidFill>
              </a:rPr>
              <a:t>ˈstreŋθən</a:t>
            </a:r>
            <a:r>
              <a:rPr lang="en-US" sz="3400" dirty="0">
                <a:solidFill>
                  <a:srgbClr val="C00000"/>
                </a:solidFill>
              </a:rPr>
              <a:t>/ </a:t>
            </a:r>
            <a:r>
              <a:rPr lang="en-US" sz="3400" b="0" i="0" dirty="0">
                <a:solidFill>
                  <a:srgbClr val="C00000"/>
                </a:solidFill>
                <a:effectLst/>
              </a:rPr>
              <a:t>(v): </a:t>
            </a:r>
            <a:r>
              <a:rPr lang="en-US" sz="3400" b="0" i="0" dirty="0" err="1">
                <a:effectLst/>
              </a:rPr>
              <a:t>làm</a:t>
            </a:r>
            <a:r>
              <a:rPr lang="en-US" sz="3400" b="0" i="0" dirty="0">
                <a:effectLst/>
              </a:rPr>
              <a:t> </a:t>
            </a:r>
            <a:r>
              <a:rPr lang="en-US" sz="3400" b="0" i="0" dirty="0" err="1">
                <a:effectLst/>
              </a:rPr>
              <a:t>cho</a:t>
            </a:r>
            <a:r>
              <a:rPr lang="en-US" sz="3400" b="0" i="0" dirty="0">
                <a:effectLst/>
              </a:rPr>
              <a:t> </a:t>
            </a:r>
            <a:r>
              <a:rPr lang="en-US" sz="3400" b="0" i="0" dirty="0" err="1">
                <a:effectLst/>
              </a:rPr>
              <a:t>vững</a:t>
            </a:r>
            <a:r>
              <a:rPr lang="en-US" sz="3400" b="0" i="0" dirty="0">
                <a:effectLst/>
              </a:rPr>
              <a:t> </a:t>
            </a:r>
            <a:r>
              <a:rPr lang="en-US" sz="3400" b="0" i="0" dirty="0" err="1">
                <a:effectLst/>
              </a:rPr>
              <a:t>mạnh</a:t>
            </a:r>
            <a:endParaRPr lang="en-US" sz="3400" dirty="0"/>
          </a:p>
        </p:txBody>
      </p:sp>
      <p:pic>
        <p:nvPicPr>
          <p:cNvPr id="9" name="strengthen">
            <a:hlinkClick r:id="" action="ppaction://media"/>
            <a:extLst>
              <a:ext uri="{FF2B5EF4-FFF2-40B4-BE49-F238E27FC236}">
                <a16:creationId xmlns:a16="http://schemas.microsoft.com/office/drawing/2014/main" id="{DBAC7E22-83D0-E94E-7DD4-588C71169B8A}"/>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9041667" y="554624"/>
            <a:ext cx="487363" cy="487363"/>
          </a:xfrm>
          <a:prstGeom prst="rect">
            <a:avLst/>
          </a:prstGeom>
        </p:spPr>
      </p:pic>
      <p:sp>
        <p:nvSpPr>
          <p:cNvPr id="11" name="TextBox 10">
            <a:extLst>
              <a:ext uri="{FF2B5EF4-FFF2-40B4-BE49-F238E27FC236}">
                <a16:creationId xmlns:a16="http://schemas.microsoft.com/office/drawing/2014/main" id="{88CA31F8-B91B-8830-2A70-FBCEF641EB7A}"/>
              </a:ext>
            </a:extLst>
          </p:cNvPr>
          <p:cNvSpPr txBox="1"/>
          <p:nvPr/>
        </p:nvSpPr>
        <p:spPr>
          <a:xfrm>
            <a:off x="92403" y="4122252"/>
            <a:ext cx="11812555" cy="615553"/>
          </a:xfrm>
          <a:prstGeom prst="rect">
            <a:avLst/>
          </a:prstGeom>
          <a:noFill/>
        </p:spPr>
        <p:txBody>
          <a:bodyPr wrap="square" rtlCol="0">
            <a:spAutoFit/>
          </a:bodyPr>
          <a:lstStyle/>
          <a:p>
            <a:r>
              <a:rPr lang="en-US" sz="3400" b="1" dirty="0">
                <a:solidFill>
                  <a:srgbClr val="0070C0"/>
                </a:solidFill>
              </a:rPr>
              <a:t>funding </a:t>
            </a:r>
            <a:r>
              <a:rPr lang="en-US" sz="3400" dirty="0">
                <a:solidFill>
                  <a:srgbClr val="C00000"/>
                </a:solidFill>
              </a:rPr>
              <a:t>/</a:t>
            </a:r>
            <a:r>
              <a:rPr lang="en-US" sz="3400">
                <a:solidFill>
                  <a:srgbClr val="C00000"/>
                </a:solidFill>
              </a:rPr>
              <a:t>ˈfʌndɪŋ</a:t>
            </a:r>
            <a:r>
              <a:rPr lang="en-US" sz="3400" dirty="0">
                <a:solidFill>
                  <a:srgbClr val="C00000"/>
                </a:solidFill>
              </a:rPr>
              <a:t>/ </a:t>
            </a:r>
            <a:r>
              <a:rPr lang="en-US" sz="3400" b="0" i="0" dirty="0">
                <a:solidFill>
                  <a:srgbClr val="C00000"/>
                </a:solidFill>
                <a:effectLst/>
              </a:rPr>
              <a:t>(n): </a:t>
            </a:r>
            <a:r>
              <a:rPr lang="en-US" sz="3400" dirty="0" err="1"/>
              <a:t>tiền</a:t>
            </a:r>
            <a:r>
              <a:rPr lang="en-US" sz="3400" dirty="0"/>
              <a:t> </a:t>
            </a:r>
            <a:r>
              <a:rPr lang="en-US" sz="3400" dirty="0" err="1"/>
              <a:t>tài</a:t>
            </a:r>
            <a:r>
              <a:rPr lang="en-US" sz="3400" dirty="0"/>
              <a:t> </a:t>
            </a:r>
            <a:r>
              <a:rPr lang="en-US" sz="3400" dirty="0" err="1"/>
              <a:t>trợ</a:t>
            </a:r>
            <a:endParaRPr lang="en-US" sz="3400" dirty="0"/>
          </a:p>
        </p:txBody>
      </p:sp>
      <p:pic>
        <p:nvPicPr>
          <p:cNvPr id="13" name="funding">
            <a:hlinkClick r:id="" action="ppaction://media"/>
            <a:extLst>
              <a:ext uri="{FF2B5EF4-FFF2-40B4-BE49-F238E27FC236}">
                <a16:creationId xmlns:a16="http://schemas.microsoft.com/office/drawing/2014/main" id="{F37D826B-6A3A-A67C-840D-633CE3600EB2}"/>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9673921" y="565923"/>
            <a:ext cx="487363" cy="487363"/>
          </a:xfrm>
          <a:prstGeom prst="rect">
            <a:avLst/>
          </a:prstGeom>
        </p:spPr>
      </p:pic>
      <p:sp>
        <p:nvSpPr>
          <p:cNvPr id="17" name="TextBox 16">
            <a:extLst>
              <a:ext uri="{FF2B5EF4-FFF2-40B4-BE49-F238E27FC236}">
                <a16:creationId xmlns:a16="http://schemas.microsoft.com/office/drawing/2014/main" id="{B0E76CF3-67A6-B01A-C184-AD2C922B2A00}"/>
              </a:ext>
            </a:extLst>
          </p:cNvPr>
          <p:cNvSpPr txBox="1"/>
          <p:nvPr/>
        </p:nvSpPr>
        <p:spPr>
          <a:xfrm>
            <a:off x="92403" y="3384477"/>
            <a:ext cx="11812555" cy="615553"/>
          </a:xfrm>
          <a:prstGeom prst="rect">
            <a:avLst/>
          </a:prstGeom>
          <a:noFill/>
        </p:spPr>
        <p:txBody>
          <a:bodyPr wrap="square" rtlCol="0">
            <a:spAutoFit/>
          </a:bodyPr>
          <a:lstStyle/>
          <a:p>
            <a:r>
              <a:rPr lang="en-US" sz="3400" b="1" dirty="0">
                <a:solidFill>
                  <a:srgbClr val="0070C0"/>
                </a:solidFill>
              </a:rPr>
              <a:t>access </a:t>
            </a:r>
            <a:r>
              <a:rPr lang="en-US" sz="3400" dirty="0">
                <a:solidFill>
                  <a:srgbClr val="C00000"/>
                </a:solidFill>
              </a:rPr>
              <a:t>/</a:t>
            </a:r>
            <a:r>
              <a:rPr lang="en-US" sz="3400">
                <a:solidFill>
                  <a:srgbClr val="C00000"/>
                </a:solidFill>
              </a:rPr>
              <a:t>ˈækses</a:t>
            </a:r>
            <a:r>
              <a:rPr lang="en-US" sz="3400" dirty="0">
                <a:solidFill>
                  <a:srgbClr val="C00000"/>
                </a:solidFill>
              </a:rPr>
              <a:t>/</a:t>
            </a:r>
            <a:r>
              <a:rPr lang="en-US" sz="3400" b="1" dirty="0">
                <a:solidFill>
                  <a:srgbClr val="C00000"/>
                </a:solidFill>
              </a:rPr>
              <a:t> </a:t>
            </a:r>
            <a:r>
              <a:rPr lang="en-US" sz="3400" dirty="0">
                <a:solidFill>
                  <a:srgbClr val="C00000"/>
                </a:solidFill>
              </a:rPr>
              <a:t>(n)</a:t>
            </a:r>
            <a:r>
              <a:rPr lang="en-US" sz="3400" b="1" dirty="0">
                <a:solidFill>
                  <a:srgbClr val="C00000"/>
                </a:solidFill>
              </a:rPr>
              <a:t>: </a:t>
            </a:r>
            <a:r>
              <a:rPr lang="en-US" sz="3400" dirty="0" err="1"/>
              <a:t>sự</a:t>
            </a:r>
            <a:r>
              <a:rPr lang="en-US" sz="3400" dirty="0"/>
              <a:t> </a:t>
            </a:r>
            <a:r>
              <a:rPr lang="en-US" sz="3400" dirty="0" err="1"/>
              <a:t>tiếp</a:t>
            </a:r>
            <a:r>
              <a:rPr lang="en-US" sz="3400" dirty="0"/>
              <a:t> </a:t>
            </a:r>
            <a:r>
              <a:rPr lang="en-US" sz="3400" dirty="0" err="1"/>
              <a:t>cận</a:t>
            </a:r>
            <a:endParaRPr lang="en-US" sz="3400" dirty="0"/>
          </a:p>
        </p:txBody>
      </p:sp>
      <p:pic>
        <p:nvPicPr>
          <p:cNvPr id="19" name="access">
            <a:hlinkClick r:id="" action="ppaction://media"/>
            <a:extLst>
              <a:ext uri="{FF2B5EF4-FFF2-40B4-BE49-F238E27FC236}">
                <a16:creationId xmlns:a16="http://schemas.microsoft.com/office/drawing/2014/main" id="{F5AD0FAD-664F-6248-F4C9-EB24848C2838}"/>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10320784" y="531651"/>
            <a:ext cx="487363" cy="487363"/>
          </a:xfrm>
          <a:prstGeom prst="rect">
            <a:avLst/>
          </a:prstGeom>
        </p:spPr>
      </p:pic>
      <p:sp>
        <p:nvSpPr>
          <p:cNvPr id="21" name="TextBox 20">
            <a:extLst>
              <a:ext uri="{FF2B5EF4-FFF2-40B4-BE49-F238E27FC236}">
                <a16:creationId xmlns:a16="http://schemas.microsoft.com/office/drawing/2014/main" id="{529C8726-53AD-A5EC-B9AA-6F56FEE85744}"/>
              </a:ext>
            </a:extLst>
          </p:cNvPr>
          <p:cNvSpPr txBox="1"/>
          <p:nvPr/>
        </p:nvSpPr>
        <p:spPr>
          <a:xfrm>
            <a:off x="92403" y="2711717"/>
            <a:ext cx="11812555" cy="615553"/>
          </a:xfrm>
          <a:prstGeom prst="rect">
            <a:avLst/>
          </a:prstGeom>
          <a:noFill/>
        </p:spPr>
        <p:txBody>
          <a:bodyPr wrap="square" rtlCol="0">
            <a:spAutoFit/>
          </a:bodyPr>
          <a:lstStyle/>
          <a:p>
            <a:r>
              <a:rPr lang="en-US" sz="3400" b="1" dirty="0">
                <a:solidFill>
                  <a:srgbClr val="0070C0"/>
                </a:solidFill>
              </a:rPr>
              <a:t>economy </a:t>
            </a:r>
            <a:r>
              <a:rPr lang="en-US" sz="3400" dirty="0">
                <a:solidFill>
                  <a:srgbClr val="C00000"/>
                </a:solidFill>
              </a:rPr>
              <a:t>/</a:t>
            </a:r>
            <a:r>
              <a:rPr lang="en-US" sz="3400" dirty="0" err="1">
                <a:solidFill>
                  <a:srgbClr val="C00000"/>
                </a:solidFill>
              </a:rPr>
              <a:t>i</a:t>
            </a:r>
            <a:r>
              <a:rPr lang="en-US" sz="3400" err="1">
                <a:solidFill>
                  <a:srgbClr val="C00000"/>
                </a:solidFill>
              </a:rPr>
              <a:t>ˈ</a:t>
            </a:r>
            <a:r>
              <a:rPr lang="en-US" sz="3400">
                <a:solidFill>
                  <a:srgbClr val="C00000"/>
                </a:solidFill>
              </a:rPr>
              <a:t>kɒnəmi</a:t>
            </a:r>
            <a:r>
              <a:rPr lang="en-US" sz="3400" dirty="0">
                <a:solidFill>
                  <a:srgbClr val="C00000"/>
                </a:solidFill>
              </a:rPr>
              <a:t>/</a:t>
            </a:r>
            <a:r>
              <a:rPr lang="en-US" sz="3400" b="1" dirty="0">
                <a:solidFill>
                  <a:srgbClr val="C00000"/>
                </a:solidFill>
              </a:rPr>
              <a:t>  </a:t>
            </a:r>
            <a:r>
              <a:rPr lang="en-US" sz="3400" dirty="0">
                <a:solidFill>
                  <a:srgbClr val="C00000"/>
                </a:solidFill>
              </a:rPr>
              <a:t>(v): </a:t>
            </a:r>
            <a:r>
              <a:rPr lang="en-US" sz="3400" dirty="0" err="1"/>
              <a:t>nền</a:t>
            </a:r>
            <a:r>
              <a:rPr lang="en-US" sz="3400" dirty="0"/>
              <a:t> </a:t>
            </a:r>
            <a:r>
              <a:rPr lang="en-US" sz="3400" dirty="0" err="1"/>
              <a:t>kinh</a:t>
            </a:r>
            <a:r>
              <a:rPr lang="en-US" sz="3400" dirty="0"/>
              <a:t> </a:t>
            </a:r>
            <a:r>
              <a:rPr lang="en-US" sz="3400" dirty="0" err="1"/>
              <a:t>tế</a:t>
            </a:r>
            <a:endParaRPr lang="en-US" sz="3400" dirty="0"/>
          </a:p>
        </p:txBody>
      </p:sp>
      <p:pic>
        <p:nvPicPr>
          <p:cNvPr id="22" name="economy">
            <a:hlinkClick r:id="" action="ppaction://media"/>
            <a:extLst>
              <a:ext uri="{FF2B5EF4-FFF2-40B4-BE49-F238E27FC236}">
                <a16:creationId xmlns:a16="http://schemas.microsoft.com/office/drawing/2014/main" id="{ED819305-03F1-A3BC-F191-A785386967EF}"/>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11015931" y="508716"/>
            <a:ext cx="487363" cy="487363"/>
          </a:xfrm>
          <a:prstGeom prst="rect">
            <a:avLst/>
          </a:prstGeom>
        </p:spPr>
      </p:pic>
      <p:sp>
        <p:nvSpPr>
          <p:cNvPr id="23" name="TextBox 22">
            <a:extLst>
              <a:ext uri="{FF2B5EF4-FFF2-40B4-BE49-F238E27FC236}">
                <a16:creationId xmlns:a16="http://schemas.microsoft.com/office/drawing/2014/main" id="{A9B9FE34-6548-A41E-573D-ACEBEC9E00A8}"/>
              </a:ext>
            </a:extLst>
          </p:cNvPr>
          <p:cNvSpPr txBox="1"/>
          <p:nvPr/>
        </p:nvSpPr>
        <p:spPr>
          <a:xfrm>
            <a:off x="82895" y="2011337"/>
            <a:ext cx="11812555" cy="615553"/>
          </a:xfrm>
          <a:prstGeom prst="rect">
            <a:avLst/>
          </a:prstGeom>
          <a:noFill/>
        </p:spPr>
        <p:txBody>
          <a:bodyPr wrap="square" rtlCol="0">
            <a:spAutoFit/>
          </a:bodyPr>
          <a:lstStyle/>
          <a:p>
            <a:r>
              <a:rPr lang="en-US" sz="3400" b="1" dirty="0">
                <a:solidFill>
                  <a:srgbClr val="0070C0"/>
                </a:solidFill>
              </a:rPr>
              <a:t>cooperation</a:t>
            </a:r>
            <a:r>
              <a:rPr lang="en-US" sz="3400" b="1" dirty="0">
                <a:solidFill>
                  <a:srgbClr val="C00000"/>
                </a:solidFill>
              </a:rPr>
              <a:t> </a:t>
            </a:r>
            <a:r>
              <a:rPr lang="en-US" sz="3400" dirty="0">
                <a:solidFill>
                  <a:srgbClr val="C00000"/>
                </a:solidFill>
              </a:rPr>
              <a:t>/</a:t>
            </a:r>
            <a:r>
              <a:rPr lang="en-US" sz="3400" dirty="0" err="1">
                <a:solidFill>
                  <a:srgbClr val="C00000"/>
                </a:solidFill>
              </a:rPr>
              <a:t>kəʊ</a:t>
            </a:r>
            <a:r>
              <a:rPr lang="en-US" sz="3400" err="1">
                <a:solidFill>
                  <a:srgbClr val="C00000"/>
                </a:solidFill>
              </a:rPr>
              <a:t>ˌ</a:t>
            </a:r>
            <a:r>
              <a:rPr lang="en-US" sz="3400">
                <a:solidFill>
                  <a:srgbClr val="C00000"/>
                </a:solidFill>
              </a:rPr>
              <a:t>ɒpər</a:t>
            </a:r>
            <a:r>
              <a:rPr lang="en-US" sz="3400" err="1">
                <a:solidFill>
                  <a:srgbClr val="C00000"/>
                </a:solidFill>
              </a:rPr>
              <a:t>ˈ</a:t>
            </a:r>
            <a:r>
              <a:rPr lang="en-US" sz="3400">
                <a:solidFill>
                  <a:srgbClr val="C00000"/>
                </a:solidFill>
              </a:rPr>
              <a:t>eɪʃən</a:t>
            </a:r>
            <a:r>
              <a:rPr lang="en-US" sz="3400" dirty="0">
                <a:solidFill>
                  <a:srgbClr val="C00000"/>
                </a:solidFill>
              </a:rPr>
              <a:t>/ </a:t>
            </a:r>
            <a:r>
              <a:rPr lang="en-US" sz="3400" b="0" i="0" dirty="0">
                <a:solidFill>
                  <a:srgbClr val="C00000"/>
                </a:solidFill>
                <a:effectLst/>
              </a:rPr>
              <a:t>(n): </a:t>
            </a:r>
            <a:r>
              <a:rPr lang="en-US" sz="3400" dirty="0" err="1"/>
              <a:t>sự</a:t>
            </a:r>
            <a:r>
              <a:rPr lang="en-US" sz="3400" dirty="0"/>
              <a:t> </a:t>
            </a:r>
            <a:r>
              <a:rPr lang="en-US" sz="3400" dirty="0" err="1"/>
              <a:t>hợp</a:t>
            </a:r>
            <a:r>
              <a:rPr lang="en-US" sz="3400" dirty="0"/>
              <a:t> </a:t>
            </a:r>
            <a:r>
              <a:rPr lang="en-US" sz="3400" dirty="0" err="1"/>
              <a:t>tác</a:t>
            </a:r>
            <a:endParaRPr lang="en-US" sz="3400" dirty="0"/>
          </a:p>
        </p:txBody>
      </p:sp>
      <p:pic>
        <p:nvPicPr>
          <p:cNvPr id="24" name="cooperate">
            <a:hlinkClick r:id="" action="ppaction://media"/>
            <a:extLst>
              <a:ext uri="{FF2B5EF4-FFF2-40B4-BE49-F238E27FC236}">
                <a16:creationId xmlns:a16="http://schemas.microsoft.com/office/drawing/2014/main" id="{480C4356-6F71-A7F1-8C4F-45712FAB7743}"/>
              </a:ext>
            </a:extLst>
          </p:cNvPr>
          <p:cNvPicPr>
            <a:picLocks noChangeAspect="1"/>
          </p:cNvPicPr>
          <p:nvPr>
            <a:audioFile r:link="rId12"/>
            <p:extLst>
              <p:ext uri="{DAA4B4D4-6D71-4841-9C94-3DE7FCFB9230}">
                <p14:media xmlns:p14="http://schemas.microsoft.com/office/powerpoint/2010/main" r:embed="rId11"/>
              </p:ext>
            </p:extLst>
          </p:nvPr>
        </p:nvPicPr>
        <p:blipFill>
          <a:blip r:embed="rId17"/>
          <a:stretch>
            <a:fillRect/>
          </a:stretch>
        </p:blipFill>
        <p:spPr>
          <a:xfrm>
            <a:off x="11503294" y="535793"/>
            <a:ext cx="487363" cy="487363"/>
          </a:xfrm>
          <a:prstGeom prst="rect">
            <a:avLst/>
          </a:prstGeom>
        </p:spPr>
      </p:pic>
      <p:sp>
        <p:nvSpPr>
          <p:cNvPr id="28" name="TextBox 27">
            <a:extLst>
              <a:ext uri="{FF2B5EF4-FFF2-40B4-BE49-F238E27FC236}">
                <a16:creationId xmlns:a16="http://schemas.microsoft.com/office/drawing/2014/main" id="{BCF18AF0-1041-E43A-616B-60CD831C5F1C}"/>
              </a:ext>
            </a:extLst>
          </p:cNvPr>
          <p:cNvSpPr txBox="1"/>
          <p:nvPr/>
        </p:nvSpPr>
        <p:spPr>
          <a:xfrm>
            <a:off x="82895" y="1314008"/>
            <a:ext cx="12002278" cy="615553"/>
          </a:xfrm>
          <a:prstGeom prst="rect">
            <a:avLst/>
          </a:prstGeom>
          <a:noFill/>
        </p:spPr>
        <p:txBody>
          <a:bodyPr wrap="square" rtlCol="0">
            <a:spAutoFit/>
          </a:bodyPr>
          <a:lstStyle/>
          <a:p>
            <a:r>
              <a:rPr lang="en-US" sz="3400" b="1" dirty="0">
                <a:solidFill>
                  <a:srgbClr val="0070C0"/>
                </a:solidFill>
              </a:rPr>
              <a:t>humanitarian aid </a:t>
            </a:r>
            <a:r>
              <a:rPr lang="en-US" sz="3300" dirty="0">
                <a:solidFill>
                  <a:srgbClr val="C00000"/>
                </a:solidFill>
                <a:ea typeface="Times New Roman" panose="02020603050405020304" pitchFamily="18" charset="0"/>
                <a:cs typeface="Times New Roman" panose="02020603050405020304" pitchFamily="18" charset="0"/>
              </a:rPr>
              <a:t>/</a:t>
            </a:r>
            <a:r>
              <a:rPr lang="en-US" sz="3300" dirty="0" err="1">
                <a:solidFill>
                  <a:srgbClr val="C00000"/>
                </a:solidFill>
                <a:ea typeface="Times New Roman" panose="02020603050405020304" pitchFamily="18" charset="0"/>
                <a:cs typeface="Times New Roman" panose="02020603050405020304" pitchFamily="18" charset="0"/>
              </a:rPr>
              <a:t>hju</a:t>
            </a:r>
            <a:r>
              <a:rPr lang="en-US" sz="3300" dirty="0">
                <a:solidFill>
                  <a:srgbClr val="C00000"/>
                </a:solidFill>
                <a:ea typeface="Times New Roman" panose="02020603050405020304" pitchFamily="18" charset="0"/>
                <a:cs typeface="Times New Roman" panose="02020603050405020304" pitchFamily="18" charset="0"/>
              </a:rPr>
              <a:t>ː</a:t>
            </a:r>
            <a:r>
              <a:rPr lang="en-US" sz="3300">
                <a:solidFill>
                  <a:srgbClr val="C00000"/>
                </a:solidFill>
                <a:ea typeface="Times New Roman" panose="02020603050405020304" pitchFamily="18" charset="0"/>
                <a:cs typeface="Times New Roman" panose="02020603050405020304" pitchFamily="18" charset="0"/>
              </a:rPr>
              <a:t>ˌmænɪ</a:t>
            </a:r>
            <a:r>
              <a:rPr lang="en-US" sz="3300" err="1">
                <a:solidFill>
                  <a:srgbClr val="C00000"/>
                </a:solidFill>
                <a:ea typeface="Times New Roman" panose="02020603050405020304" pitchFamily="18" charset="0"/>
                <a:cs typeface="Times New Roman" panose="02020603050405020304" pitchFamily="18" charset="0"/>
              </a:rPr>
              <a:t>ˈ</a:t>
            </a:r>
            <a:r>
              <a:rPr lang="en-US" sz="3300">
                <a:solidFill>
                  <a:srgbClr val="C00000"/>
                </a:solidFill>
                <a:ea typeface="Times New Roman" panose="02020603050405020304" pitchFamily="18" charset="0"/>
                <a:cs typeface="Times New Roman" panose="02020603050405020304" pitchFamily="18" charset="0"/>
              </a:rPr>
              <a:t>teəriən </a:t>
            </a:r>
            <a:r>
              <a:rPr lang="en-US" sz="3300" dirty="0" err="1">
                <a:solidFill>
                  <a:srgbClr val="C00000"/>
                </a:solidFill>
                <a:ea typeface="Times New Roman" panose="02020603050405020304" pitchFamily="18" charset="0"/>
                <a:cs typeface="Times New Roman" panose="02020603050405020304" pitchFamily="18" charset="0"/>
              </a:rPr>
              <a:t>eɪd</a:t>
            </a:r>
            <a:r>
              <a:rPr lang="en-US" sz="3300" dirty="0">
                <a:solidFill>
                  <a:srgbClr val="C00000"/>
                </a:solidFill>
                <a:ea typeface="Times New Roman" panose="02020603050405020304" pitchFamily="18" charset="0"/>
                <a:cs typeface="Times New Roman" panose="02020603050405020304" pitchFamily="18" charset="0"/>
              </a:rPr>
              <a:t>/</a:t>
            </a:r>
            <a:r>
              <a:rPr lang="en-US" sz="3300" dirty="0">
                <a:solidFill>
                  <a:srgbClr val="C00000"/>
                </a:solidFill>
              </a:rPr>
              <a:t>(</a:t>
            </a:r>
            <a:r>
              <a:rPr lang="en-US" sz="3300" dirty="0" err="1">
                <a:solidFill>
                  <a:srgbClr val="C00000"/>
                </a:solidFill>
              </a:rPr>
              <a:t>phr</a:t>
            </a:r>
            <a:r>
              <a:rPr lang="en-US" sz="3300" dirty="0">
                <a:solidFill>
                  <a:srgbClr val="C00000"/>
                </a:solidFill>
              </a:rPr>
              <a:t>): </a:t>
            </a:r>
            <a:r>
              <a:rPr lang="en-US" sz="3400" dirty="0" err="1"/>
              <a:t>viện</a:t>
            </a:r>
            <a:r>
              <a:rPr lang="en-US" sz="3400" dirty="0"/>
              <a:t> </a:t>
            </a:r>
            <a:r>
              <a:rPr lang="en-US" sz="3400" dirty="0" err="1"/>
              <a:t>trợ</a:t>
            </a:r>
            <a:r>
              <a:rPr lang="en-US" sz="3400" dirty="0"/>
              <a:t> </a:t>
            </a:r>
            <a:r>
              <a:rPr lang="en-US" sz="3400" dirty="0" err="1"/>
              <a:t>nhân</a:t>
            </a:r>
            <a:r>
              <a:rPr lang="en-US" sz="3400" dirty="0"/>
              <a:t> </a:t>
            </a:r>
            <a:r>
              <a:rPr lang="en-US" sz="3400" dirty="0" err="1"/>
              <a:t>đạo</a:t>
            </a:r>
            <a:endParaRPr lang="en-US" sz="3400" dirty="0">
              <a:solidFill>
                <a:srgbClr val="00B050"/>
              </a:solidFill>
            </a:endParaRPr>
          </a:p>
        </p:txBody>
      </p:sp>
      <p:pic>
        <p:nvPicPr>
          <p:cNvPr id="29" name="humanitarian aid">
            <a:hlinkClick r:id="" action="ppaction://media"/>
            <a:extLst>
              <a:ext uri="{FF2B5EF4-FFF2-40B4-BE49-F238E27FC236}">
                <a16:creationId xmlns:a16="http://schemas.microsoft.com/office/drawing/2014/main" id="{B8A9ED6E-3623-AE04-DAC5-EBCE4C011FA5}"/>
              </a:ext>
            </a:extLst>
          </p:cNvPr>
          <p:cNvPicPr>
            <a:picLocks noChangeAspect="1"/>
          </p:cNvPicPr>
          <p:nvPr>
            <a:audioFile r:link="rId14"/>
            <p:extLst>
              <p:ext uri="{DAA4B4D4-6D71-4841-9C94-3DE7FCFB9230}">
                <p14:media xmlns:p14="http://schemas.microsoft.com/office/powerpoint/2010/main" r:embed="rId13"/>
              </p:ext>
            </p:extLst>
          </p:nvPr>
        </p:nvPicPr>
        <p:blipFill>
          <a:blip r:embed="rId18">
            <a:extLst>
              <a:ext uri="{BEBA8EAE-BF5A-486C-A8C5-ECC9F3942E4B}">
                <a14:imgProps xmlns:a14="http://schemas.microsoft.com/office/drawing/2010/main">
                  <a14:imgLayer r:embed="rId19">
                    <a14:imgEffect>
                      <a14:artisticPencilSketch/>
                    </a14:imgEffect>
                  </a14:imgLayer>
                </a14:imgProps>
              </a:ext>
            </a:extLst>
          </a:blip>
          <a:stretch>
            <a:fillRect/>
          </a:stretch>
        </p:blipFill>
        <p:spPr>
          <a:xfrm>
            <a:off x="7905676" y="573822"/>
            <a:ext cx="487363" cy="487363"/>
          </a:xfrm>
          <a:prstGeom prst="rect">
            <a:avLst/>
          </a:prstGeom>
        </p:spPr>
      </p:pic>
    </p:spTree>
    <p:extLst>
      <p:ext uri="{BB962C8B-B14F-4D97-AF65-F5344CB8AC3E}">
        <p14:creationId xmlns:p14="http://schemas.microsoft.com/office/powerpoint/2010/main" val="375037349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audio>
              <p:cMediaNode vol="80000">
                <p:cTn id="3" fill="hold" display="0">
                  <p:stCondLst>
                    <p:cond delay="indefinite"/>
                  </p:stCondLst>
                  <p:endCondLst>
                    <p:cond evt="onStopAudio" delay="0">
                      <p:tgtEl>
                        <p:sldTgt/>
                      </p:tgtEl>
                    </p:cond>
                  </p:endCondLst>
                </p:cTn>
                <p:tgtEl>
                  <p:spTgt spid="9"/>
                </p:tgtEl>
              </p:cMediaNode>
            </p:audio>
            <p:audio>
              <p:cMediaNode vol="80000">
                <p:cTn id="4" fill="hold" display="0">
                  <p:stCondLst>
                    <p:cond delay="indefinite"/>
                  </p:stCondLst>
                  <p:endCondLst>
                    <p:cond evt="onStopAudio" delay="0">
                      <p:tgtEl>
                        <p:sldTgt/>
                      </p:tgtEl>
                    </p:cond>
                  </p:endCondLst>
                </p:cTn>
                <p:tgtEl>
                  <p:spTgt spid="13"/>
                </p:tgtEl>
              </p:cMediaNode>
            </p:audio>
            <p:audio>
              <p:cMediaNode vol="80000">
                <p:cTn id="5" fill="hold" display="0">
                  <p:stCondLst>
                    <p:cond delay="indefinite"/>
                  </p:stCondLst>
                  <p:endCondLst>
                    <p:cond evt="onStopAudio" delay="0">
                      <p:tgtEl>
                        <p:sldTgt/>
                      </p:tgtEl>
                    </p:cond>
                  </p:endCondLst>
                </p:cTn>
                <p:tgtEl>
                  <p:spTgt spid="19"/>
                </p:tgtEl>
              </p:cMediaNode>
            </p:audio>
            <p:audio>
              <p:cMediaNode vol="80000">
                <p:cTn id="6" fill="hold" display="0">
                  <p:stCondLst>
                    <p:cond delay="indefinite"/>
                  </p:stCondLst>
                  <p:endCondLst>
                    <p:cond evt="onStopAudio" delay="0">
                      <p:tgtEl>
                        <p:sldTgt/>
                      </p:tgtEl>
                    </p:cond>
                  </p:endCondLst>
                </p:cTn>
                <p:tgtEl>
                  <p:spTgt spid="22"/>
                </p:tgtEl>
              </p:cMediaNode>
            </p:audio>
            <p:audio>
              <p:cMediaNode vol="80000">
                <p:cTn id="7" fill="hold" display="0">
                  <p:stCondLst>
                    <p:cond delay="indefinite"/>
                  </p:stCondLst>
                  <p:endCondLst>
                    <p:cond evt="onStopAudio" delay="0">
                      <p:tgtEl>
                        <p:sldTgt/>
                      </p:tgtEl>
                    </p:cond>
                  </p:endCondLst>
                </p:cTn>
                <p:tgtEl>
                  <p:spTgt spid="24"/>
                </p:tgtEl>
              </p:cMediaNode>
            </p:audio>
            <p:seq concurrent="1" nextAc="seek">
              <p:cTn id="8" restart="whenNotActive" fill="hold" evtFilter="cancelBubble" nodeType="interactiveSeq">
                <p:stCondLst>
                  <p:cond evt="onClick" delay="0">
                    <p:tgtEl>
                      <p:spTgt spid="2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399" fill="hold"/>
                                        <p:tgtEl>
                                          <p:spTgt spid="29"/>
                                        </p:tgtEl>
                                      </p:cBhvr>
                                    </p:cmd>
                                  </p:childTnLst>
                                </p:cTn>
                              </p:par>
                            </p:childTnLst>
                          </p:cTn>
                        </p:par>
                      </p:childTnLst>
                    </p:cTn>
                  </p:par>
                </p:childTnLst>
              </p:cTn>
              <p:nextCondLst>
                <p:cond evt="onClick" delay="0">
                  <p:tgtEl>
                    <p:spTgt spid="28"/>
                  </p:tgtEl>
                </p:cond>
              </p:nextCondLst>
            </p:seq>
            <p:audio>
              <p:cMediaNode vol="80000">
                <p:cTn id="13" fill="hold" display="0">
                  <p:stCondLst>
                    <p:cond delay="indefinite"/>
                  </p:stCondLst>
                  <p:endCondLst>
                    <p:cond evt="onStopAudio" delay="0">
                      <p:tgtEl>
                        <p:sldTgt/>
                      </p:tgtEl>
                    </p:cond>
                  </p:endCondLst>
                </p:cTn>
                <p:tgtEl>
                  <p:spTgt spid="29"/>
                </p:tgtEl>
              </p:cMediaNode>
            </p:audio>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565" fill="hold"/>
                                        <p:tgtEl>
                                          <p:spTgt spid="24"/>
                                        </p:tgtEl>
                                      </p:cBhvr>
                                    </p:cmd>
                                  </p:childTnLst>
                                </p:cTn>
                              </p:par>
                            </p:childTnLst>
                          </p:cTn>
                        </p:par>
                      </p:childTnLst>
                    </p:cTn>
                  </p:par>
                </p:childTnLst>
              </p:cTn>
              <p:nextCondLst>
                <p:cond evt="onClick" delay="0">
                  <p:tgtEl>
                    <p:spTgt spid="23"/>
                  </p:tgtEl>
                </p:cond>
              </p:nextCondLst>
            </p:seq>
            <p:seq concurrent="1" nextAc="seek">
              <p:cTn id="19" restart="whenNotActive" fill="hold" evtFilter="cancelBubble" nodeType="interactiveSeq">
                <p:stCondLst>
                  <p:cond evt="onClick" delay="0">
                    <p:tgtEl>
                      <p:spTgt spid="21"/>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330" fill="hold"/>
                                        <p:tgtEl>
                                          <p:spTgt spid="22"/>
                                        </p:tgtEl>
                                      </p:cBhvr>
                                    </p:cmd>
                                  </p:childTnLst>
                                </p:cTn>
                              </p:par>
                            </p:childTnLst>
                          </p:cTn>
                        </p:par>
                      </p:childTnLst>
                    </p:cTn>
                  </p:par>
                </p:childTnLst>
              </p:cTn>
              <p:nextCondLst>
                <p:cond evt="onClick" delay="0">
                  <p:tgtEl>
                    <p:spTgt spid="21"/>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330" fill="hold"/>
                                        <p:tgtEl>
                                          <p:spTgt spid="19"/>
                                        </p:tgtEl>
                                      </p:cBhvr>
                                    </p:cmd>
                                  </p:childTnLst>
                                </p:cTn>
                              </p:par>
                            </p:childTnLst>
                          </p:cTn>
                        </p:par>
                      </p:childTnLst>
                    </p:cTn>
                  </p:par>
                </p:childTnLst>
              </p:cTn>
              <p:nextCondLst>
                <p:cond evt="onClick" delay="0">
                  <p:tgtEl>
                    <p:spTgt spid="17"/>
                  </p:tgtEl>
                </p:cond>
              </p:nextCondLst>
            </p:seq>
            <p:seq concurrent="1" nextAc="seek">
              <p:cTn id="29" restart="whenNotActive" fill="hold" evtFilter="cancelBubble" nodeType="interactiveSeq">
                <p:stCondLst>
                  <p:cond evt="onClick" delay="0">
                    <p:tgtEl>
                      <p:spTgt spid="11"/>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1199" fill="hold"/>
                                        <p:tgtEl>
                                          <p:spTgt spid="13"/>
                                        </p:tgtEl>
                                      </p:cBhvr>
                                    </p:cmd>
                                  </p:child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512" fill="hold"/>
                                        <p:tgtEl>
                                          <p:spTgt spid="9"/>
                                        </p:tgtEl>
                                      </p:cBhvr>
                                    </p:cmd>
                                  </p:childTnLst>
                                </p:cTn>
                              </p:par>
                            </p:childTnLst>
                          </p:cTn>
                        </p:par>
                      </p:childTnLst>
                    </p:cTn>
                  </p:par>
                </p:childTnLst>
              </p:cTn>
              <p:nextCondLst>
                <p:cond evt="onClick" delay="0">
                  <p:tgtEl>
                    <p:spTgt spid="8"/>
                  </p:tgtEl>
                </p:cond>
              </p:nextCondLst>
            </p:seq>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408" fill="hold"/>
                                        <p:tgtEl>
                                          <p:spTgt spid="4"/>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1408" y="517013"/>
            <a:ext cx="8977948" cy="5947146"/>
          </a:xfrm>
          <a:prstGeom prst="rect">
            <a:avLst/>
          </a:prstGeom>
        </p:spPr>
      </p:pic>
      <p:sp>
        <p:nvSpPr>
          <p:cNvPr id="3" name="TextBox 2"/>
          <p:cNvSpPr txBox="1"/>
          <p:nvPr/>
        </p:nvSpPr>
        <p:spPr>
          <a:xfrm>
            <a:off x="5150436" y="3297516"/>
            <a:ext cx="2575560" cy="523220"/>
          </a:xfrm>
          <a:prstGeom prst="rect">
            <a:avLst/>
          </a:prstGeom>
          <a:noFill/>
        </p:spPr>
        <p:txBody>
          <a:bodyPr wrap="square" rtlCol="0">
            <a:spAutoFit/>
          </a:bodyPr>
          <a:lstStyle/>
          <a:p>
            <a:r>
              <a:rPr lang="en-US" sz="2800" dirty="0">
                <a:solidFill>
                  <a:schemeClr val="bg1"/>
                </a:solidFill>
              </a:rPr>
              <a:t>While - reading</a:t>
            </a:r>
          </a:p>
        </p:txBody>
      </p:sp>
    </p:spTree>
    <p:extLst>
      <p:ext uri="{BB962C8B-B14F-4D97-AF65-F5344CB8AC3E}">
        <p14:creationId xmlns:p14="http://schemas.microsoft.com/office/powerpoint/2010/main" val="85962284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TextBox 6">
            <a:extLst>
              <a:ext uri="{FF2B5EF4-FFF2-40B4-BE49-F238E27FC236}">
                <a16:creationId xmlns:a16="http://schemas.microsoft.com/office/drawing/2014/main" id="{379B8128-8E9D-FFB7-D94C-FE788377D95E}"/>
              </a:ext>
            </a:extLst>
          </p:cNvPr>
          <p:cNvSpPr txBox="1"/>
          <p:nvPr/>
        </p:nvSpPr>
        <p:spPr>
          <a:xfrm>
            <a:off x="2486025" y="509098"/>
            <a:ext cx="8496300" cy="584775"/>
          </a:xfrm>
          <a:prstGeom prst="rect">
            <a:avLst/>
          </a:prstGeom>
          <a:noFill/>
        </p:spPr>
        <p:txBody>
          <a:bodyPr wrap="square" rtlCol="0">
            <a:spAutoFit/>
          </a:bodyPr>
          <a:lstStyle/>
          <a:p>
            <a:r>
              <a:rPr lang="en-US" sz="3200" b="1" dirty="0">
                <a:solidFill>
                  <a:srgbClr val="0070C0"/>
                </a:solidFill>
              </a:rPr>
              <a:t>Read the passage the complete this exercise.</a:t>
            </a:r>
          </a:p>
        </p:txBody>
      </p:sp>
      <p:pic>
        <p:nvPicPr>
          <p:cNvPr id="3" name="Picture 2">
            <a:extLst>
              <a:ext uri="{FF2B5EF4-FFF2-40B4-BE49-F238E27FC236}">
                <a16:creationId xmlns:a16="http://schemas.microsoft.com/office/drawing/2014/main" id="{B9E335ED-050C-6B33-65E5-0470B78D462B}"/>
              </a:ext>
            </a:extLst>
          </p:cNvPr>
          <p:cNvPicPr>
            <a:picLocks noChangeAspect="1"/>
          </p:cNvPicPr>
          <p:nvPr/>
        </p:nvPicPr>
        <p:blipFill>
          <a:blip r:embed="rId3"/>
          <a:stretch>
            <a:fillRect/>
          </a:stretch>
        </p:blipFill>
        <p:spPr>
          <a:xfrm>
            <a:off x="74645" y="1162616"/>
            <a:ext cx="5622620" cy="5259870"/>
          </a:xfrm>
          <a:prstGeom prst="rect">
            <a:avLst/>
          </a:prstGeom>
        </p:spPr>
      </p:pic>
      <p:cxnSp>
        <p:nvCxnSpPr>
          <p:cNvPr id="10" name="Straight Connector 9">
            <a:extLst>
              <a:ext uri="{FF2B5EF4-FFF2-40B4-BE49-F238E27FC236}">
                <a16:creationId xmlns:a16="http://schemas.microsoft.com/office/drawing/2014/main" id="{3F197EAD-BBE0-DA98-6F8F-DA7D0DF71C0B}"/>
              </a:ext>
            </a:extLst>
          </p:cNvPr>
          <p:cNvCxnSpPr>
            <a:cxnSpLocks/>
          </p:cNvCxnSpPr>
          <p:nvPr/>
        </p:nvCxnSpPr>
        <p:spPr>
          <a:xfrm>
            <a:off x="1190639" y="2356933"/>
            <a:ext cx="183813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F61F360-DAE7-62E9-AED2-F2571A76A768}"/>
              </a:ext>
            </a:extLst>
          </p:cNvPr>
          <p:cNvPicPr>
            <a:picLocks noChangeAspect="1"/>
          </p:cNvPicPr>
          <p:nvPr/>
        </p:nvPicPr>
        <p:blipFill rotWithShape="1">
          <a:blip r:embed="rId4"/>
          <a:srcRect l="2882"/>
          <a:stretch/>
        </p:blipFill>
        <p:spPr>
          <a:xfrm>
            <a:off x="5697265" y="1032800"/>
            <a:ext cx="5086542" cy="2221142"/>
          </a:xfrm>
          <a:prstGeom prst="rect">
            <a:avLst/>
          </a:prstGeom>
        </p:spPr>
      </p:pic>
      <p:sp>
        <p:nvSpPr>
          <p:cNvPr id="49" name="TextBox 48">
            <a:extLst>
              <a:ext uri="{FF2B5EF4-FFF2-40B4-BE49-F238E27FC236}">
                <a16:creationId xmlns:a16="http://schemas.microsoft.com/office/drawing/2014/main" id="{4B044E3C-A489-0922-8CD9-BFE1F5E8AC89}"/>
              </a:ext>
            </a:extLst>
          </p:cNvPr>
          <p:cNvSpPr txBox="1"/>
          <p:nvPr/>
        </p:nvSpPr>
        <p:spPr>
          <a:xfrm>
            <a:off x="9298957" y="2717440"/>
            <a:ext cx="2320774" cy="1077218"/>
          </a:xfrm>
          <a:prstGeom prst="rect">
            <a:avLst/>
          </a:prstGeom>
          <a:noFill/>
          <a:ln w="12700">
            <a:solidFill>
              <a:schemeClr val="accent1"/>
            </a:solidFill>
          </a:ln>
        </p:spPr>
        <p:txBody>
          <a:bodyPr wrap="square" rtlCol="0">
            <a:spAutoFit/>
          </a:bodyPr>
          <a:lstStyle/>
          <a:p>
            <a:pPr algn="ctr"/>
            <a:r>
              <a:rPr lang="en-US" sz="3200" b="1" dirty="0"/>
              <a:t>Identify the key words</a:t>
            </a:r>
          </a:p>
        </p:txBody>
      </p:sp>
      <p:cxnSp>
        <p:nvCxnSpPr>
          <p:cNvPr id="11" name="Straight Connector 10">
            <a:extLst>
              <a:ext uri="{FF2B5EF4-FFF2-40B4-BE49-F238E27FC236}">
                <a16:creationId xmlns:a16="http://schemas.microsoft.com/office/drawing/2014/main" id="{1F86DDDC-D743-C5B8-17E3-ABE80AE94F73}"/>
              </a:ext>
            </a:extLst>
          </p:cNvPr>
          <p:cNvCxnSpPr>
            <a:cxnSpLocks/>
          </p:cNvCxnSpPr>
          <p:nvPr/>
        </p:nvCxnSpPr>
        <p:spPr>
          <a:xfrm>
            <a:off x="3771607" y="2356933"/>
            <a:ext cx="183813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F47F000-E7E5-201C-9BEB-DDC651383E24}"/>
              </a:ext>
            </a:extLst>
          </p:cNvPr>
          <p:cNvCxnSpPr>
            <a:cxnSpLocks/>
          </p:cNvCxnSpPr>
          <p:nvPr/>
        </p:nvCxnSpPr>
        <p:spPr>
          <a:xfrm>
            <a:off x="1190638" y="4721591"/>
            <a:ext cx="386314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7CC8913-7687-E41A-A0CE-F875B901F013}"/>
              </a:ext>
            </a:extLst>
          </p:cNvPr>
          <p:cNvCxnSpPr>
            <a:cxnSpLocks/>
          </p:cNvCxnSpPr>
          <p:nvPr/>
        </p:nvCxnSpPr>
        <p:spPr>
          <a:xfrm>
            <a:off x="1184187" y="5026391"/>
            <a:ext cx="8412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8DFA5C5-1CAA-5D05-61CB-F80E1293D51E}"/>
              </a:ext>
            </a:extLst>
          </p:cNvPr>
          <p:cNvCxnSpPr>
            <a:cxnSpLocks/>
          </p:cNvCxnSpPr>
          <p:nvPr/>
        </p:nvCxnSpPr>
        <p:spPr>
          <a:xfrm>
            <a:off x="6475477" y="1486778"/>
            <a:ext cx="183813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23744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circle(in)">
                                      <p:cBhvr>
                                        <p:cTn id="7" dur="2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9625781" y="566992"/>
            <a:ext cx="2566218" cy="82110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Let’s check your answers.</a:t>
            </a:r>
          </a:p>
        </p:txBody>
      </p:sp>
      <p:pic>
        <p:nvPicPr>
          <p:cNvPr id="4" name="Picture 3">
            <a:extLst>
              <a:ext uri="{FF2B5EF4-FFF2-40B4-BE49-F238E27FC236}">
                <a16:creationId xmlns:a16="http://schemas.microsoft.com/office/drawing/2014/main" id="{83D07A06-F228-6D1E-2DEC-9361E2532BCD}"/>
              </a:ext>
            </a:extLst>
          </p:cNvPr>
          <p:cNvPicPr>
            <a:picLocks noChangeAspect="1"/>
          </p:cNvPicPr>
          <p:nvPr/>
        </p:nvPicPr>
        <p:blipFill rotWithShape="1">
          <a:blip r:embed="rId3"/>
          <a:srcRect l="11648" t="28913"/>
          <a:stretch/>
        </p:blipFill>
        <p:spPr>
          <a:xfrm>
            <a:off x="-1" y="1443320"/>
            <a:ext cx="6326593" cy="2863856"/>
          </a:xfrm>
          <a:prstGeom prst="rect">
            <a:avLst/>
          </a:prstGeom>
        </p:spPr>
      </p:pic>
      <p:sp>
        <p:nvSpPr>
          <p:cNvPr id="8" name="Oval 7">
            <a:extLst>
              <a:ext uri="{FF2B5EF4-FFF2-40B4-BE49-F238E27FC236}">
                <a16:creationId xmlns:a16="http://schemas.microsoft.com/office/drawing/2014/main" id="{6502502E-639F-300B-2654-D8660F980C91}"/>
              </a:ext>
            </a:extLst>
          </p:cNvPr>
          <p:cNvSpPr/>
          <p:nvPr/>
        </p:nvSpPr>
        <p:spPr>
          <a:xfrm>
            <a:off x="452282" y="3501705"/>
            <a:ext cx="471949" cy="43261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71A9865-CEB5-AF75-450C-C69AA2DF457F}"/>
              </a:ext>
            </a:extLst>
          </p:cNvPr>
          <p:cNvPicPr>
            <a:picLocks noChangeAspect="1"/>
          </p:cNvPicPr>
          <p:nvPr/>
        </p:nvPicPr>
        <p:blipFill>
          <a:blip r:embed="rId4"/>
          <a:stretch>
            <a:fillRect/>
          </a:stretch>
        </p:blipFill>
        <p:spPr>
          <a:xfrm>
            <a:off x="4847303" y="3934322"/>
            <a:ext cx="7118555" cy="2464522"/>
          </a:xfrm>
          <a:prstGeom prst="rect">
            <a:avLst/>
          </a:prstGeom>
        </p:spPr>
      </p:pic>
      <p:pic>
        <p:nvPicPr>
          <p:cNvPr id="12" name="Picture 11">
            <a:extLst>
              <a:ext uri="{FF2B5EF4-FFF2-40B4-BE49-F238E27FC236}">
                <a16:creationId xmlns:a16="http://schemas.microsoft.com/office/drawing/2014/main" id="{7EF3C093-7A25-7400-9EB1-694AC4DA996D}"/>
              </a:ext>
            </a:extLst>
          </p:cNvPr>
          <p:cNvPicPr>
            <a:picLocks noChangeAspect="1"/>
          </p:cNvPicPr>
          <p:nvPr/>
        </p:nvPicPr>
        <p:blipFill rotWithShape="1">
          <a:blip r:embed="rId3"/>
          <a:srcRect b="76509"/>
          <a:stretch/>
        </p:blipFill>
        <p:spPr>
          <a:xfrm>
            <a:off x="2545143" y="507366"/>
            <a:ext cx="6686571" cy="883695"/>
          </a:xfrm>
          <a:prstGeom prst="rect">
            <a:avLst/>
          </a:prstGeom>
        </p:spPr>
      </p:pic>
      <p:cxnSp>
        <p:nvCxnSpPr>
          <p:cNvPr id="11" name="Straight Connector 10">
            <a:extLst>
              <a:ext uri="{FF2B5EF4-FFF2-40B4-BE49-F238E27FC236}">
                <a16:creationId xmlns:a16="http://schemas.microsoft.com/office/drawing/2014/main" id="{4AA0FBE1-6E93-5710-6A8D-D646221CE0FB}"/>
              </a:ext>
            </a:extLst>
          </p:cNvPr>
          <p:cNvCxnSpPr>
            <a:cxnSpLocks/>
          </p:cNvCxnSpPr>
          <p:nvPr/>
        </p:nvCxnSpPr>
        <p:spPr>
          <a:xfrm flipV="1">
            <a:off x="5872528" y="4729316"/>
            <a:ext cx="5493562" cy="3092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a:extLst>
              <a:ext uri="{FF2B5EF4-FFF2-40B4-BE49-F238E27FC236}">
                <a16:creationId xmlns:a16="http://schemas.microsoft.com/office/drawing/2014/main" id="{647450D1-028D-1F95-8D06-82088F645A36}"/>
              </a:ext>
            </a:extLst>
          </p:cNvPr>
          <p:cNvCxnSpPr>
            <a:cxnSpLocks/>
          </p:cNvCxnSpPr>
          <p:nvPr/>
        </p:nvCxnSpPr>
        <p:spPr>
          <a:xfrm>
            <a:off x="4997457" y="5150974"/>
            <a:ext cx="2425898" cy="20794"/>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0" name="Straight Connector 19">
            <a:extLst>
              <a:ext uri="{FF2B5EF4-FFF2-40B4-BE49-F238E27FC236}">
                <a16:creationId xmlns:a16="http://schemas.microsoft.com/office/drawing/2014/main" id="{811F0CA8-A545-21EA-B09D-9AF615F8D341}"/>
              </a:ext>
            </a:extLst>
          </p:cNvPr>
          <p:cNvCxnSpPr>
            <a:cxnSpLocks/>
          </p:cNvCxnSpPr>
          <p:nvPr/>
        </p:nvCxnSpPr>
        <p:spPr>
          <a:xfrm flipV="1">
            <a:off x="5872528" y="5948516"/>
            <a:ext cx="5955678" cy="2108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758B6C4A-BBA2-B710-961A-A13318D2B660}"/>
              </a:ext>
            </a:extLst>
          </p:cNvPr>
          <p:cNvCxnSpPr>
            <a:cxnSpLocks/>
          </p:cNvCxnSpPr>
          <p:nvPr/>
        </p:nvCxnSpPr>
        <p:spPr>
          <a:xfrm>
            <a:off x="4997457" y="6398844"/>
            <a:ext cx="3241975"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21856620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9625781" y="566992"/>
            <a:ext cx="2566218" cy="82110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Let’s check your answers.</a:t>
            </a:r>
          </a:p>
        </p:txBody>
      </p:sp>
      <p:pic>
        <p:nvPicPr>
          <p:cNvPr id="12" name="Picture 11">
            <a:extLst>
              <a:ext uri="{FF2B5EF4-FFF2-40B4-BE49-F238E27FC236}">
                <a16:creationId xmlns:a16="http://schemas.microsoft.com/office/drawing/2014/main" id="{7EF3C093-7A25-7400-9EB1-694AC4DA996D}"/>
              </a:ext>
            </a:extLst>
          </p:cNvPr>
          <p:cNvPicPr>
            <a:picLocks noChangeAspect="1"/>
          </p:cNvPicPr>
          <p:nvPr/>
        </p:nvPicPr>
        <p:blipFill rotWithShape="1">
          <a:blip r:embed="rId3"/>
          <a:srcRect b="76509"/>
          <a:stretch/>
        </p:blipFill>
        <p:spPr>
          <a:xfrm>
            <a:off x="2545143" y="507366"/>
            <a:ext cx="6686571" cy="883695"/>
          </a:xfrm>
          <a:prstGeom prst="rect">
            <a:avLst/>
          </a:prstGeom>
        </p:spPr>
      </p:pic>
      <p:pic>
        <p:nvPicPr>
          <p:cNvPr id="3" name="Picture 2">
            <a:extLst>
              <a:ext uri="{FF2B5EF4-FFF2-40B4-BE49-F238E27FC236}">
                <a16:creationId xmlns:a16="http://schemas.microsoft.com/office/drawing/2014/main" id="{B4A7EDD7-B50F-CDB2-DA27-2497A48AAD6E}"/>
              </a:ext>
            </a:extLst>
          </p:cNvPr>
          <p:cNvPicPr>
            <a:picLocks noChangeAspect="1"/>
          </p:cNvPicPr>
          <p:nvPr/>
        </p:nvPicPr>
        <p:blipFill rotWithShape="1">
          <a:blip r:embed="rId4"/>
          <a:srcRect t="5935"/>
          <a:stretch/>
        </p:blipFill>
        <p:spPr>
          <a:xfrm>
            <a:off x="74644" y="1485644"/>
            <a:ext cx="6920101" cy="3007698"/>
          </a:xfrm>
          <a:prstGeom prst="rect">
            <a:avLst/>
          </a:prstGeom>
        </p:spPr>
      </p:pic>
      <p:sp>
        <p:nvSpPr>
          <p:cNvPr id="8" name="Oval 7">
            <a:extLst>
              <a:ext uri="{FF2B5EF4-FFF2-40B4-BE49-F238E27FC236}">
                <a16:creationId xmlns:a16="http://schemas.microsoft.com/office/drawing/2014/main" id="{6502502E-639F-300B-2654-D8660F980C91}"/>
              </a:ext>
            </a:extLst>
          </p:cNvPr>
          <p:cNvSpPr/>
          <p:nvPr/>
        </p:nvSpPr>
        <p:spPr>
          <a:xfrm>
            <a:off x="642593" y="2987069"/>
            <a:ext cx="471949" cy="43261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5"/>
          <a:stretch>
            <a:fillRect/>
          </a:stretch>
        </p:blipFill>
        <p:spPr>
          <a:xfrm>
            <a:off x="3451103" y="4228398"/>
            <a:ext cx="8740897" cy="2019475"/>
          </a:xfrm>
          <a:prstGeom prst="rect">
            <a:avLst/>
          </a:prstGeom>
        </p:spPr>
      </p:pic>
    </p:spTree>
    <p:extLst>
      <p:ext uri="{BB962C8B-B14F-4D97-AF65-F5344CB8AC3E}">
        <p14:creationId xmlns:p14="http://schemas.microsoft.com/office/powerpoint/2010/main" val="235509902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9625781" y="566992"/>
            <a:ext cx="2566218" cy="95700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Let’s check your answers.</a:t>
            </a:r>
          </a:p>
        </p:txBody>
      </p:sp>
      <p:pic>
        <p:nvPicPr>
          <p:cNvPr id="12" name="Picture 11">
            <a:extLst>
              <a:ext uri="{FF2B5EF4-FFF2-40B4-BE49-F238E27FC236}">
                <a16:creationId xmlns:a16="http://schemas.microsoft.com/office/drawing/2014/main" id="{7EF3C093-7A25-7400-9EB1-694AC4DA996D}"/>
              </a:ext>
            </a:extLst>
          </p:cNvPr>
          <p:cNvPicPr>
            <a:picLocks noChangeAspect="1"/>
          </p:cNvPicPr>
          <p:nvPr/>
        </p:nvPicPr>
        <p:blipFill rotWithShape="1">
          <a:blip r:embed="rId3"/>
          <a:srcRect b="76509"/>
          <a:stretch/>
        </p:blipFill>
        <p:spPr>
          <a:xfrm>
            <a:off x="2545143" y="507366"/>
            <a:ext cx="6686571" cy="883695"/>
          </a:xfrm>
          <a:prstGeom prst="rect">
            <a:avLst/>
          </a:prstGeom>
        </p:spPr>
      </p:pic>
      <p:pic>
        <p:nvPicPr>
          <p:cNvPr id="9" name="Picture 8">
            <a:extLst>
              <a:ext uri="{FF2B5EF4-FFF2-40B4-BE49-F238E27FC236}">
                <a16:creationId xmlns:a16="http://schemas.microsoft.com/office/drawing/2014/main" id="{35BB54A2-1BE6-9A45-325F-0732F78D8275}"/>
              </a:ext>
            </a:extLst>
          </p:cNvPr>
          <p:cNvPicPr>
            <a:picLocks noChangeAspect="1"/>
          </p:cNvPicPr>
          <p:nvPr/>
        </p:nvPicPr>
        <p:blipFill>
          <a:blip r:embed="rId4"/>
          <a:stretch>
            <a:fillRect/>
          </a:stretch>
        </p:blipFill>
        <p:spPr>
          <a:xfrm>
            <a:off x="206400" y="1369383"/>
            <a:ext cx="6743331" cy="2968107"/>
          </a:xfrm>
          <a:prstGeom prst="rect">
            <a:avLst/>
          </a:prstGeom>
        </p:spPr>
      </p:pic>
      <p:pic>
        <p:nvPicPr>
          <p:cNvPr id="15" name="Picture 14">
            <a:extLst>
              <a:ext uri="{FF2B5EF4-FFF2-40B4-BE49-F238E27FC236}">
                <a16:creationId xmlns:a16="http://schemas.microsoft.com/office/drawing/2014/main" id="{74FCD08F-30BA-D210-2C75-9464D4AB6388}"/>
              </a:ext>
            </a:extLst>
          </p:cNvPr>
          <p:cNvPicPr>
            <a:picLocks noChangeAspect="1"/>
          </p:cNvPicPr>
          <p:nvPr/>
        </p:nvPicPr>
        <p:blipFill>
          <a:blip r:embed="rId5"/>
          <a:stretch>
            <a:fillRect/>
          </a:stretch>
        </p:blipFill>
        <p:spPr>
          <a:xfrm>
            <a:off x="2985810" y="4267200"/>
            <a:ext cx="9062104" cy="2137796"/>
          </a:xfrm>
          <a:prstGeom prst="rect">
            <a:avLst/>
          </a:prstGeom>
        </p:spPr>
      </p:pic>
      <p:cxnSp>
        <p:nvCxnSpPr>
          <p:cNvPr id="11" name="Straight Connector 10">
            <a:extLst>
              <a:ext uri="{FF2B5EF4-FFF2-40B4-BE49-F238E27FC236}">
                <a16:creationId xmlns:a16="http://schemas.microsoft.com/office/drawing/2014/main" id="{4AA0FBE1-6E93-5710-6A8D-D646221CE0FB}"/>
              </a:ext>
            </a:extLst>
          </p:cNvPr>
          <p:cNvCxnSpPr>
            <a:cxnSpLocks/>
          </p:cNvCxnSpPr>
          <p:nvPr/>
        </p:nvCxnSpPr>
        <p:spPr>
          <a:xfrm>
            <a:off x="3762786" y="5819743"/>
            <a:ext cx="8075253" cy="30451"/>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758B6C4A-BBA2-B710-961A-A13318D2B660}"/>
              </a:ext>
            </a:extLst>
          </p:cNvPr>
          <p:cNvCxnSpPr>
            <a:cxnSpLocks/>
          </p:cNvCxnSpPr>
          <p:nvPr/>
        </p:nvCxnSpPr>
        <p:spPr>
          <a:xfrm flipV="1">
            <a:off x="3554385" y="6302477"/>
            <a:ext cx="4517899" cy="19581"/>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
        <p:nvSpPr>
          <p:cNvPr id="8" name="Oval 7">
            <a:extLst>
              <a:ext uri="{FF2B5EF4-FFF2-40B4-BE49-F238E27FC236}">
                <a16:creationId xmlns:a16="http://schemas.microsoft.com/office/drawing/2014/main" id="{6502502E-639F-300B-2654-D8660F980C91}"/>
              </a:ext>
            </a:extLst>
          </p:cNvPr>
          <p:cNvSpPr/>
          <p:nvPr/>
        </p:nvSpPr>
        <p:spPr>
          <a:xfrm>
            <a:off x="655793" y="1963623"/>
            <a:ext cx="422787" cy="43261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147431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4" name="TextBox 3">
            <a:extLst>
              <a:ext uri="{FF2B5EF4-FFF2-40B4-BE49-F238E27FC236}">
                <a16:creationId xmlns:a16="http://schemas.microsoft.com/office/drawing/2014/main" id="{6E1C5E25-4D88-0962-A2DC-D4911B6DE347}"/>
              </a:ext>
            </a:extLst>
          </p:cNvPr>
          <p:cNvSpPr txBox="1"/>
          <p:nvPr/>
        </p:nvSpPr>
        <p:spPr>
          <a:xfrm>
            <a:off x="65312" y="1116974"/>
            <a:ext cx="12126688" cy="5016758"/>
          </a:xfrm>
          <a:prstGeom prst="rect">
            <a:avLst/>
          </a:prstGeom>
          <a:noFill/>
        </p:spPr>
        <p:txBody>
          <a:bodyPr wrap="square">
            <a:spAutoFit/>
          </a:bodyPr>
          <a:lstStyle/>
          <a:p>
            <a:pPr marL="342900" marR="0" lvl="0" indent="-342900">
              <a:spcBef>
                <a:spcPts val="0"/>
              </a:spcBef>
              <a:spcAft>
                <a:spcPts val="0"/>
              </a:spcAft>
              <a:buFont typeface="+mj-lt"/>
              <a:buAutoNum type="arabicPeriod"/>
            </a:pPr>
            <a:r>
              <a:rPr lang="en-US" sz="3200" i="1" dirty="0">
                <a:solidFill>
                  <a:srgbClr val="0070C0"/>
                </a:solidFill>
                <a:effectLst/>
                <a:ea typeface="Times New Roman" panose="02020603050405020304" pitchFamily="18" charset="0"/>
                <a:cs typeface="Times New Roman" panose="02020603050405020304" pitchFamily="18" charset="0"/>
              </a:rPr>
              <a:t>UNESCO helps to solve world poverty by _______ with the help with global cooperations.</a:t>
            </a:r>
            <a:endParaRPr lang="en-US" sz="3200" dirty="0">
              <a:solidFill>
                <a:srgbClr val="0070C0"/>
              </a:solidFill>
              <a:effectLst/>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3200" i="1" dirty="0">
                <a:solidFill>
                  <a:srgbClr val="0070C0"/>
                </a:solidFill>
                <a:effectLst/>
                <a:ea typeface="Times New Roman" panose="02020603050405020304" pitchFamily="18" charset="0"/>
                <a:cs typeface="Times New Roman" panose="02020603050405020304" pitchFamily="18" charset="0"/>
              </a:rPr>
              <a:t>With knowledge being shared worldwide, each nation can become stronger and _______.</a:t>
            </a:r>
            <a:endParaRPr lang="en-US" sz="3200" dirty="0">
              <a:solidFill>
                <a:srgbClr val="0070C0"/>
              </a:solidFill>
              <a:effectLst/>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3200" i="1" dirty="0">
                <a:solidFill>
                  <a:srgbClr val="0070C0"/>
                </a:solidFill>
                <a:effectLst/>
                <a:ea typeface="Times New Roman" panose="02020603050405020304" pitchFamily="18" charset="0"/>
                <a:cs typeface="Times New Roman" panose="02020603050405020304" pitchFamily="18" charset="0"/>
              </a:rPr>
              <a:t>UNESCO has had around _____ projects and groups to promote education.</a:t>
            </a:r>
            <a:endParaRPr lang="en-US" sz="3200" dirty="0">
              <a:solidFill>
                <a:srgbClr val="0070C0"/>
              </a:solidFill>
              <a:effectLst/>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3200" i="1" dirty="0">
                <a:solidFill>
                  <a:srgbClr val="0070C0"/>
                </a:solidFill>
                <a:effectLst/>
                <a:ea typeface="Times New Roman" panose="02020603050405020304" pitchFamily="18" charset="0"/>
                <a:cs typeface="Times New Roman" panose="02020603050405020304" pitchFamily="18" charset="0"/>
              </a:rPr>
              <a:t>UNESCO Associated Schools Network concentrates on _____ and global understanding.</a:t>
            </a:r>
            <a:endParaRPr lang="en-US" sz="3200" dirty="0">
              <a:solidFill>
                <a:srgbClr val="0070C0"/>
              </a:solidFill>
              <a:effectLst/>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3200" i="1" dirty="0">
                <a:solidFill>
                  <a:srgbClr val="0070C0"/>
                </a:solidFill>
                <a:effectLst/>
                <a:ea typeface="Times New Roman" panose="02020603050405020304" pitchFamily="18" charset="0"/>
                <a:cs typeface="Times New Roman" panose="02020603050405020304" pitchFamily="18" charset="0"/>
              </a:rPr>
              <a:t>Thanks to their effective solutions, UNESCO ________­­­_ so that they can deal with social problems as well as become more active.</a:t>
            </a:r>
            <a:endParaRPr lang="en-US" sz="3200" dirty="0">
              <a:solidFill>
                <a:srgbClr val="0070C0"/>
              </a:solidFill>
              <a:effectLst/>
              <a:ea typeface="Times New Roman" panose="02020603050405020304" pitchFamily="18" charset="0"/>
              <a:cs typeface="Times New Roman" panose="02020603050405020304" pitchFamily="18" charset="0"/>
            </a:endParaRPr>
          </a:p>
        </p:txBody>
      </p:sp>
      <p:sp>
        <p:nvSpPr>
          <p:cNvPr id="6" name="Rectangle: Diagonal Corners Rounded 5">
            <a:extLst>
              <a:ext uri="{FF2B5EF4-FFF2-40B4-BE49-F238E27FC236}">
                <a16:creationId xmlns:a16="http://schemas.microsoft.com/office/drawing/2014/main" id="{880BB74F-B342-7060-6A23-4362EFA6C3D4}"/>
              </a:ext>
            </a:extLst>
          </p:cNvPr>
          <p:cNvSpPr/>
          <p:nvPr/>
        </p:nvSpPr>
        <p:spPr>
          <a:xfrm>
            <a:off x="2360241" y="470066"/>
            <a:ext cx="9467965" cy="591972"/>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rgbClr val="002060"/>
                </a:solidFill>
              </a:rPr>
              <a:t>Read the text again and complete the following sentences</a:t>
            </a:r>
          </a:p>
        </p:txBody>
      </p:sp>
    </p:spTree>
    <p:extLst>
      <p:ext uri="{BB962C8B-B14F-4D97-AF65-F5344CB8AC3E}">
        <p14:creationId xmlns:p14="http://schemas.microsoft.com/office/powerpoint/2010/main" val="172350719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4" name="TextBox 3">
            <a:extLst>
              <a:ext uri="{FF2B5EF4-FFF2-40B4-BE49-F238E27FC236}">
                <a16:creationId xmlns:a16="http://schemas.microsoft.com/office/drawing/2014/main" id="{6E1C5E25-4D88-0962-A2DC-D4911B6DE347}"/>
              </a:ext>
            </a:extLst>
          </p:cNvPr>
          <p:cNvSpPr txBox="1"/>
          <p:nvPr/>
        </p:nvSpPr>
        <p:spPr>
          <a:xfrm>
            <a:off x="74644" y="1197375"/>
            <a:ext cx="12117356" cy="1200329"/>
          </a:xfrm>
          <a:prstGeom prst="rect">
            <a:avLst/>
          </a:prstGeom>
          <a:noFill/>
        </p:spPr>
        <p:txBody>
          <a:bodyPr wrap="square">
            <a:spAutoFit/>
          </a:bodyPr>
          <a:lstStyle/>
          <a:p>
            <a:pPr marL="342900" marR="0" lvl="0" indent="-342900">
              <a:spcBef>
                <a:spcPts val="0"/>
              </a:spcBef>
              <a:spcAft>
                <a:spcPts val="0"/>
              </a:spcAft>
              <a:buFont typeface="+mj-lt"/>
              <a:buAutoNum type="arabicPeriod"/>
            </a:pPr>
            <a:r>
              <a:rPr lang="en-US" sz="3600" b="1" i="1" dirty="0">
                <a:solidFill>
                  <a:srgbClr val="0070C0"/>
                </a:solidFill>
                <a:effectLst/>
                <a:ea typeface="Times New Roman" panose="02020603050405020304" pitchFamily="18" charset="0"/>
                <a:cs typeface="Times New Roman" panose="02020603050405020304" pitchFamily="18" charset="0"/>
              </a:rPr>
              <a:t> UNESCO helps to solve world poverty by ________________ with the help with global cooperations.</a:t>
            </a:r>
            <a:endParaRPr lang="en-US" sz="3600" b="1" dirty="0">
              <a:solidFill>
                <a:srgbClr val="0070C0"/>
              </a:solidFill>
              <a:effectLst/>
              <a:ea typeface="Times New Roman" panose="02020603050405020304" pitchFamily="18" charset="0"/>
              <a:cs typeface="Times New Roman" panose="02020603050405020304" pitchFamily="18" charset="0"/>
            </a:endParaRPr>
          </a:p>
        </p:txBody>
      </p:sp>
      <p:sp>
        <p:nvSpPr>
          <p:cNvPr id="2" name="Rectangle: Diagonal Corners Rounded 1">
            <a:extLst>
              <a:ext uri="{FF2B5EF4-FFF2-40B4-BE49-F238E27FC236}">
                <a16:creationId xmlns:a16="http://schemas.microsoft.com/office/drawing/2014/main" id="{8D710FBF-37B0-837F-82C1-611BE092B399}"/>
              </a:ext>
            </a:extLst>
          </p:cNvPr>
          <p:cNvSpPr/>
          <p:nvPr/>
        </p:nvSpPr>
        <p:spPr>
          <a:xfrm>
            <a:off x="2576052" y="497534"/>
            <a:ext cx="5329083" cy="53703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Let’s check your answers.</a:t>
            </a:r>
          </a:p>
        </p:txBody>
      </p:sp>
      <p:pic>
        <p:nvPicPr>
          <p:cNvPr id="7" name="Picture 6">
            <a:extLst>
              <a:ext uri="{FF2B5EF4-FFF2-40B4-BE49-F238E27FC236}">
                <a16:creationId xmlns:a16="http://schemas.microsoft.com/office/drawing/2014/main" id="{9DEC5CDD-2DD5-8C23-8A4C-A760A3610EB3}"/>
              </a:ext>
            </a:extLst>
          </p:cNvPr>
          <p:cNvPicPr>
            <a:picLocks noChangeAspect="1"/>
          </p:cNvPicPr>
          <p:nvPr/>
        </p:nvPicPr>
        <p:blipFill rotWithShape="1">
          <a:blip r:embed="rId3"/>
          <a:srcRect t="4253"/>
          <a:stretch/>
        </p:blipFill>
        <p:spPr>
          <a:xfrm>
            <a:off x="169607" y="2560509"/>
            <a:ext cx="10980174" cy="3173215"/>
          </a:xfrm>
          <a:prstGeom prst="rect">
            <a:avLst/>
          </a:prstGeom>
        </p:spPr>
      </p:pic>
      <p:cxnSp>
        <p:nvCxnSpPr>
          <p:cNvPr id="8" name="Straight Connector 7">
            <a:extLst>
              <a:ext uri="{FF2B5EF4-FFF2-40B4-BE49-F238E27FC236}">
                <a16:creationId xmlns:a16="http://schemas.microsoft.com/office/drawing/2014/main" id="{0DD17AA5-60C3-2729-3885-953CEF6D994F}"/>
              </a:ext>
            </a:extLst>
          </p:cNvPr>
          <p:cNvCxnSpPr>
            <a:cxnSpLocks/>
          </p:cNvCxnSpPr>
          <p:nvPr/>
        </p:nvCxnSpPr>
        <p:spPr>
          <a:xfrm>
            <a:off x="5659694" y="3711105"/>
            <a:ext cx="5293441" cy="31955"/>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00D0EFA0-A642-6A36-AD8D-351ADCAEF015}"/>
              </a:ext>
            </a:extLst>
          </p:cNvPr>
          <p:cNvCxnSpPr>
            <a:cxnSpLocks/>
          </p:cNvCxnSpPr>
          <p:nvPr/>
        </p:nvCxnSpPr>
        <p:spPr>
          <a:xfrm>
            <a:off x="275264" y="4456471"/>
            <a:ext cx="10677871" cy="1720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id="{9AF469CA-BEF0-D851-134D-C25EE8FF909D}"/>
              </a:ext>
            </a:extLst>
          </p:cNvPr>
          <p:cNvCxnSpPr>
            <a:cxnSpLocks/>
          </p:cNvCxnSpPr>
          <p:nvPr/>
        </p:nvCxnSpPr>
        <p:spPr>
          <a:xfrm flipV="1">
            <a:off x="275264" y="4994787"/>
            <a:ext cx="6499162" cy="22657"/>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
        <p:nvSpPr>
          <p:cNvPr id="13" name="Rectangle 12">
            <a:extLst>
              <a:ext uri="{FF2B5EF4-FFF2-40B4-BE49-F238E27FC236}">
                <a16:creationId xmlns:a16="http://schemas.microsoft.com/office/drawing/2014/main" id="{FFB748B0-EF1F-002E-9290-D5072ED5BC5B}"/>
              </a:ext>
            </a:extLst>
          </p:cNvPr>
          <p:cNvSpPr/>
          <p:nvPr/>
        </p:nvSpPr>
        <p:spPr>
          <a:xfrm>
            <a:off x="8239411" y="1089506"/>
            <a:ext cx="3667433" cy="73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improving education</a:t>
            </a:r>
          </a:p>
        </p:txBody>
      </p:sp>
    </p:spTree>
    <p:extLst>
      <p:ext uri="{BB962C8B-B14F-4D97-AF65-F5344CB8AC3E}">
        <p14:creationId xmlns:p14="http://schemas.microsoft.com/office/powerpoint/2010/main" val="364742322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4" name="TextBox 3">
            <a:extLst>
              <a:ext uri="{FF2B5EF4-FFF2-40B4-BE49-F238E27FC236}">
                <a16:creationId xmlns:a16="http://schemas.microsoft.com/office/drawing/2014/main" id="{6E1C5E25-4D88-0962-A2DC-D4911B6DE347}"/>
              </a:ext>
            </a:extLst>
          </p:cNvPr>
          <p:cNvSpPr txBox="1"/>
          <p:nvPr/>
        </p:nvSpPr>
        <p:spPr>
          <a:xfrm>
            <a:off x="65312" y="1116974"/>
            <a:ext cx="12126688" cy="1200329"/>
          </a:xfrm>
          <a:prstGeom prst="rect">
            <a:avLst/>
          </a:prstGeom>
          <a:noFill/>
        </p:spPr>
        <p:txBody>
          <a:bodyPr wrap="square">
            <a:spAutoFit/>
          </a:bodyPr>
          <a:lstStyle/>
          <a:p>
            <a:pPr marR="0" lvl="0">
              <a:spcBef>
                <a:spcPts val="0"/>
              </a:spcBef>
              <a:spcAft>
                <a:spcPts val="0"/>
              </a:spcAft>
            </a:pPr>
            <a:r>
              <a:rPr lang="en-US" sz="3600" b="1" i="1" dirty="0">
                <a:solidFill>
                  <a:srgbClr val="0070C0"/>
                </a:solidFill>
                <a:effectLst/>
                <a:ea typeface="Times New Roman" panose="02020603050405020304" pitchFamily="18" charset="0"/>
                <a:cs typeface="Times New Roman" panose="02020603050405020304" pitchFamily="18" charset="0"/>
              </a:rPr>
              <a:t>2. With knowledge being shared worldwide, each nation can become stronger and _______________.</a:t>
            </a:r>
            <a:endParaRPr lang="en-US" sz="3600" b="1" dirty="0">
              <a:solidFill>
                <a:srgbClr val="0070C0"/>
              </a:solidFill>
              <a:effectLst/>
              <a:ea typeface="Times New Roman" panose="02020603050405020304" pitchFamily="18" charset="0"/>
              <a:cs typeface="Times New Roman" panose="02020603050405020304" pitchFamily="18" charset="0"/>
            </a:endParaRPr>
          </a:p>
        </p:txBody>
      </p:sp>
      <p:sp>
        <p:nvSpPr>
          <p:cNvPr id="3" name="Rectangle: Diagonal Corners Rounded 2">
            <a:extLst>
              <a:ext uri="{FF2B5EF4-FFF2-40B4-BE49-F238E27FC236}">
                <a16:creationId xmlns:a16="http://schemas.microsoft.com/office/drawing/2014/main" id="{65CD57B0-3D08-8BC7-4811-2392F85706A1}"/>
              </a:ext>
            </a:extLst>
          </p:cNvPr>
          <p:cNvSpPr/>
          <p:nvPr/>
        </p:nvSpPr>
        <p:spPr>
          <a:xfrm>
            <a:off x="2576052" y="497534"/>
            <a:ext cx="5329083" cy="53703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Let’s check your answers.</a:t>
            </a:r>
          </a:p>
        </p:txBody>
      </p:sp>
      <p:pic>
        <p:nvPicPr>
          <p:cNvPr id="8" name="Picture 7">
            <a:extLst>
              <a:ext uri="{FF2B5EF4-FFF2-40B4-BE49-F238E27FC236}">
                <a16:creationId xmlns:a16="http://schemas.microsoft.com/office/drawing/2014/main" id="{A70D2F83-6137-45C4-4578-EC0B73374F7B}"/>
              </a:ext>
            </a:extLst>
          </p:cNvPr>
          <p:cNvPicPr>
            <a:picLocks noChangeAspect="1"/>
          </p:cNvPicPr>
          <p:nvPr/>
        </p:nvPicPr>
        <p:blipFill>
          <a:blip r:embed="rId3"/>
          <a:stretch>
            <a:fillRect/>
          </a:stretch>
        </p:blipFill>
        <p:spPr>
          <a:xfrm>
            <a:off x="0" y="2641768"/>
            <a:ext cx="11966418" cy="2933122"/>
          </a:xfrm>
          <a:prstGeom prst="rect">
            <a:avLst/>
          </a:prstGeom>
        </p:spPr>
      </p:pic>
      <p:sp>
        <p:nvSpPr>
          <p:cNvPr id="9" name="Rectangle 8">
            <a:extLst>
              <a:ext uri="{FF2B5EF4-FFF2-40B4-BE49-F238E27FC236}">
                <a16:creationId xmlns:a16="http://schemas.microsoft.com/office/drawing/2014/main" id="{C5696744-BCFB-A65C-2063-87691CF440C0}"/>
              </a:ext>
            </a:extLst>
          </p:cNvPr>
          <p:cNvSpPr/>
          <p:nvPr/>
        </p:nvSpPr>
        <p:spPr>
          <a:xfrm>
            <a:off x="4197842" y="1577425"/>
            <a:ext cx="3667433" cy="73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more independent</a:t>
            </a:r>
          </a:p>
        </p:txBody>
      </p:sp>
      <p:cxnSp>
        <p:nvCxnSpPr>
          <p:cNvPr id="10" name="Straight Connector 9">
            <a:extLst>
              <a:ext uri="{FF2B5EF4-FFF2-40B4-BE49-F238E27FC236}">
                <a16:creationId xmlns:a16="http://schemas.microsoft.com/office/drawing/2014/main" id="{DFFDB78D-3D13-6051-78FA-B3CE199EF71B}"/>
              </a:ext>
            </a:extLst>
          </p:cNvPr>
          <p:cNvCxnSpPr>
            <a:cxnSpLocks/>
          </p:cNvCxnSpPr>
          <p:nvPr/>
        </p:nvCxnSpPr>
        <p:spPr>
          <a:xfrm flipV="1">
            <a:off x="372562" y="4709652"/>
            <a:ext cx="11416315" cy="7373"/>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2CBFFCAD-3514-D19E-EEB1-53E53F014E45}"/>
              </a:ext>
            </a:extLst>
          </p:cNvPr>
          <p:cNvCxnSpPr>
            <a:cxnSpLocks/>
          </p:cNvCxnSpPr>
          <p:nvPr/>
        </p:nvCxnSpPr>
        <p:spPr>
          <a:xfrm flipV="1">
            <a:off x="468914" y="5358581"/>
            <a:ext cx="11319963" cy="2457"/>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8988940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4" name="TextBox 3">
            <a:extLst>
              <a:ext uri="{FF2B5EF4-FFF2-40B4-BE49-F238E27FC236}">
                <a16:creationId xmlns:a16="http://schemas.microsoft.com/office/drawing/2014/main" id="{6E1C5E25-4D88-0962-A2DC-D4911B6DE347}"/>
              </a:ext>
            </a:extLst>
          </p:cNvPr>
          <p:cNvSpPr txBox="1"/>
          <p:nvPr/>
        </p:nvSpPr>
        <p:spPr>
          <a:xfrm>
            <a:off x="65312" y="1116974"/>
            <a:ext cx="11949707" cy="1200329"/>
          </a:xfrm>
          <a:prstGeom prst="rect">
            <a:avLst/>
          </a:prstGeom>
          <a:noFill/>
        </p:spPr>
        <p:txBody>
          <a:bodyPr wrap="square">
            <a:spAutoFit/>
          </a:bodyPr>
          <a:lstStyle/>
          <a:p>
            <a:pPr marR="0" lvl="0">
              <a:spcBef>
                <a:spcPts val="0"/>
              </a:spcBef>
              <a:spcAft>
                <a:spcPts val="0"/>
              </a:spcAft>
            </a:pPr>
            <a:r>
              <a:rPr lang="en-US" sz="3600" b="1" i="1" dirty="0">
                <a:solidFill>
                  <a:srgbClr val="0070C0"/>
                </a:solidFill>
                <a:effectLst/>
                <a:ea typeface="Times New Roman" panose="02020603050405020304" pitchFamily="18" charset="0"/>
                <a:cs typeface="Times New Roman" panose="02020603050405020304" pitchFamily="18" charset="0"/>
              </a:rPr>
              <a:t>3. UNESCO has had around ____________ projects and groups to promote education.</a:t>
            </a:r>
            <a:endParaRPr lang="en-US" sz="3600" b="1" dirty="0">
              <a:solidFill>
                <a:srgbClr val="0070C0"/>
              </a:solidFill>
              <a:effectLst/>
              <a:ea typeface="Times New Roman" panose="02020603050405020304" pitchFamily="18" charset="0"/>
              <a:cs typeface="Times New Roman" panose="02020603050405020304" pitchFamily="18" charset="0"/>
            </a:endParaRPr>
          </a:p>
        </p:txBody>
      </p:sp>
      <p:sp>
        <p:nvSpPr>
          <p:cNvPr id="2" name="Rectangle: Diagonal Corners Rounded 1">
            <a:extLst>
              <a:ext uri="{FF2B5EF4-FFF2-40B4-BE49-F238E27FC236}">
                <a16:creationId xmlns:a16="http://schemas.microsoft.com/office/drawing/2014/main" id="{8D710FBF-37B0-837F-82C1-611BE092B399}"/>
              </a:ext>
            </a:extLst>
          </p:cNvPr>
          <p:cNvSpPr/>
          <p:nvPr/>
        </p:nvSpPr>
        <p:spPr>
          <a:xfrm>
            <a:off x="2497394" y="497534"/>
            <a:ext cx="5047462" cy="56371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Let’s check your answers.</a:t>
            </a:r>
          </a:p>
        </p:txBody>
      </p:sp>
      <p:pic>
        <p:nvPicPr>
          <p:cNvPr id="7" name="Picture 6">
            <a:extLst>
              <a:ext uri="{FF2B5EF4-FFF2-40B4-BE49-F238E27FC236}">
                <a16:creationId xmlns:a16="http://schemas.microsoft.com/office/drawing/2014/main" id="{C7F27902-0803-9A61-1A26-C62AB1B114AD}"/>
              </a:ext>
            </a:extLst>
          </p:cNvPr>
          <p:cNvPicPr>
            <a:picLocks noChangeAspect="1"/>
          </p:cNvPicPr>
          <p:nvPr/>
        </p:nvPicPr>
        <p:blipFill>
          <a:blip r:embed="rId3"/>
          <a:stretch>
            <a:fillRect/>
          </a:stretch>
        </p:blipFill>
        <p:spPr>
          <a:xfrm>
            <a:off x="74645" y="2511920"/>
            <a:ext cx="11890712" cy="2266558"/>
          </a:xfrm>
          <a:prstGeom prst="rect">
            <a:avLst/>
          </a:prstGeom>
        </p:spPr>
      </p:pic>
      <p:sp>
        <p:nvSpPr>
          <p:cNvPr id="8" name="Rectangle 7">
            <a:extLst>
              <a:ext uri="{FF2B5EF4-FFF2-40B4-BE49-F238E27FC236}">
                <a16:creationId xmlns:a16="http://schemas.microsoft.com/office/drawing/2014/main" id="{97D07B92-BA47-95F3-2F85-E8B27A216CB1}"/>
              </a:ext>
            </a:extLst>
          </p:cNvPr>
          <p:cNvSpPr/>
          <p:nvPr/>
        </p:nvSpPr>
        <p:spPr>
          <a:xfrm>
            <a:off x="4807443" y="1061252"/>
            <a:ext cx="3667433" cy="73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1,000</a:t>
            </a:r>
          </a:p>
        </p:txBody>
      </p:sp>
      <p:cxnSp>
        <p:nvCxnSpPr>
          <p:cNvPr id="9" name="Straight Connector 8">
            <a:extLst>
              <a:ext uri="{FF2B5EF4-FFF2-40B4-BE49-F238E27FC236}">
                <a16:creationId xmlns:a16="http://schemas.microsoft.com/office/drawing/2014/main" id="{9D76F085-0B71-2431-16D1-29917D8C8820}"/>
              </a:ext>
            </a:extLst>
          </p:cNvPr>
          <p:cNvCxnSpPr>
            <a:cxnSpLocks/>
          </p:cNvCxnSpPr>
          <p:nvPr/>
        </p:nvCxnSpPr>
        <p:spPr>
          <a:xfrm flipV="1">
            <a:off x="381332" y="3342968"/>
            <a:ext cx="10080191" cy="4102"/>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42826272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4" name="TextBox 3">
            <a:extLst>
              <a:ext uri="{FF2B5EF4-FFF2-40B4-BE49-F238E27FC236}">
                <a16:creationId xmlns:a16="http://schemas.microsoft.com/office/drawing/2014/main" id="{6E1C5E25-4D88-0962-A2DC-D4911B6DE347}"/>
              </a:ext>
            </a:extLst>
          </p:cNvPr>
          <p:cNvSpPr txBox="1"/>
          <p:nvPr/>
        </p:nvSpPr>
        <p:spPr>
          <a:xfrm>
            <a:off x="65312" y="1116974"/>
            <a:ext cx="12126688" cy="1200329"/>
          </a:xfrm>
          <a:prstGeom prst="rect">
            <a:avLst/>
          </a:prstGeom>
          <a:noFill/>
        </p:spPr>
        <p:txBody>
          <a:bodyPr wrap="square">
            <a:spAutoFit/>
          </a:bodyPr>
          <a:lstStyle/>
          <a:p>
            <a:pPr marR="0" lvl="0">
              <a:spcBef>
                <a:spcPts val="0"/>
              </a:spcBef>
              <a:spcAft>
                <a:spcPts val="0"/>
              </a:spcAft>
            </a:pPr>
            <a:r>
              <a:rPr lang="en-US" sz="3600" b="1" i="1" dirty="0">
                <a:solidFill>
                  <a:srgbClr val="0070C0"/>
                </a:solidFill>
                <a:effectLst/>
                <a:ea typeface="Times New Roman" panose="02020603050405020304" pitchFamily="18" charset="0"/>
                <a:cs typeface="Times New Roman" panose="02020603050405020304" pitchFamily="18" charset="0"/>
              </a:rPr>
              <a:t>4. UNESCO Associated Schools Network concentrates on _______________ and global understanding.</a:t>
            </a:r>
            <a:endParaRPr lang="en-US" sz="3600" b="1" dirty="0">
              <a:solidFill>
                <a:srgbClr val="0070C0"/>
              </a:solidFill>
              <a:effectLst/>
              <a:ea typeface="Times New Roman" panose="02020603050405020304" pitchFamily="18" charset="0"/>
              <a:cs typeface="Times New Roman" panose="02020603050405020304" pitchFamily="18" charset="0"/>
            </a:endParaRPr>
          </a:p>
        </p:txBody>
      </p:sp>
      <p:sp>
        <p:nvSpPr>
          <p:cNvPr id="2" name="Rectangle: Diagonal Corners Rounded 1">
            <a:extLst>
              <a:ext uri="{FF2B5EF4-FFF2-40B4-BE49-F238E27FC236}">
                <a16:creationId xmlns:a16="http://schemas.microsoft.com/office/drawing/2014/main" id="{8D710FBF-37B0-837F-82C1-611BE092B399}"/>
              </a:ext>
            </a:extLst>
          </p:cNvPr>
          <p:cNvSpPr/>
          <p:nvPr/>
        </p:nvSpPr>
        <p:spPr>
          <a:xfrm>
            <a:off x="2576051" y="477248"/>
            <a:ext cx="4585346" cy="632543"/>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Let’s check your answers.</a:t>
            </a:r>
          </a:p>
        </p:txBody>
      </p:sp>
      <p:sp>
        <p:nvSpPr>
          <p:cNvPr id="8" name="Rectangle 7">
            <a:extLst>
              <a:ext uri="{FF2B5EF4-FFF2-40B4-BE49-F238E27FC236}">
                <a16:creationId xmlns:a16="http://schemas.microsoft.com/office/drawing/2014/main" id="{C14A98B0-6721-0806-1D60-5C9C3FBCCFF0}"/>
              </a:ext>
            </a:extLst>
          </p:cNvPr>
          <p:cNvSpPr/>
          <p:nvPr/>
        </p:nvSpPr>
        <p:spPr>
          <a:xfrm>
            <a:off x="65312" y="1542502"/>
            <a:ext cx="3667433" cy="73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modern teaching</a:t>
            </a:r>
          </a:p>
        </p:txBody>
      </p:sp>
      <p:pic>
        <p:nvPicPr>
          <p:cNvPr id="12" name="Picture 11">
            <a:extLst>
              <a:ext uri="{FF2B5EF4-FFF2-40B4-BE49-F238E27FC236}">
                <a16:creationId xmlns:a16="http://schemas.microsoft.com/office/drawing/2014/main" id="{31F48D2A-AABB-6298-18DE-B7C9FD97D601}"/>
              </a:ext>
            </a:extLst>
          </p:cNvPr>
          <p:cNvPicPr>
            <a:picLocks noChangeAspect="1"/>
          </p:cNvPicPr>
          <p:nvPr/>
        </p:nvPicPr>
        <p:blipFill>
          <a:blip r:embed="rId3"/>
          <a:stretch>
            <a:fillRect/>
          </a:stretch>
        </p:blipFill>
        <p:spPr>
          <a:xfrm>
            <a:off x="206630" y="2364129"/>
            <a:ext cx="11952321" cy="2699484"/>
          </a:xfrm>
          <a:prstGeom prst="rect">
            <a:avLst/>
          </a:prstGeom>
        </p:spPr>
      </p:pic>
      <p:cxnSp>
        <p:nvCxnSpPr>
          <p:cNvPr id="9" name="Straight Connector 8">
            <a:extLst>
              <a:ext uri="{FF2B5EF4-FFF2-40B4-BE49-F238E27FC236}">
                <a16:creationId xmlns:a16="http://schemas.microsoft.com/office/drawing/2014/main" id="{917588AB-8A2D-1153-3590-347F07CFA37E}"/>
              </a:ext>
            </a:extLst>
          </p:cNvPr>
          <p:cNvCxnSpPr>
            <a:cxnSpLocks/>
          </p:cNvCxnSpPr>
          <p:nvPr/>
        </p:nvCxnSpPr>
        <p:spPr>
          <a:xfrm>
            <a:off x="1896564" y="2946814"/>
            <a:ext cx="7562068" cy="61857"/>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a:extLst>
              <a:ext uri="{FF2B5EF4-FFF2-40B4-BE49-F238E27FC236}">
                <a16:creationId xmlns:a16="http://schemas.microsoft.com/office/drawing/2014/main" id="{DC8DDE7D-2155-4EDA-6339-E972CB340A1B}"/>
              </a:ext>
            </a:extLst>
          </p:cNvPr>
          <p:cNvCxnSpPr>
            <a:cxnSpLocks/>
          </p:cNvCxnSpPr>
          <p:nvPr/>
        </p:nvCxnSpPr>
        <p:spPr>
          <a:xfrm>
            <a:off x="2576051" y="3691484"/>
            <a:ext cx="2467897"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DA3AA77C-3DC1-8F37-F2C5-90C1047D701B}"/>
              </a:ext>
            </a:extLst>
          </p:cNvPr>
          <p:cNvCxnSpPr>
            <a:cxnSpLocks/>
          </p:cNvCxnSpPr>
          <p:nvPr/>
        </p:nvCxnSpPr>
        <p:spPr>
          <a:xfrm flipV="1">
            <a:off x="10146890" y="4365321"/>
            <a:ext cx="1828800" cy="5344"/>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id="{D19D5CDE-2E0B-1421-1D0B-8B39D3E4D242}"/>
              </a:ext>
            </a:extLst>
          </p:cNvPr>
          <p:cNvCxnSpPr>
            <a:cxnSpLocks/>
          </p:cNvCxnSpPr>
          <p:nvPr/>
        </p:nvCxnSpPr>
        <p:spPr>
          <a:xfrm>
            <a:off x="295505" y="5063613"/>
            <a:ext cx="10559308"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05546011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inVertic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4" name="TextBox 3">
            <a:extLst>
              <a:ext uri="{FF2B5EF4-FFF2-40B4-BE49-F238E27FC236}">
                <a16:creationId xmlns:a16="http://schemas.microsoft.com/office/drawing/2014/main" id="{6E1C5E25-4D88-0962-A2DC-D4911B6DE347}"/>
              </a:ext>
            </a:extLst>
          </p:cNvPr>
          <p:cNvSpPr txBox="1"/>
          <p:nvPr/>
        </p:nvSpPr>
        <p:spPr>
          <a:xfrm>
            <a:off x="65312" y="1116974"/>
            <a:ext cx="12126688" cy="1615827"/>
          </a:xfrm>
          <a:prstGeom prst="rect">
            <a:avLst/>
          </a:prstGeom>
          <a:noFill/>
        </p:spPr>
        <p:txBody>
          <a:bodyPr wrap="square">
            <a:spAutoFit/>
          </a:bodyPr>
          <a:lstStyle/>
          <a:p>
            <a:pPr marR="0" lvl="0">
              <a:spcBef>
                <a:spcPts val="0"/>
              </a:spcBef>
              <a:spcAft>
                <a:spcPts val="0"/>
              </a:spcAft>
            </a:pPr>
            <a:r>
              <a:rPr lang="en-US" sz="3300" b="1" i="1" dirty="0">
                <a:solidFill>
                  <a:srgbClr val="0070C0"/>
                </a:solidFill>
                <a:effectLst/>
                <a:ea typeface="Times New Roman" panose="02020603050405020304" pitchFamily="18" charset="0"/>
                <a:cs typeface="Times New Roman" panose="02020603050405020304" pitchFamily="18" charset="0"/>
              </a:rPr>
              <a:t>5. Thanks to their effective solutions, UNESCO __________________ </a:t>
            </a:r>
            <a:br>
              <a:rPr lang="en-US" sz="3300" b="1" i="1" dirty="0">
                <a:solidFill>
                  <a:srgbClr val="0070C0"/>
                </a:solidFill>
                <a:effectLst/>
                <a:ea typeface="Times New Roman" panose="02020603050405020304" pitchFamily="18" charset="0"/>
                <a:cs typeface="Times New Roman" panose="02020603050405020304" pitchFamily="18" charset="0"/>
              </a:rPr>
            </a:br>
            <a:r>
              <a:rPr lang="en-US" sz="3300" b="1" i="1" dirty="0">
                <a:solidFill>
                  <a:srgbClr val="0070C0"/>
                </a:solidFill>
                <a:effectLst/>
                <a:ea typeface="Times New Roman" panose="02020603050405020304" pitchFamily="18" charset="0"/>
                <a:cs typeface="Times New Roman" panose="02020603050405020304" pitchFamily="18" charset="0"/>
              </a:rPr>
              <a:t>so that they can deal with social problems as well as become more active.</a:t>
            </a:r>
            <a:endParaRPr lang="en-US" sz="3300" b="1" dirty="0">
              <a:solidFill>
                <a:srgbClr val="0070C0"/>
              </a:solidFill>
              <a:effectLst/>
              <a:ea typeface="Times New Roman" panose="02020603050405020304" pitchFamily="18" charset="0"/>
              <a:cs typeface="Times New Roman" panose="02020603050405020304" pitchFamily="18" charset="0"/>
            </a:endParaRPr>
          </a:p>
        </p:txBody>
      </p:sp>
      <p:sp>
        <p:nvSpPr>
          <p:cNvPr id="2" name="Rectangle: Diagonal Corners Rounded 1">
            <a:extLst>
              <a:ext uri="{FF2B5EF4-FFF2-40B4-BE49-F238E27FC236}">
                <a16:creationId xmlns:a16="http://schemas.microsoft.com/office/drawing/2014/main" id="{8D710FBF-37B0-837F-82C1-611BE092B399}"/>
              </a:ext>
            </a:extLst>
          </p:cNvPr>
          <p:cNvSpPr/>
          <p:nvPr/>
        </p:nvSpPr>
        <p:spPr>
          <a:xfrm>
            <a:off x="2546556" y="497534"/>
            <a:ext cx="4290378" cy="61944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Let’s check your answers.</a:t>
            </a:r>
          </a:p>
        </p:txBody>
      </p:sp>
      <p:pic>
        <p:nvPicPr>
          <p:cNvPr id="7" name="Picture 6">
            <a:extLst>
              <a:ext uri="{FF2B5EF4-FFF2-40B4-BE49-F238E27FC236}">
                <a16:creationId xmlns:a16="http://schemas.microsoft.com/office/drawing/2014/main" id="{515BA49B-29EA-5E14-E58B-5CE7F310ADBD}"/>
              </a:ext>
            </a:extLst>
          </p:cNvPr>
          <p:cNvPicPr>
            <a:picLocks noChangeAspect="1"/>
          </p:cNvPicPr>
          <p:nvPr/>
        </p:nvPicPr>
        <p:blipFill>
          <a:blip r:embed="rId3"/>
          <a:stretch>
            <a:fillRect/>
          </a:stretch>
        </p:blipFill>
        <p:spPr>
          <a:xfrm>
            <a:off x="-1" y="2778967"/>
            <a:ext cx="12072613" cy="3602168"/>
          </a:xfrm>
          <a:prstGeom prst="rect">
            <a:avLst/>
          </a:prstGeom>
        </p:spPr>
      </p:pic>
      <p:sp>
        <p:nvSpPr>
          <p:cNvPr id="8" name="Rectangle 7">
            <a:extLst>
              <a:ext uri="{FF2B5EF4-FFF2-40B4-BE49-F238E27FC236}">
                <a16:creationId xmlns:a16="http://schemas.microsoft.com/office/drawing/2014/main" id="{13EA4BEE-37AE-44E7-E12A-AC8DFB220904}"/>
              </a:ext>
            </a:extLst>
          </p:cNvPr>
          <p:cNvSpPr/>
          <p:nvPr/>
        </p:nvSpPr>
        <p:spPr>
          <a:xfrm>
            <a:off x="7792471" y="956187"/>
            <a:ext cx="4526353" cy="73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rgbClr val="FF0000"/>
                </a:solidFill>
              </a:rPr>
              <a:t>strengthen communities</a:t>
            </a:r>
          </a:p>
        </p:txBody>
      </p:sp>
      <p:cxnSp>
        <p:nvCxnSpPr>
          <p:cNvPr id="9" name="Straight Connector 8">
            <a:extLst>
              <a:ext uri="{FF2B5EF4-FFF2-40B4-BE49-F238E27FC236}">
                <a16:creationId xmlns:a16="http://schemas.microsoft.com/office/drawing/2014/main" id="{4C97480E-16B1-B257-CFEE-488C3F25FEBC}"/>
              </a:ext>
            </a:extLst>
          </p:cNvPr>
          <p:cNvCxnSpPr>
            <a:cxnSpLocks/>
          </p:cNvCxnSpPr>
          <p:nvPr/>
        </p:nvCxnSpPr>
        <p:spPr>
          <a:xfrm flipV="1">
            <a:off x="330243" y="3529781"/>
            <a:ext cx="11547125" cy="85627"/>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id="{581B90FA-ABA2-E137-B578-3A96B6321EE6}"/>
              </a:ext>
            </a:extLst>
          </p:cNvPr>
          <p:cNvCxnSpPr>
            <a:cxnSpLocks/>
          </p:cNvCxnSpPr>
          <p:nvPr/>
        </p:nvCxnSpPr>
        <p:spPr>
          <a:xfrm flipV="1">
            <a:off x="9684774" y="4202479"/>
            <a:ext cx="2300749" cy="27444"/>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a:extLst>
              <a:ext uri="{FF2B5EF4-FFF2-40B4-BE49-F238E27FC236}">
                <a16:creationId xmlns:a16="http://schemas.microsoft.com/office/drawing/2014/main" id="{85B5CB7B-5D4E-18FB-F959-E1B61169563C}"/>
              </a:ext>
            </a:extLst>
          </p:cNvPr>
          <p:cNvCxnSpPr>
            <a:cxnSpLocks/>
          </p:cNvCxnSpPr>
          <p:nvPr/>
        </p:nvCxnSpPr>
        <p:spPr>
          <a:xfrm flipV="1">
            <a:off x="241751" y="4906297"/>
            <a:ext cx="11635617" cy="11884"/>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AE298674-2AAC-82ED-138E-596EF00E21E5}"/>
              </a:ext>
            </a:extLst>
          </p:cNvPr>
          <p:cNvCxnSpPr>
            <a:cxnSpLocks/>
          </p:cNvCxnSpPr>
          <p:nvPr/>
        </p:nvCxnSpPr>
        <p:spPr>
          <a:xfrm flipV="1">
            <a:off x="241751" y="5594555"/>
            <a:ext cx="11635617" cy="2052"/>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5853224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1408" y="517013"/>
            <a:ext cx="8977948" cy="5947146"/>
          </a:xfrm>
          <a:prstGeom prst="rect">
            <a:avLst/>
          </a:prstGeom>
        </p:spPr>
      </p:pic>
      <p:sp>
        <p:nvSpPr>
          <p:cNvPr id="3" name="TextBox 2"/>
          <p:cNvSpPr txBox="1"/>
          <p:nvPr/>
        </p:nvSpPr>
        <p:spPr>
          <a:xfrm>
            <a:off x="5074236" y="2992716"/>
            <a:ext cx="2575560" cy="1323439"/>
          </a:xfrm>
          <a:prstGeom prst="rect">
            <a:avLst/>
          </a:prstGeom>
          <a:noFill/>
        </p:spPr>
        <p:txBody>
          <a:bodyPr wrap="square" rtlCol="0">
            <a:spAutoFit/>
          </a:bodyPr>
          <a:lstStyle/>
          <a:p>
            <a:pPr algn="ctr"/>
            <a:r>
              <a:rPr lang="en-US" sz="4000" b="1" dirty="0">
                <a:solidFill>
                  <a:schemeClr val="bg1"/>
                </a:solidFill>
              </a:rPr>
              <a:t>Post - reading</a:t>
            </a:r>
          </a:p>
        </p:txBody>
      </p:sp>
      <p:sp>
        <p:nvSpPr>
          <p:cNvPr id="5" name="TextBox 4">
            <a:extLst>
              <a:ext uri="{FF2B5EF4-FFF2-40B4-BE49-F238E27FC236}">
                <a16:creationId xmlns:a16="http://schemas.microsoft.com/office/drawing/2014/main" id="{F05A74A4-22E5-A78C-0054-AD02910A17A6}"/>
              </a:ext>
            </a:extLst>
          </p:cNvPr>
          <p:cNvSpPr txBox="1"/>
          <p:nvPr/>
        </p:nvSpPr>
        <p:spPr>
          <a:xfrm>
            <a:off x="74645" y="50974"/>
            <a:ext cx="849086" cy="369332"/>
          </a:xfrm>
          <a:prstGeom prst="rect">
            <a:avLst/>
          </a:prstGeom>
          <a:noFill/>
        </p:spPr>
        <p:txBody>
          <a:bodyPr wrap="square" rtlCol="0">
            <a:spAutoFit/>
          </a:bodyPr>
          <a:lstStyle/>
          <a:p>
            <a:r>
              <a:rPr lang="en-US" dirty="0">
                <a:solidFill>
                  <a:schemeClr val="bg1"/>
                </a:solidFill>
              </a:rPr>
              <a:t>Unit 3</a:t>
            </a:r>
          </a:p>
        </p:txBody>
      </p:sp>
    </p:spTree>
    <p:extLst>
      <p:ext uri="{BB962C8B-B14F-4D97-AF65-F5344CB8AC3E}">
        <p14:creationId xmlns:p14="http://schemas.microsoft.com/office/powerpoint/2010/main" val="228621070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E2B329-2FF6-2479-A845-A8203CEBA182}"/>
              </a:ext>
            </a:extLst>
          </p:cNvPr>
          <p:cNvPicPr>
            <a:picLocks noChangeAspect="1"/>
          </p:cNvPicPr>
          <p:nvPr/>
        </p:nvPicPr>
        <p:blipFill>
          <a:blip r:embed="rId2"/>
          <a:stretch>
            <a:fillRect/>
          </a:stretch>
        </p:blipFill>
        <p:spPr>
          <a:xfrm>
            <a:off x="469182" y="649212"/>
            <a:ext cx="10354148" cy="5151820"/>
          </a:xfrm>
          <a:prstGeom prst="rect">
            <a:avLst/>
          </a:prstGeom>
        </p:spPr>
      </p:pic>
      <p:sp>
        <p:nvSpPr>
          <p:cNvPr id="5" name="Rectangle: Diagonal Corners Rounded 4">
            <a:extLst>
              <a:ext uri="{FF2B5EF4-FFF2-40B4-BE49-F238E27FC236}">
                <a16:creationId xmlns:a16="http://schemas.microsoft.com/office/drawing/2014/main" id="{E0FD28A0-CFF1-7DFE-5F00-6B2D829C72F5}"/>
              </a:ext>
            </a:extLst>
          </p:cNvPr>
          <p:cNvSpPr/>
          <p:nvPr/>
        </p:nvSpPr>
        <p:spPr>
          <a:xfrm>
            <a:off x="5366539" y="743274"/>
            <a:ext cx="3482821" cy="687160"/>
          </a:xfrm>
          <a:prstGeom prst="round2DiagRect">
            <a:avLst>
              <a:gd name="adj1" fmla="val 39805"/>
              <a:gd name="adj2" fmla="val 0"/>
            </a:avLst>
          </a:prstGeom>
          <a:solidFill>
            <a:srgbClr val="F156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Work in groups.</a:t>
            </a:r>
          </a:p>
        </p:txBody>
      </p:sp>
    </p:spTree>
    <p:extLst>
      <p:ext uri="{BB962C8B-B14F-4D97-AF65-F5344CB8AC3E}">
        <p14:creationId xmlns:p14="http://schemas.microsoft.com/office/powerpoint/2010/main" val="124321609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9831E5-5CD8-6908-DA12-11EA6A41A7F9}"/>
              </a:ext>
            </a:extLst>
          </p:cNvPr>
          <p:cNvSpPr txBox="1"/>
          <p:nvPr/>
        </p:nvSpPr>
        <p:spPr>
          <a:xfrm>
            <a:off x="1" y="411404"/>
            <a:ext cx="12117354" cy="646331"/>
          </a:xfrm>
          <a:prstGeom prst="rect">
            <a:avLst/>
          </a:prstGeom>
          <a:noFill/>
        </p:spPr>
        <p:txBody>
          <a:bodyPr wrap="square">
            <a:spAutoFit/>
          </a:bodyPr>
          <a:lstStyle/>
          <a:p>
            <a:pPr algn="ctr"/>
            <a:r>
              <a:rPr lang="en-US" sz="36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Sample answer</a:t>
            </a:r>
            <a:endParaRPr lang="en-US" sz="3600" dirty="0">
              <a:solidFill>
                <a:srgbClr val="0070C0"/>
              </a:solidFill>
            </a:endParaRPr>
          </a:p>
        </p:txBody>
      </p:sp>
      <p:sp>
        <p:nvSpPr>
          <p:cNvPr id="4" name="TextBox 3">
            <a:extLst>
              <a:ext uri="{FF2B5EF4-FFF2-40B4-BE49-F238E27FC236}">
                <a16:creationId xmlns:a16="http://schemas.microsoft.com/office/drawing/2014/main" id="{3F3C2916-20DF-C6C8-D3F2-20C0123CC84F}"/>
              </a:ext>
            </a:extLst>
          </p:cNvPr>
          <p:cNvSpPr txBox="1"/>
          <p:nvPr/>
        </p:nvSpPr>
        <p:spPr>
          <a:xfrm>
            <a:off x="74646" y="900419"/>
            <a:ext cx="12117354" cy="5632311"/>
          </a:xfrm>
          <a:prstGeom prst="rect">
            <a:avLst/>
          </a:prstGeom>
          <a:noFill/>
        </p:spPr>
        <p:txBody>
          <a:bodyPr wrap="square">
            <a:spAutoFit/>
          </a:bodyPr>
          <a:lstStyle/>
          <a:p>
            <a:pPr marL="58738" marR="0">
              <a:spcBef>
                <a:spcPts val="0"/>
              </a:spcBef>
              <a:spcAft>
                <a:spcPts val="0"/>
              </a:spcAft>
            </a:pPr>
            <a:r>
              <a:rPr lang="en-US" sz="3600" i="1" dirty="0">
                <a:solidFill>
                  <a:srgbClr val="0070C0"/>
                </a:solidFill>
                <a:effectLst/>
                <a:ea typeface="HelveticaNeueLTStd-It"/>
                <a:cs typeface="Times New Roman" panose="02020603050405020304" pitchFamily="18" charset="0"/>
              </a:rPr>
              <a:t>Apart from education and poverty reduction, UNESCO does a variety of activities connected with the protection of the environment. It helps make the world greener through knowledge of science. People can participate in scientific </a:t>
            </a:r>
            <a:r>
              <a:rPr lang="en-US" sz="3600" i="1" dirty="0" err="1">
                <a:solidFill>
                  <a:srgbClr val="0070C0"/>
                </a:solidFill>
                <a:effectLst/>
                <a:ea typeface="HelveticaNeueLTStd-It"/>
                <a:cs typeface="Times New Roman" panose="02020603050405020304" pitchFamily="18" charset="0"/>
              </a:rPr>
              <a:t>programmes</a:t>
            </a:r>
            <a:r>
              <a:rPr lang="en-US" sz="3600" i="1" dirty="0">
                <a:solidFill>
                  <a:srgbClr val="0070C0"/>
                </a:solidFill>
                <a:effectLst/>
                <a:ea typeface="HelveticaNeueLTStd-It"/>
                <a:cs typeface="Times New Roman" panose="02020603050405020304" pitchFamily="18" charset="0"/>
              </a:rPr>
              <a:t> and help protect animals, plants and natural spaces around the world. UNESCO also has research </a:t>
            </a:r>
            <a:r>
              <a:rPr lang="en-US" sz="3600" i="1" dirty="0" err="1">
                <a:solidFill>
                  <a:srgbClr val="0070C0"/>
                </a:solidFill>
                <a:effectLst/>
                <a:ea typeface="HelveticaNeueLTStd-It"/>
                <a:cs typeface="Times New Roman" panose="02020603050405020304" pitchFamily="18" charset="0"/>
              </a:rPr>
              <a:t>programmes</a:t>
            </a:r>
            <a:r>
              <a:rPr lang="en-US" sz="3600" i="1" dirty="0">
                <a:solidFill>
                  <a:srgbClr val="0070C0"/>
                </a:solidFill>
                <a:effectLst/>
                <a:ea typeface="HelveticaNeueLTStd-It"/>
                <a:cs typeface="Times New Roman" panose="02020603050405020304" pitchFamily="18" charset="0"/>
              </a:rPr>
              <a:t> to measure the quality of water and improve it, so people can have access to safe drinking water around the world. UNESCO works hard to make the world a better place for people and animals by protecting wildlife and the natural environment.</a:t>
            </a:r>
            <a:endParaRPr lang="en-US" sz="4800" dirty="0">
              <a:solidFill>
                <a:srgbClr val="0070C0"/>
              </a:solidFill>
              <a:cs typeface="Times New Roman" panose="02020603050405020304" pitchFamily="18" charset="0"/>
            </a:endParaRPr>
          </a:p>
        </p:txBody>
      </p:sp>
    </p:spTree>
    <p:extLst>
      <p:ext uri="{BB962C8B-B14F-4D97-AF65-F5344CB8AC3E}">
        <p14:creationId xmlns:p14="http://schemas.microsoft.com/office/powerpoint/2010/main" val="280390651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EFB46886-9BC1-437F-755F-2495079F5B3C}"/>
              </a:ext>
            </a:extLst>
          </p:cNvPr>
          <p:cNvPicPr>
            <a:picLocks noChangeAspect="1"/>
          </p:cNvPicPr>
          <p:nvPr/>
        </p:nvPicPr>
        <p:blipFill>
          <a:blip r:embed="rId2"/>
          <a:stretch>
            <a:fillRect/>
          </a:stretch>
        </p:blipFill>
        <p:spPr>
          <a:xfrm>
            <a:off x="6739128" y="2335828"/>
            <a:ext cx="2404872" cy="2431203"/>
          </a:xfrm>
          <a:prstGeom prst="rect">
            <a:avLst/>
          </a:prstGeom>
        </p:spPr>
      </p:pic>
      <p:pic>
        <p:nvPicPr>
          <p:cNvPr id="7" name="Hình ảnh 6">
            <a:extLst>
              <a:ext uri="{FF2B5EF4-FFF2-40B4-BE49-F238E27FC236}">
                <a16:creationId xmlns:a16="http://schemas.microsoft.com/office/drawing/2014/main" id="{9F3487E3-2758-39D0-ECE0-C6FCFF1FF4A5}"/>
              </a:ext>
            </a:extLst>
          </p:cNvPr>
          <p:cNvPicPr>
            <a:picLocks noChangeAspect="1"/>
          </p:cNvPicPr>
          <p:nvPr/>
        </p:nvPicPr>
        <p:blipFill>
          <a:blip r:embed="rId3"/>
          <a:stretch>
            <a:fillRect/>
          </a:stretch>
        </p:blipFill>
        <p:spPr>
          <a:xfrm>
            <a:off x="4988366" y="4501855"/>
            <a:ext cx="1528258" cy="138592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336" y="1006632"/>
            <a:ext cx="5670026" cy="959328"/>
          </a:xfrm>
          <a:prstGeom prst="rect">
            <a:avLst/>
          </a:prstGeom>
        </p:spPr>
      </p:pic>
    </p:spTree>
    <p:extLst>
      <p:ext uri="{BB962C8B-B14F-4D97-AF65-F5344CB8AC3E}">
        <p14:creationId xmlns:p14="http://schemas.microsoft.com/office/powerpoint/2010/main" val="2762333698"/>
      </p:ext>
    </p:extLst>
  </p:cSld>
  <p:clrMapOvr>
    <a:masterClrMapping/>
  </p:clrMapOvr>
  <mc:AlternateContent xmlns:mc="http://schemas.openxmlformats.org/markup-compatibility/2006" xmlns:p14="http://schemas.microsoft.com/office/powerpoint/2010/main">
    <mc:Choice Requires="p14">
      <p:transition spd="slow" p14:dur="2000" advTm="4567"/>
    </mc:Choice>
    <mc:Fallback xmlns="">
      <p:transition spd="slow" advTm="4567"/>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0D707E-AC0E-89AB-0E32-1E5CC5485E98}"/>
              </a:ext>
            </a:extLst>
          </p:cNvPr>
          <p:cNvSpPr txBox="1"/>
          <p:nvPr/>
        </p:nvSpPr>
        <p:spPr>
          <a:xfrm>
            <a:off x="347244" y="1888020"/>
            <a:ext cx="11362975" cy="1668470"/>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a:spAutoFit/>
          </a:bodyPr>
          <a:lstStyle/>
          <a:p>
            <a:pPr marL="0" marR="0" algn="ctr">
              <a:lnSpc>
                <a:spcPct val="150000"/>
              </a:lnSpc>
              <a:spcBef>
                <a:spcPts val="0"/>
              </a:spcBef>
              <a:spcAft>
                <a:spcPts val="0"/>
              </a:spcAft>
            </a:pPr>
            <a:r>
              <a:rPr lang="en-US" sz="3600" b="1" dirty="0">
                <a:solidFill>
                  <a:srgbClr val="0070C0"/>
                </a:solidFill>
                <a:effectLst/>
                <a:ea typeface="Times New Roman" panose="02020603050405020304" pitchFamily="18" charset="0"/>
              </a:rPr>
              <a:t>Write a short paragraph (about 90 - 120 words) about one thing that UNESCO has done to help Vietnam. </a:t>
            </a:r>
          </a:p>
        </p:txBody>
      </p:sp>
      <p:pic>
        <p:nvPicPr>
          <p:cNvPr id="12" name="Picture 11"/>
          <p:cNvPicPr>
            <a:picLocks noChangeAspect="1"/>
          </p:cNvPicPr>
          <p:nvPr/>
        </p:nvPicPr>
        <p:blipFill rotWithShape="1">
          <a:blip r:embed="rId2"/>
          <a:srcRect b="21843"/>
          <a:stretch/>
        </p:blipFill>
        <p:spPr>
          <a:xfrm>
            <a:off x="9892758" y="501297"/>
            <a:ext cx="2245912" cy="1305732"/>
          </a:xfrm>
          <a:prstGeom prst="rect">
            <a:avLst/>
          </a:prstGeom>
        </p:spPr>
      </p:pic>
    </p:spTree>
    <p:extLst>
      <p:ext uri="{BB962C8B-B14F-4D97-AF65-F5344CB8AC3E}">
        <p14:creationId xmlns:p14="http://schemas.microsoft.com/office/powerpoint/2010/main" val="220238757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Diagonal Corners Rounded 13">
            <a:extLst>
              <a:ext uri="{FF2B5EF4-FFF2-40B4-BE49-F238E27FC236}">
                <a16:creationId xmlns:a16="http://schemas.microsoft.com/office/drawing/2014/main" id="{0436E9B7-D96C-C1E7-4EC2-D514777B8D94}"/>
              </a:ext>
            </a:extLst>
          </p:cNvPr>
          <p:cNvSpPr/>
          <p:nvPr/>
        </p:nvSpPr>
        <p:spPr>
          <a:xfrm>
            <a:off x="74645" y="514351"/>
            <a:ext cx="3249580" cy="590550"/>
          </a:xfrm>
          <a:prstGeom prst="round2DiagRect">
            <a:avLst>
              <a:gd name="adj1" fmla="val 50000"/>
              <a:gd name="adj2" fmla="val 0"/>
            </a:avLst>
          </a:prstGeom>
          <a:solidFill>
            <a:srgbClr val="F37D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Project</a:t>
            </a:r>
          </a:p>
        </p:txBody>
      </p:sp>
      <p:sp>
        <p:nvSpPr>
          <p:cNvPr id="24" name="Rectangle: Diagonal Corners Rounded 23">
            <a:extLst>
              <a:ext uri="{FF2B5EF4-FFF2-40B4-BE49-F238E27FC236}">
                <a16:creationId xmlns:a16="http://schemas.microsoft.com/office/drawing/2014/main" id="{91A6F5E6-D298-E88E-B767-E34AC7E53355}"/>
              </a:ext>
            </a:extLst>
          </p:cNvPr>
          <p:cNvSpPr/>
          <p:nvPr/>
        </p:nvSpPr>
        <p:spPr>
          <a:xfrm>
            <a:off x="3754601" y="514351"/>
            <a:ext cx="5113176" cy="5225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Sample answer</a:t>
            </a:r>
          </a:p>
        </p:txBody>
      </p:sp>
      <p:sp>
        <p:nvSpPr>
          <p:cNvPr id="3" name="TextBox 2">
            <a:extLst>
              <a:ext uri="{FF2B5EF4-FFF2-40B4-BE49-F238E27FC236}">
                <a16:creationId xmlns:a16="http://schemas.microsoft.com/office/drawing/2014/main" id="{0C75DB77-8783-3931-EAC5-71E1A2D1FA85}"/>
              </a:ext>
            </a:extLst>
          </p:cNvPr>
          <p:cNvSpPr txBox="1"/>
          <p:nvPr/>
        </p:nvSpPr>
        <p:spPr>
          <a:xfrm>
            <a:off x="74645" y="1183736"/>
            <a:ext cx="12117355" cy="5170646"/>
          </a:xfrm>
          <a:prstGeom prst="rect">
            <a:avLst/>
          </a:prstGeom>
          <a:noFill/>
        </p:spPr>
        <p:txBody>
          <a:bodyPr wrap="square">
            <a:spAutoFit/>
          </a:bodyPr>
          <a:lstStyle/>
          <a:p>
            <a:pPr algn="just"/>
            <a:r>
              <a:rPr lang="en-US" sz="3000" dirty="0">
                <a:solidFill>
                  <a:srgbClr val="0070C0"/>
                </a:solidFill>
                <a:cs typeface="Arial" panose="020B0604020202020204" pitchFamily="34" charset="0"/>
              </a:rPr>
              <a:t>There are many things that t</a:t>
            </a:r>
            <a:r>
              <a:rPr lang="en-US" sz="3000" i="0" dirty="0">
                <a:solidFill>
                  <a:srgbClr val="0070C0"/>
                </a:solidFill>
                <a:effectLst/>
                <a:cs typeface="Arial" panose="020B0604020202020204" pitchFamily="34" charset="0"/>
              </a:rPr>
              <a:t>he UNESCO has been doing to support Vietnam. One of them is to help Vietnam protect and conserve Vietnam’s cultural heritage. </a:t>
            </a:r>
          </a:p>
          <a:p>
            <a:pPr algn="l"/>
            <a:r>
              <a:rPr lang="en-US" sz="3000" i="0" dirty="0">
                <a:solidFill>
                  <a:srgbClr val="0070C0"/>
                </a:solidFill>
                <a:effectLst/>
                <a:cs typeface="Arial" panose="020B0604020202020204" pitchFamily="34" charset="0"/>
              </a:rPr>
              <a:t>Vietnam has more than 40 heritages which were </a:t>
            </a:r>
            <a:r>
              <a:rPr lang="en-US" sz="3000" i="0" dirty="0" err="1" smtClean="0">
                <a:solidFill>
                  <a:srgbClr val="0070C0"/>
                </a:solidFill>
                <a:effectLst/>
                <a:cs typeface="Arial" panose="020B0604020202020204" pitchFamily="34" charset="0"/>
              </a:rPr>
              <a:t>recognised</a:t>
            </a:r>
            <a:r>
              <a:rPr lang="en-US" sz="3000" i="0" dirty="0" smtClean="0">
                <a:solidFill>
                  <a:srgbClr val="0070C0"/>
                </a:solidFill>
                <a:effectLst/>
                <a:cs typeface="Arial" panose="020B0604020202020204" pitchFamily="34" charset="0"/>
              </a:rPr>
              <a:t> </a:t>
            </a:r>
            <a:r>
              <a:rPr lang="en-US" sz="3000" i="0" dirty="0">
                <a:solidFill>
                  <a:srgbClr val="0070C0"/>
                </a:solidFill>
                <a:effectLst/>
                <a:cs typeface="Arial" panose="020B0604020202020204" pitchFamily="34" charset="0"/>
              </a:rPr>
              <a:t>by UNESCO such as the Complex of Hue Monuments, Ha Long Bay, or Trang An Landscape Complex. Over the years, the Vietnam National UNESCO Committee has cooperated with local authorities to protect these heritage sites.</a:t>
            </a:r>
          </a:p>
          <a:p>
            <a:pPr algn="l"/>
            <a:r>
              <a:rPr lang="en-US" sz="3000" i="0" dirty="0">
                <a:solidFill>
                  <a:srgbClr val="0070C0"/>
                </a:solidFill>
                <a:effectLst/>
                <a:cs typeface="Arial" panose="020B0604020202020204" pitchFamily="34" charset="0"/>
              </a:rPr>
              <a:t>For example, in </a:t>
            </a:r>
            <a:r>
              <a:rPr lang="en-US" sz="3000" i="0" dirty="0" smtClean="0">
                <a:solidFill>
                  <a:srgbClr val="0070C0"/>
                </a:solidFill>
                <a:effectLst/>
                <a:cs typeface="Arial" panose="020B0604020202020204" pitchFamily="34" charset="0"/>
              </a:rPr>
              <a:t>the 1980s</a:t>
            </a:r>
            <a:r>
              <a:rPr lang="en-US" sz="3000" i="0" dirty="0">
                <a:solidFill>
                  <a:srgbClr val="0070C0"/>
                </a:solidFill>
                <a:effectLst/>
                <a:cs typeface="Arial" panose="020B0604020202020204" pitchFamily="34" charset="0"/>
              </a:rPr>
              <a:t>, UNESCO helped Vietnam protect the former imperial city of Hue by </a:t>
            </a:r>
            <a:r>
              <a:rPr lang="en-US" sz="3000" i="0" dirty="0" err="1" smtClean="0">
                <a:solidFill>
                  <a:srgbClr val="0070C0"/>
                </a:solidFill>
                <a:effectLst/>
                <a:cs typeface="Arial" panose="020B0604020202020204" pitchFamily="34" charset="0"/>
              </a:rPr>
              <a:t>organising</a:t>
            </a:r>
            <a:r>
              <a:rPr lang="en-US" sz="3000" i="0" dirty="0" smtClean="0">
                <a:solidFill>
                  <a:srgbClr val="0070C0"/>
                </a:solidFill>
                <a:effectLst/>
                <a:cs typeface="Arial" panose="020B0604020202020204" pitchFamily="34" charset="0"/>
              </a:rPr>
              <a:t> </a:t>
            </a:r>
            <a:r>
              <a:rPr lang="en-US" sz="3000" i="0" dirty="0">
                <a:solidFill>
                  <a:srgbClr val="0070C0"/>
                </a:solidFill>
                <a:effectLst/>
                <a:cs typeface="Arial" panose="020B0604020202020204" pitchFamily="34" charset="0"/>
              </a:rPr>
              <a:t>a global campaign to introduce and promote the beauty of Hue and Vietnam worldwide through films and posters. </a:t>
            </a:r>
          </a:p>
        </p:txBody>
      </p:sp>
    </p:spTree>
    <p:extLst>
      <p:ext uri="{BB962C8B-B14F-4D97-AF65-F5344CB8AC3E}">
        <p14:creationId xmlns:p14="http://schemas.microsoft.com/office/powerpoint/2010/main" val="89015229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560AE1B4-483D-A365-F8B2-9563ED990B4E}"/>
              </a:ext>
            </a:extLst>
          </p:cNvPr>
          <p:cNvPicPr>
            <a:picLocks noChangeAspect="1"/>
          </p:cNvPicPr>
          <p:nvPr/>
        </p:nvPicPr>
        <p:blipFill>
          <a:blip r:embed="rId2"/>
          <a:stretch>
            <a:fillRect/>
          </a:stretch>
        </p:blipFill>
        <p:spPr>
          <a:xfrm>
            <a:off x="2488080" y="1950949"/>
            <a:ext cx="2956568" cy="2921648"/>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4379" y="1121391"/>
            <a:ext cx="4620283" cy="1111506"/>
          </a:xfrm>
          <a:prstGeom prst="rect">
            <a:avLst/>
          </a:prstGeom>
        </p:spPr>
      </p:pic>
    </p:spTree>
    <p:extLst>
      <p:ext uri="{BB962C8B-B14F-4D97-AF65-F5344CB8AC3E}">
        <p14:creationId xmlns:p14="http://schemas.microsoft.com/office/powerpoint/2010/main" val="39521178"/>
      </p:ext>
    </p:extLst>
  </p:cSld>
  <p:clrMapOvr>
    <a:masterClrMapping/>
  </p:clrMapOvr>
  <mc:AlternateContent xmlns:mc="http://schemas.openxmlformats.org/markup-compatibility/2006" xmlns:p14="http://schemas.microsoft.com/office/powerpoint/2010/main">
    <mc:Choice Requires="p14">
      <p:transition spd="slow" p14:dur="2000" advTm="1821"/>
    </mc:Choice>
    <mc:Fallback xmlns="">
      <p:transition spd="slow" advTm="1821"/>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02746" y="590264"/>
            <a:ext cx="3449572" cy="707886"/>
          </a:xfrm>
          <a:prstGeom prst="rect">
            <a:avLst/>
          </a:prstGeom>
        </p:spPr>
        <p:txBody>
          <a:bodyPr wrap="square">
            <a:spAutoFit/>
          </a:bodyPr>
          <a:lstStyle/>
          <a:p>
            <a:r>
              <a:rPr lang="en-US" sz="4000" b="1" dirty="0">
                <a:solidFill>
                  <a:srgbClr val="FF0000"/>
                </a:solidFill>
              </a:rPr>
              <a:t>Today’s lesson </a:t>
            </a:r>
            <a:endParaRPr lang="en-US" sz="4000" dirty="0">
              <a:solidFill>
                <a:srgbClr val="FF0000"/>
              </a:solidFill>
            </a:endParaRPr>
          </a:p>
        </p:txBody>
      </p:sp>
      <p:sp>
        <p:nvSpPr>
          <p:cNvPr id="8" name="Rectangle 7"/>
          <p:cNvSpPr/>
          <p:nvPr/>
        </p:nvSpPr>
        <p:spPr>
          <a:xfrm>
            <a:off x="259219" y="1455321"/>
            <a:ext cx="11932781" cy="3625608"/>
          </a:xfrm>
          <a:prstGeom prst="rect">
            <a:avLst/>
          </a:prstGeom>
        </p:spPr>
        <p:txBody>
          <a:bodyPr wrap="square">
            <a:spAutoFit/>
          </a:bodyPr>
          <a:lstStyle/>
          <a:p>
            <a:pPr marL="571500" indent="-571500">
              <a:lnSpc>
                <a:spcPct val="140000"/>
              </a:lnSpc>
              <a:buFont typeface="Arial" panose="020B0604020202020204" pitchFamily="34" charset="0"/>
              <a:buChar char="•"/>
            </a:pPr>
            <a:r>
              <a:rPr lang="en-US" sz="3600" dirty="0">
                <a:solidFill>
                  <a:srgbClr val="FF0000"/>
                </a:solidFill>
              </a:rPr>
              <a:t>Vocabulary: </a:t>
            </a:r>
            <a:r>
              <a:rPr lang="en-US" sz="3600" dirty="0">
                <a:solidFill>
                  <a:srgbClr val="0070C0"/>
                </a:solidFill>
                <a:ea typeface="Times New Roman" panose="02020603050405020304" pitchFamily="18" charset="0"/>
                <a:cs typeface="Times New Roman" panose="02020603050405020304" pitchFamily="18" charset="0"/>
              </a:rPr>
              <a:t>the way that UNESCO solves poverty</a:t>
            </a:r>
            <a:endParaRPr lang="en-US" sz="3600" dirty="0">
              <a:solidFill>
                <a:srgbClr val="0098A2"/>
              </a:solidFill>
            </a:endParaRPr>
          </a:p>
          <a:p>
            <a:pPr marL="571500" indent="-571500">
              <a:lnSpc>
                <a:spcPct val="140000"/>
              </a:lnSpc>
              <a:buFont typeface="Arial" panose="020B0604020202020204" pitchFamily="34" charset="0"/>
              <a:buChar char="•"/>
            </a:pPr>
            <a:r>
              <a:rPr lang="en-US" sz="3600" dirty="0">
                <a:solidFill>
                  <a:srgbClr val="FF0000"/>
                </a:solidFill>
              </a:rPr>
              <a:t>Reading: 	</a:t>
            </a:r>
            <a: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sym typeface="+mn-ea"/>
              </a:rPr>
              <a:t>for general and specific information</a:t>
            </a:r>
          </a:p>
          <a:p>
            <a:pPr marL="571500" indent="-571500">
              <a:lnSpc>
                <a:spcPct val="140000"/>
              </a:lnSpc>
              <a:buFont typeface="Arial" panose="020B0604020202020204" pitchFamily="34" charset="0"/>
              <a:buChar char="•"/>
            </a:pPr>
            <a:r>
              <a:rPr lang="en-US" sz="3600" dirty="0">
                <a:solidFill>
                  <a:srgbClr val="FF0000"/>
                </a:solidFill>
                <a:latin typeface="Calibri" panose="020F0502020204030204" pitchFamily="34" charset="0"/>
                <a:cs typeface="Calibri" panose="020F0502020204030204" pitchFamily="34" charset="0"/>
                <a:sym typeface="+mn-ea"/>
              </a:rPr>
              <a:t>Speaking:</a:t>
            </a:r>
            <a:r>
              <a:rPr lang="en-US" sz="3600" dirty="0">
                <a:solidFill>
                  <a:srgbClr val="0070C0"/>
                </a:solidFill>
                <a:latin typeface="Calibri" panose="020F0502020204030204" pitchFamily="34" charset="0"/>
                <a:cs typeface="Calibri" panose="020F0502020204030204" pitchFamily="34" charset="0"/>
                <a:sym typeface="+mn-ea"/>
              </a:rPr>
              <a:t> 	</a:t>
            </a:r>
            <a:r>
              <a:rPr lang="en-US" sz="3600" i="1" dirty="0">
                <a:solidFill>
                  <a:srgbClr val="0070C0"/>
                </a:solidFill>
                <a:ea typeface="Times New Roman" panose="02020603050405020304" pitchFamily="18" charset="0"/>
                <a:cs typeface="Times New Roman" panose="02020603050405020304" pitchFamily="18" charset="0"/>
              </a:rPr>
              <a:t> another global problem that UNESCO helps to solve. </a:t>
            </a:r>
            <a:endParaRPr lang="en-US" sz="3600" dirty="0">
              <a:solidFill>
                <a:srgbClr val="0098A2"/>
              </a:solidFill>
            </a:endParaRPr>
          </a:p>
          <a:p>
            <a:pPr marL="457200" indent="-457200">
              <a:buFont typeface="Arial" panose="020B0604020202020204" pitchFamily="34" charset="0"/>
              <a:buChar char="•"/>
            </a:pPr>
            <a:endParaRPr lang="en-US" sz="2800" dirty="0">
              <a:solidFill>
                <a:srgbClr val="0098A2"/>
              </a:solidFill>
            </a:endParaRPr>
          </a:p>
        </p:txBody>
      </p:sp>
    </p:spTree>
    <p:extLst>
      <p:ext uri="{BB962C8B-B14F-4D97-AF65-F5344CB8AC3E}">
        <p14:creationId xmlns:p14="http://schemas.microsoft.com/office/powerpoint/2010/main" val="147569610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Hình ảnh 5">
            <a:extLst>
              <a:ext uri="{FF2B5EF4-FFF2-40B4-BE49-F238E27FC236}">
                <a16:creationId xmlns:a16="http://schemas.microsoft.com/office/drawing/2014/main" id="{63018913-3CB0-5878-4476-DA3E8F1F43F7}"/>
              </a:ext>
            </a:extLst>
          </p:cNvPr>
          <p:cNvPicPr>
            <a:picLocks noChangeAspect="1"/>
          </p:cNvPicPr>
          <p:nvPr/>
        </p:nvPicPr>
        <p:blipFill rotWithShape="1">
          <a:blip r:embed="rId2"/>
          <a:srcRect l="10131" r="9896"/>
          <a:stretch/>
        </p:blipFill>
        <p:spPr>
          <a:xfrm>
            <a:off x="71471" y="966031"/>
            <a:ext cx="2799184" cy="2690235"/>
          </a:xfrm>
          <a:prstGeom prst="rect">
            <a:avLst/>
          </a:prstGeom>
        </p:spPr>
      </p:pic>
      <p:sp>
        <p:nvSpPr>
          <p:cNvPr id="4" name="Rectangle 3">
            <a:extLst>
              <a:ext uri="{FF2B5EF4-FFF2-40B4-BE49-F238E27FC236}">
                <a16:creationId xmlns:a16="http://schemas.microsoft.com/office/drawing/2014/main" id="{2DA40362-D39D-41CA-8229-F24A5C9C8C68}"/>
              </a:ext>
            </a:extLst>
          </p:cNvPr>
          <p:cNvSpPr/>
          <p:nvPr/>
        </p:nvSpPr>
        <p:spPr>
          <a:xfrm>
            <a:off x="2771774" y="1575536"/>
            <a:ext cx="9420225" cy="3330464"/>
          </a:xfrm>
          <a:prstGeom prst="rect">
            <a:avLst/>
          </a:prstGeom>
        </p:spPr>
        <p:txBody>
          <a:bodyPr wrap="square">
            <a:spAutoFit/>
          </a:bodyPr>
          <a:lstStyle/>
          <a:p>
            <a:pPr marL="457200" marR="0" indent="-457200">
              <a:lnSpc>
                <a:spcPct val="150000"/>
              </a:lnSpc>
              <a:spcBef>
                <a:spcPts val="0"/>
              </a:spcBef>
              <a:spcAft>
                <a:spcPts val="0"/>
              </a:spcAft>
              <a:buFont typeface="Arial" panose="020B0604020202020204" pitchFamily="34" charset="0"/>
              <a:buChar char="•"/>
            </a:pPr>
            <a:r>
              <a:rPr lang="en-US" sz="3600" dirty="0">
                <a:solidFill>
                  <a:srgbClr val="0070C0"/>
                </a:solidFill>
                <a:effectLst/>
                <a:ea typeface="Times New Roman" panose="02020603050405020304" pitchFamily="18" charset="0"/>
              </a:rPr>
              <a:t>Review vocabulary of today’s lesson</a:t>
            </a:r>
          </a:p>
          <a:p>
            <a:pPr marL="457200" marR="0" indent="-457200">
              <a:lnSpc>
                <a:spcPct val="150000"/>
              </a:lnSpc>
              <a:spcBef>
                <a:spcPts val="0"/>
              </a:spcBef>
              <a:spcAft>
                <a:spcPts val="0"/>
              </a:spcAft>
              <a:buFont typeface="Arial" panose="020B0604020202020204" pitchFamily="34" charset="0"/>
              <a:buChar char="•"/>
            </a:pPr>
            <a:r>
              <a:rPr lang="en-US" sz="3600" dirty="0">
                <a:solidFill>
                  <a:srgbClr val="0070C0"/>
                </a:solidFill>
                <a:effectLst/>
                <a:ea typeface="Times New Roman" panose="02020603050405020304" pitchFamily="18" charset="0"/>
              </a:rPr>
              <a:t>Do the exercises in </a:t>
            </a:r>
            <a:r>
              <a:rPr lang="en-US" sz="3600" b="1" dirty="0">
                <a:solidFill>
                  <a:srgbClr val="0070C0"/>
                </a:solidFill>
                <a:effectLst/>
                <a:ea typeface="Times New Roman" panose="02020603050405020304" pitchFamily="18" charset="0"/>
              </a:rPr>
              <a:t>WB</a:t>
            </a:r>
            <a:r>
              <a:rPr lang="en-US" sz="3600" dirty="0">
                <a:solidFill>
                  <a:srgbClr val="0070C0"/>
                </a:solidFill>
                <a:effectLst/>
                <a:ea typeface="Times New Roman" panose="02020603050405020304" pitchFamily="18" charset="0"/>
              </a:rPr>
              <a:t>: 53</a:t>
            </a:r>
          </a:p>
          <a:p>
            <a:pPr marL="457200" indent="-457200">
              <a:lnSpc>
                <a:spcPct val="150000"/>
              </a:lnSpc>
              <a:buFont typeface="Arial" panose="020B0604020202020204" pitchFamily="34" charset="0"/>
              <a:buChar char="•"/>
            </a:pPr>
            <a:r>
              <a:rPr lang="en-US" sz="3600" dirty="0">
                <a:solidFill>
                  <a:srgbClr val="0070C0"/>
                </a:solidFill>
                <a:effectLst/>
                <a:ea typeface="Times New Roman" panose="02020603050405020304" pitchFamily="18" charset="0"/>
              </a:rPr>
              <a:t>Prepare: </a:t>
            </a:r>
            <a:r>
              <a:rPr lang="en-US" sz="3600" b="1" i="1" dirty="0">
                <a:solidFill>
                  <a:srgbClr val="0070C0"/>
                </a:solidFill>
                <a:effectLst/>
                <a:ea typeface="Times New Roman" panose="02020603050405020304" pitchFamily="18" charset="0"/>
              </a:rPr>
              <a:t>Progress Check C </a:t>
            </a:r>
            <a:r>
              <a:rPr lang="en-US" sz="3600" i="1" dirty="0">
                <a:solidFill>
                  <a:srgbClr val="0070C0"/>
                </a:solidFill>
                <a:effectLst/>
                <a:ea typeface="Times New Roman" panose="02020603050405020304" pitchFamily="18" charset="0"/>
              </a:rPr>
              <a:t>(page 75 – SB).</a:t>
            </a:r>
          </a:p>
          <a:p>
            <a:pPr marL="457200" marR="0" indent="-457200">
              <a:lnSpc>
                <a:spcPct val="150000"/>
              </a:lnSpc>
              <a:spcBef>
                <a:spcPts val="0"/>
              </a:spcBef>
              <a:spcAft>
                <a:spcPts val="0"/>
              </a:spcAft>
              <a:buFont typeface="Arial" panose="020B0604020202020204" pitchFamily="34" charset="0"/>
              <a:buChar char="•"/>
            </a:pPr>
            <a:endParaRPr lang="en-US" sz="3600" dirty="0">
              <a:solidFill>
                <a:srgbClr val="0070C0"/>
              </a:solidFill>
              <a:effectLst/>
              <a:ea typeface="Times New Roman" panose="02020603050405020304"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3650" y="549388"/>
            <a:ext cx="3840480" cy="780329"/>
          </a:xfrm>
          <a:prstGeom prst="rect">
            <a:avLst/>
          </a:prstGeom>
        </p:spPr>
      </p:pic>
    </p:spTree>
    <p:extLst>
      <p:ext uri="{BB962C8B-B14F-4D97-AF65-F5344CB8AC3E}">
        <p14:creationId xmlns:p14="http://schemas.microsoft.com/office/powerpoint/2010/main" val="409395319"/>
      </p:ext>
    </p:extLst>
  </p:cSld>
  <p:clrMapOvr>
    <a:masterClrMapping/>
  </p:clrMapOvr>
  <mc:AlternateContent xmlns:mc="http://schemas.openxmlformats.org/markup-compatibility/2006" xmlns:p14="http://schemas.microsoft.com/office/powerpoint/2010/main">
    <mc:Choice Requires="p14">
      <p:transition spd="slow" p14:dur="2000" advTm="2169"/>
    </mc:Choice>
    <mc:Fallback xmlns="">
      <p:transition spd="slow" advTm="2169"/>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7467" y="5131598"/>
            <a:ext cx="968586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98A2"/>
                </a:solidFill>
                <a:effectLst/>
                <a:uLnTx/>
                <a:uFillTx/>
              </a:rPr>
              <a:t>See you in the next lesson. </a:t>
            </a:r>
            <a:endParaRPr kumimoji="0" lang="en-US" sz="1800" b="0" i="1" u="none" strike="noStrike" kern="1200" cap="none" spc="0" normalizeH="0" baseline="0" noProof="0" dirty="0">
              <a:ln>
                <a:noFill/>
              </a:ln>
              <a:solidFill>
                <a:srgbClr val="0098A2"/>
              </a:solidFill>
              <a:effectLst/>
              <a:uLnTx/>
              <a:uFillTx/>
            </a:endParaRPr>
          </a:p>
        </p:txBody>
      </p:sp>
      <p:pic>
        <p:nvPicPr>
          <p:cNvPr id="5" name="Hình ảnh 4">
            <a:extLst>
              <a:ext uri="{FF2B5EF4-FFF2-40B4-BE49-F238E27FC236}">
                <a16:creationId xmlns:a16="http://schemas.microsoft.com/office/drawing/2014/main" id="{42993034-2626-10E8-6288-5DF561A69D54}"/>
              </a:ext>
            </a:extLst>
          </p:cNvPr>
          <p:cNvPicPr>
            <a:picLocks noChangeAspect="1"/>
          </p:cNvPicPr>
          <p:nvPr/>
        </p:nvPicPr>
        <p:blipFill>
          <a:blip r:embed="rId2"/>
          <a:stretch>
            <a:fillRect/>
          </a:stretch>
        </p:blipFill>
        <p:spPr>
          <a:xfrm>
            <a:off x="1761717" y="1904388"/>
            <a:ext cx="8668565" cy="2833724"/>
          </a:xfrm>
          <a:prstGeom prst="rect">
            <a:avLst/>
          </a:prstGeom>
        </p:spPr>
      </p:pic>
      <p:sp>
        <p:nvSpPr>
          <p:cNvPr id="6" name="TextBox 2">
            <a:extLst>
              <a:ext uri="{FF2B5EF4-FFF2-40B4-BE49-F238E27FC236}">
                <a16:creationId xmlns:a16="http://schemas.microsoft.com/office/drawing/2014/main" id="{F1A5B3EB-AB51-A8CC-EF60-B3FC74B6D3BA}"/>
              </a:ext>
            </a:extLst>
          </p:cNvPr>
          <p:cNvSpPr txBox="1"/>
          <p:nvPr/>
        </p:nvSpPr>
        <p:spPr>
          <a:xfrm>
            <a:off x="2235199" y="962983"/>
            <a:ext cx="968586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98A2"/>
                </a:solidFill>
                <a:effectLst/>
                <a:uLnTx/>
                <a:uFillTx/>
              </a:rPr>
              <a:t>Stay positive and have a happy day!</a:t>
            </a:r>
          </a:p>
        </p:txBody>
      </p:sp>
    </p:spTree>
    <p:extLst>
      <p:ext uri="{BB962C8B-B14F-4D97-AF65-F5344CB8AC3E}">
        <p14:creationId xmlns:p14="http://schemas.microsoft.com/office/powerpoint/2010/main" val="1348071991"/>
      </p:ext>
    </p:extLst>
  </p:cSld>
  <p:clrMapOvr>
    <a:masterClrMapping/>
  </p:clrMapOvr>
  <mc:AlternateContent xmlns:mc="http://schemas.openxmlformats.org/markup-compatibility/2006" xmlns:p14="http://schemas.microsoft.com/office/powerpoint/2010/main">
    <mc:Choice Requires="p14">
      <p:transition spd="slow" p14:dur="2000" advTm="2169"/>
    </mc:Choice>
    <mc:Fallback xmlns="">
      <p:transition spd="slow" advTm="2169"/>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4190</TotalTime>
  <Words>1333</Words>
  <Application>Microsoft Office PowerPoint</Application>
  <PresentationFormat>Widescreen</PresentationFormat>
  <Paragraphs>106</Paragraphs>
  <Slides>39</Slides>
  <Notes>0</Notes>
  <HiddenSlides>0</HiddenSlides>
  <MMClips>15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Calibri Light</vt:lpstr>
      <vt:lpstr>HelveticaNeueLTStd-It</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Rieu Phan Van</dc:creator>
  <cp:lastModifiedBy>Rieu Phan Van</cp:lastModifiedBy>
  <cp:revision>37</cp:revision>
  <dcterms:created xsi:type="dcterms:W3CDTF">2023-02-01T09:09:08Z</dcterms:created>
  <dcterms:modified xsi:type="dcterms:W3CDTF">2023-06-02T12:10:23Z</dcterms:modified>
</cp:coreProperties>
</file>