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9" r:id="rId11"/>
    <p:sldId id="270" r:id="rId12"/>
    <p:sldId id="266" r:id="rId13"/>
    <p:sldId id="267" r:id="rId14"/>
    <p:sldId id="268" r:id="rId15"/>
    <p:sldId id="271" r:id="rId16"/>
    <p:sldId id="272" r:id="rId17"/>
    <p:sldId id="273" r:id="rId18"/>
    <p:sldId id="274" r:id="rId19"/>
    <p:sldId id="275" r:id="rId20"/>
    <p:sldId id="278" r:id="rId21"/>
    <p:sldId id="276" r:id="rId22"/>
    <p:sldId id="277" r:id="rId23"/>
    <p:sldId id="279" r:id="rId24"/>
    <p:sldId id="280" r:id="rId25"/>
    <p:sldId id="281" r:id="rId26"/>
    <p:sldId id="282" r:id="rId27"/>
    <p:sldId id="283" r:id="rId28"/>
    <p:sldId id="284"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1B7F"/>
    <a:srgbClr val="DF2984"/>
    <a:srgbClr val="FCDFE7"/>
    <a:srgbClr val="EA1E7F"/>
    <a:srgbClr val="F51374"/>
    <a:srgbClr val="E22680"/>
    <a:srgbClr val="E62292"/>
    <a:srgbClr val="E91F9C"/>
    <a:srgbClr val="E127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7" d="100"/>
          <a:sy n="87" d="100"/>
        </p:scale>
        <p:origin x="528"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185A3-A3D6-2C4E-6FF1-DA8F502365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SG"/>
          </a:p>
        </p:txBody>
      </p:sp>
      <p:sp>
        <p:nvSpPr>
          <p:cNvPr id="3" name="Subtitle 2">
            <a:extLst>
              <a:ext uri="{FF2B5EF4-FFF2-40B4-BE49-F238E27FC236}">
                <a16:creationId xmlns:a16="http://schemas.microsoft.com/office/drawing/2014/main" id="{BD3A6B27-81AA-2FCE-D07A-901418DDCA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SG"/>
          </a:p>
        </p:txBody>
      </p:sp>
      <p:sp>
        <p:nvSpPr>
          <p:cNvPr id="4" name="Date Placeholder 3">
            <a:extLst>
              <a:ext uri="{FF2B5EF4-FFF2-40B4-BE49-F238E27FC236}">
                <a16:creationId xmlns:a16="http://schemas.microsoft.com/office/drawing/2014/main" id="{833A3DBE-AC30-70A5-E4A9-64343B5C91C5}"/>
              </a:ext>
            </a:extLst>
          </p:cNvPr>
          <p:cNvSpPr>
            <a:spLocks noGrp="1"/>
          </p:cNvSpPr>
          <p:nvPr>
            <p:ph type="dt" sz="half" idx="10"/>
          </p:nvPr>
        </p:nvSpPr>
        <p:spPr/>
        <p:txBody>
          <a:bodyPr/>
          <a:lstStyle/>
          <a:p>
            <a:fld id="{C4BDD769-57FA-4739-B972-867E79318FB5}" type="datetimeFigureOut">
              <a:rPr lang="en-SG" smtClean="0"/>
              <a:t>5/6/2023</a:t>
            </a:fld>
            <a:endParaRPr lang="en-SG"/>
          </a:p>
        </p:txBody>
      </p:sp>
      <p:sp>
        <p:nvSpPr>
          <p:cNvPr id="5" name="Footer Placeholder 4">
            <a:extLst>
              <a:ext uri="{FF2B5EF4-FFF2-40B4-BE49-F238E27FC236}">
                <a16:creationId xmlns:a16="http://schemas.microsoft.com/office/drawing/2014/main" id="{871E30B8-BE6D-177F-9196-48F7C95F5697}"/>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952583F8-3FED-3928-1C41-DCC83A0E882A}"/>
              </a:ext>
            </a:extLst>
          </p:cNvPr>
          <p:cNvSpPr>
            <a:spLocks noGrp="1"/>
          </p:cNvSpPr>
          <p:nvPr>
            <p:ph type="sldNum" sz="quarter" idx="12"/>
          </p:nvPr>
        </p:nvSpPr>
        <p:spPr/>
        <p:txBody>
          <a:bodyPr/>
          <a:lstStyle/>
          <a:p>
            <a:fld id="{24382C37-63AF-4589-9545-BFC9EFD2C452}" type="slidenum">
              <a:rPr lang="en-SG" smtClean="0"/>
              <a:t>‹#›</a:t>
            </a:fld>
            <a:endParaRPr lang="en-SG"/>
          </a:p>
        </p:txBody>
      </p:sp>
    </p:spTree>
    <p:extLst>
      <p:ext uri="{BB962C8B-B14F-4D97-AF65-F5344CB8AC3E}">
        <p14:creationId xmlns:p14="http://schemas.microsoft.com/office/powerpoint/2010/main" val="33588118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265D8-2049-6D3C-741E-79A73B2AC923}"/>
              </a:ext>
            </a:extLst>
          </p:cNvPr>
          <p:cNvSpPr>
            <a:spLocks noGrp="1"/>
          </p:cNvSpPr>
          <p:nvPr>
            <p:ph type="title"/>
          </p:nvPr>
        </p:nvSpPr>
        <p:spPr/>
        <p:txBody>
          <a:bodyPr/>
          <a:lstStyle/>
          <a:p>
            <a:r>
              <a:rPr lang="en-US"/>
              <a:t>Click to edit Master title style</a:t>
            </a:r>
            <a:endParaRPr lang="en-SG"/>
          </a:p>
        </p:txBody>
      </p:sp>
      <p:sp>
        <p:nvSpPr>
          <p:cNvPr id="3" name="Content Placeholder 2">
            <a:extLst>
              <a:ext uri="{FF2B5EF4-FFF2-40B4-BE49-F238E27FC236}">
                <a16:creationId xmlns:a16="http://schemas.microsoft.com/office/drawing/2014/main" id="{80AD427A-573D-5C77-406B-4304C8B11F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B1A6DE33-41AB-6B12-5926-973FE86B14AE}"/>
              </a:ext>
            </a:extLst>
          </p:cNvPr>
          <p:cNvSpPr>
            <a:spLocks noGrp="1"/>
          </p:cNvSpPr>
          <p:nvPr>
            <p:ph type="dt" sz="half" idx="10"/>
          </p:nvPr>
        </p:nvSpPr>
        <p:spPr/>
        <p:txBody>
          <a:bodyPr/>
          <a:lstStyle/>
          <a:p>
            <a:fld id="{C4BDD769-57FA-4739-B972-867E79318FB5}" type="datetimeFigureOut">
              <a:rPr lang="en-SG" smtClean="0"/>
              <a:t>5/6/2023</a:t>
            </a:fld>
            <a:endParaRPr lang="en-SG"/>
          </a:p>
        </p:txBody>
      </p:sp>
      <p:sp>
        <p:nvSpPr>
          <p:cNvPr id="5" name="Footer Placeholder 4">
            <a:extLst>
              <a:ext uri="{FF2B5EF4-FFF2-40B4-BE49-F238E27FC236}">
                <a16:creationId xmlns:a16="http://schemas.microsoft.com/office/drawing/2014/main" id="{4D15912F-9220-34BE-211A-49842BB8EAFE}"/>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3583C120-EA7C-69B3-DB5C-A1984CB7A6DE}"/>
              </a:ext>
            </a:extLst>
          </p:cNvPr>
          <p:cNvSpPr>
            <a:spLocks noGrp="1"/>
          </p:cNvSpPr>
          <p:nvPr>
            <p:ph type="sldNum" sz="quarter" idx="12"/>
          </p:nvPr>
        </p:nvSpPr>
        <p:spPr/>
        <p:txBody>
          <a:bodyPr/>
          <a:lstStyle/>
          <a:p>
            <a:fld id="{24382C37-63AF-4589-9545-BFC9EFD2C452}" type="slidenum">
              <a:rPr lang="en-SG" smtClean="0"/>
              <a:t>‹#›</a:t>
            </a:fld>
            <a:endParaRPr lang="en-SG"/>
          </a:p>
        </p:txBody>
      </p:sp>
    </p:spTree>
    <p:extLst>
      <p:ext uri="{BB962C8B-B14F-4D97-AF65-F5344CB8AC3E}">
        <p14:creationId xmlns:p14="http://schemas.microsoft.com/office/powerpoint/2010/main" val="8812697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C6D31-A16A-5242-68F1-48D60EA48A7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SG"/>
          </a:p>
        </p:txBody>
      </p:sp>
      <p:sp>
        <p:nvSpPr>
          <p:cNvPr id="3" name="Text Placeholder 2">
            <a:extLst>
              <a:ext uri="{FF2B5EF4-FFF2-40B4-BE49-F238E27FC236}">
                <a16:creationId xmlns:a16="http://schemas.microsoft.com/office/drawing/2014/main" id="{785CCBF0-6E14-58A6-627A-C0605CD516C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B159301-D182-5734-5F42-DEAEC723B93B}"/>
              </a:ext>
            </a:extLst>
          </p:cNvPr>
          <p:cNvSpPr>
            <a:spLocks noGrp="1"/>
          </p:cNvSpPr>
          <p:nvPr>
            <p:ph type="dt" sz="half" idx="10"/>
          </p:nvPr>
        </p:nvSpPr>
        <p:spPr/>
        <p:txBody>
          <a:bodyPr/>
          <a:lstStyle/>
          <a:p>
            <a:fld id="{C4BDD769-57FA-4739-B972-867E79318FB5}" type="datetimeFigureOut">
              <a:rPr lang="en-SG" smtClean="0"/>
              <a:t>5/6/2023</a:t>
            </a:fld>
            <a:endParaRPr lang="en-SG"/>
          </a:p>
        </p:txBody>
      </p:sp>
      <p:sp>
        <p:nvSpPr>
          <p:cNvPr id="5" name="Footer Placeholder 4">
            <a:extLst>
              <a:ext uri="{FF2B5EF4-FFF2-40B4-BE49-F238E27FC236}">
                <a16:creationId xmlns:a16="http://schemas.microsoft.com/office/drawing/2014/main" id="{6C8FCA7A-F84E-AEB1-6357-4732D42C25E7}"/>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DC0110A2-638C-F139-183F-322B2B6F92A4}"/>
              </a:ext>
            </a:extLst>
          </p:cNvPr>
          <p:cNvSpPr>
            <a:spLocks noGrp="1"/>
          </p:cNvSpPr>
          <p:nvPr>
            <p:ph type="sldNum" sz="quarter" idx="12"/>
          </p:nvPr>
        </p:nvSpPr>
        <p:spPr/>
        <p:txBody>
          <a:bodyPr/>
          <a:lstStyle/>
          <a:p>
            <a:fld id="{24382C37-63AF-4589-9545-BFC9EFD2C452}" type="slidenum">
              <a:rPr lang="en-SG" smtClean="0"/>
              <a:t>‹#›</a:t>
            </a:fld>
            <a:endParaRPr lang="en-SG"/>
          </a:p>
        </p:txBody>
      </p:sp>
    </p:spTree>
    <p:extLst>
      <p:ext uri="{BB962C8B-B14F-4D97-AF65-F5344CB8AC3E}">
        <p14:creationId xmlns:p14="http://schemas.microsoft.com/office/powerpoint/2010/main" val="3301668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D5241-DF35-3533-F718-4713872B4E90}"/>
              </a:ext>
            </a:extLst>
          </p:cNvPr>
          <p:cNvSpPr>
            <a:spLocks noGrp="1"/>
          </p:cNvSpPr>
          <p:nvPr>
            <p:ph type="title"/>
          </p:nvPr>
        </p:nvSpPr>
        <p:spPr/>
        <p:txBody>
          <a:bodyPr/>
          <a:lstStyle/>
          <a:p>
            <a:r>
              <a:rPr lang="en-US"/>
              <a:t>Click to edit Master title style</a:t>
            </a:r>
            <a:endParaRPr lang="en-SG"/>
          </a:p>
        </p:txBody>
      </p:sp>
      <p:sp>
        <p:nvSpPr>
          <p:cNvPr id="3" name="Content Placeholder 2">
            <a:extLst>
              <a:ext uri="{FF2B5EF4-FFF2-40B4-BE49-F238E27FC236}">
                <a16:creationId xmlns:a16="http://schemas.microsoft.com/office/drawing/2014/main" id="{E0D1ABE9-AB5D-E1EA-48BD-FA3DB932F90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Content Placeholder 3">
            <a:extLst>
              <a:ext uri="{FF2B5EF4-FFF2-40B4-BE49-F238E27FC236}">
                <a16:creationId xmlns:a16="http://schemas.microsoft.com/office/drawing/2014/main" id="{13FEA50E-A7CF-C3E5-8982-D9D21F4C870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Date Placeholder 4">
            <a:extLst>
              <a:ext uri="{FF2B5EF4-FFF2-40B4-BE49-F238E27FC236}">
                <a16:creationId xmlns:a16="http://schemas.microsoft.com/office/drawing/2014/main" id="{ED0B2A65-203B-3E82-6536-5B2874C67B46}"/>
              </a:ext>
            </a:extLst>
          </p:cNvPr>
          <p:cNvSpPr>
            <a:spLocks noGrp="1"/>
          </p:cNvSpPr>
          <p:nvPr>
            <p:ph type="dt" sz="half" idx="10"/>
          </p:nvPr>
        </p:nvSpPr>
        <p:spPr/>
        <p:txBody>
          <a:bodyPr/>
          <a:lstStyle/>
          <a:p>
            <a:fld id="{C4BDD769-57FA-4739-B972-867E79318FB5}" type="datetimeFigureOut">
              <a:rPr lang="en-SG" smtClean="0"/>
              <a:t>5/6/2023</a:t>
            </a:fld>
            <a:endParaRPr lang="en-SG"/>
          </a:p>
        </p:txBody>
      </p:sp>
      <p:sp>
        <p:nvSpPr>
          <p:cNvPr id="6" name="Footer Placeholder 5">
            <a:extLst>
              <a:ext uri="{FF2B5EF4-FFF2-40B4-BE49-F238E27FC236}">
                <a16:creationId xmlns:a16="http://schemas.microsoft.com/office/drawing/2014/main" id="{F36C8B54-23A9-3C3B-24DE-24BD01B9FB1D}"/>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43AEE4D7-8A93-5491-ECE7-3C29E0171AD8}"/>
              </a:ext>
            </a:extLst>
          </p:cNvPr>
          <p:cNvSpPr>
            <a:spLocks noGrp="1"/>
          </p:cNvSpPr>
          <p:nvPr>
            <p:ph type="sldNum" sz="quarter" idx="12"/>
          </p:nvPr>
        </p:nvSpPr>
        <p:spPr/>
        <p:txBody>
          <a:bodyPr/>
          <a:lstStyle/>
          <a:p>
            <a:fld id="{24382C37-63AF-4589-9545-BFC9EFD2C452}" type="slidenum">
              <a:rPr lang="en-SG" smtClean="0"/>
              <a:t>‹#›</a:t>
            </a:fld>
            <a:endParaRPr lang="en-SG"/>
          </a:p>
        </p:txBody>
      </p:sp>
    </p:spTree>
    <p:extLst>
      <p:ext uri="{BB962C8B-B14F-4D97-AF65-F5344CB8AC3E}">
        <p14:creationId xmlns:p14="http://schemas.microsoft.com/office/powerpoint/2010/main" val="28790200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B05E8-8A5F-EF96-CAB0-1B8262DE6538}"/>
              </a:ext>
            </a:extLst>
          </p:cNvPr>
          <p:cNvSpPr>
            <a:spLocks noGrp="1"/>
          </p:cNvSpPr>
          <p:nvPr>
            <p:ph type="title"/>
          </p:nvPr>
        </p:nvSpPr>
        <p:spPr>
          <a:xfrm>
            <a:off x="839788" y="365125"/>
            <a:ext cx="10515600" cy="1325563"/>
          </a:xfrm>
        </p:spPr>
        <p:txBody>
          <a:bodyPr/>
          <a:lstStyle/>
          <a:p>
            <a:r>
              <a:rPr lang="en-US"/>
              <a:t>Click to edit Master title style</a:t>
            </a:r>
            <a:endParaRPr lang="en-SG"/>
          </a:p>
        </p:txBody>
      </p:sp>
      <p:sp>
        <p:nvSpPr>
          <p:cNvPr id="3" name="Text Placeholder 2">
            <a:extLst>
              <a:ext uri="{FF2B5EF4-FFF2-40B4-BE49-F238E27FC236}">
                <a16:creationId xmlns:a16="http://schemas.microsoft.com/office/drawing/2014/main" id="{BE15BE1D-77A7-2022-E636-8D212607B5C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87A19BB-9781-6E24-D81E-5DE05998B1B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Text Placeholder 4">
            <a:extLst>
              <a:ext uri="{FF2B5EF4-FFF2-40B4-BE49-F238E27FC236}">
                <a16:creationId xmlns:a16="http://schemas.microsoft.com/office/drawing/2014/main" id="{75DB39E2-CB70-2DE5-E3D5-330F25F756F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4B6259E-A19D-59D1-6D59-1DF2CAC095A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7" name="Date Placeholder 6">
            <a:extLst>
              <a:ext uri="{FF2B5EF4-FFF2-40B4-BE49-F238E27FC236}">
                <a16:creationId xmlns:a16="http://schemas.microsoft.com/office/drawing/2014/main" id="{F944F229-D8AF-8697-47C0-1D73D67CEE28}"/>
              </a:ext>
            </a:extLst>
          </p:cNvPr>
          <p:cNvSpPr>
            <a:spLocks noGrp="1"/>
          </p:cNvSpPr>
          <p:nvPr>
            <p:ph type="dt" sz="half" idx="10"/>
          </p:nvPr>
        </p:nvSpPr>
        <p:spPr/>
        <p:txBody>
          <a:bodyPr/>
          <a:lstStyle/>
          <a:p>
            <a:fld id="{C4BDD769-57FA-4739-B972-867E79318FB5}" type="datetimeFigureOut">
              <a:rPr lang="en-SG" smtClean="0"/>
              <a:t>5/6/2023</a:t>
            </a:fld>
            <a:endParaRPr lang="en-SG"/>
          </a:p>
        </p:txBody>
      </p:sp>
      <p:sp>
        <p:nvSpPr>
          <p:cNvPr id="8" name="Footer Placeholder 7">
            <a:extLst>
              <a:ext uri="{FF2B5EF4-FFF2-40B4-BE49-F238E27FC236}">
                <a16:creationId xmlns:a16="http://schemas.microsoft.com/office/drawing/2014/main" id="{6B39FF77-C9E8-FDD2-CE3D-6E51A0435250}"/>
              </a:ext>
            </a:extLst>
          </p:cNvPr>
          <p:cNvSpPr>
            <a:spLocks noGrp="1"/>
          </p:cNvSpPr>
          <p:nvPr>
            <p:ph type="ftr" sz="quarter" idx="11"/>
          </p:nvPr>
        </p:nvSpPr>
        <p:spPr/>
        <p:txBody>
          <a:bodyPr/>
          <a:lstStyle/>
          <a:p>
            <a:endParaRPr lang="en-SG"/>
          </a:p>
        </p:txBody>
      </p:sp>
      <p:sp>
        <p:nvSpPr>
          <p:cNvPr id="9" name="Slide Number Placeholder 8">
            <a:extLst>
              <a:ext uri="{FF2B5EF4-FFF2-40B4-BE49-F238E27FC236}">
                <a16:creationId xmlns:a16="http://schemas.microsoft.com/office/drawing/2014/main" id="{10213AAB-F70C-33C2-6564-017ED3FEFFE6}"/>
              </a:ext>
            </a:extLst>
          </p:cNvPr>
          <p:cNvSpPr>
            <a:spLocks noGrp="1"/>
          </p:cNvSpPr>
          <p:nvPr>
            <p:ph type="sldNum" sz="quarter" idx="12"/>
          </p:nvPr>
        </p:nvSpPr>
        <p:spPr/>
        <p:txBody>
          <a:bodyPr/>
          <a:lstStyle/>
          <a:p>
            <a:fld id="{24382C37-63AF-4589-9545-BFC9EFD2C452}" type="slidenum">
              <a:rPr lang="en-SG" smtClean="0"/>
              <a:t>‹#›</a:t>
            </a:fld>
            <a:endParaRPr lang="en-SG"/>
          </a:p>
        </p:txBody>
      </p:sp>
    </p:spTree>
    <p:extLst>
      <p:ext uri="{BB962C8B-B14F-4D97-AF65-F5344CB8AC3E}">
        <p14:creationId xmlns:p14="http://schemas.microsoft.com/office/powerpoint/2010/main" val="1500531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41E84-E01C-666D-3D31-F9445857E5BA}"/>
              </a:ext>
            </a:extLst>
          </p:cNvPr>
          <p:cNvSpPr>
            <a:spLocks noGrp="1"/>
          </p:cNvSpPr>
          <p:nvPr>
            <p:ph type="title"/>
          </p:nvPr>
        </p:nvSpPr>
        <p:spPr/>
        <p:txBody>
          <a:bodyPr/>
          <a:lstStyle/>
          <a:p>
            <a:r>
              <a:rPr lang="en-US"/>
              <a:t>Click to edit Master title style</a:t>
            </a:r>
            <a:endParaRPr lang="en-SG"/>
          </a:p>
        </p:txBody>
      </p:sp>
      <p:sp>
        <p:nvSpPr>
          <p:cNvPr id="3" name="Date Placeholder 2">
            <a:extLst>
              <a:ext uri="{FF2B5EF4-FFF2-40B4-BE49-F238E27FC236}">
                <a16:creationId xmlns:a16="http://schemas.microsoft.com/office/drawing/2014/main" id="{838DADC8-D534-6EC5-55E7-C87A88C5966D}"/>
              </a:ext>
            </a:extLst>
          </p:cNvPr>
          <p:cNvSpPr>
            <a:spLocks noGrp="1"/>
          </p:cNvSpPr>
          <p:nvPr>
            <p:ph type="dt" sz="half" idx="10"/>
          </p:nvPr>
        </p:nvSpPr>
        <p:spPr/>
        <p:txBody>
          <a:bodyPr/>
          <a:lstStyle/>
          <a:p>
            <a:fld id="{C4BDD769-57FA-4739-B972-867E79318FB5}" type="datetimeFigureOut">
              <a:rPr lang="en-SG" smtClean="0"/>
              <a:t>5/6/2023</a:t>
            </a:fld>
            <a:endParaRPr lang="en-SG"/>
          </a:p>
        </p:txBody>
      </p:sp>
      <p:sp>
        <p:nvSpPr>
          <p:cNvPr id="4" name="Footer Placeholder 3">
            <a:extLst>
              <a:ext uri="{FF2B5EF4-FFF2-40B4-BE49-F238E27FC236}">
                <a16:creationId xmlns:a16="http://schemas.microsoft.com/office/drawing/2014/main" id="{C1F18C7D-8891-38CE-A1D1-1E3961698D68}"/>
              </a:ext>
            </a:extLst>
          </p:cNvPr>
          <p:cNvSpPr>
            <a:spLocks noGrp="1"/>
          </p:cNvSpPr>
          <p:nvPr>
            <p:ph type="ftr" sz="quarter" idx="11"/>
          </p:nvPr>
        </p:nvSpPr>
        <p:spPr/>
        <p:txBody>
          <a:bodyPr/>
          <a:lstStyle/>
          <a:p>
            <a:endParaRPr lang="en-SG"/>
          </a:p>
        </p:txBody>
      </p:sp>
      <p:sp>
        <p:nvSpPr>
          <p:cNvPr id="5" name="Slide Number Placeholder 4">
            <a:extLst>
              <a:ext uri="{FF2B5EF4-FFF2-40B4-BE49-F238E27FC236}">
                <a16:creationId xmlns:a16="http://schemas.microsoft.com/office/drawing/2014/main" id="{02265674-D1D3-4B0F-EC62-87E69A63152B}"/>
              </a:ext>
            </a:extLst>
          </p:cNvPr>
          <p:cNvSpPr>
            <a:spLocks noGrp="1"/>
          </p:cNvSpPr>
          <p:nvPr>
            <p:ph type="sldNum" sz="quarter" idx="12"/>
          </p:nvPr>
        </p:nvSpPr>
        <p:spPr/>
        <p:txBody>
          <a:bodyPr/>
          <a:lstStyle/>
          <a:p>
            <a:fld id="{24382C37-63AF-4589-9545-BFC9EFD2C452}" type="slidenum">
              <a:rPr lang="en-SG" smtClean="0"/>
              <a:t>‹#›</a:t>
            </a:fld>
            <a:endParaRPr lang="en-SG"/>
          </a:p>
        </p:txBody>
      </p:sp>
    </p:spTree>
    <p:extLst>
      <p:ext uri="{BB962C8B-B14F-4D97-AF65-F5344CB8AC3E}">
        <p14:creationId xmlns:p14="http://schemas.microsoft.com/office/powerpoint/2010/main" val="2279603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F6ABF4-7222-96E6-38A9-9D053BA7B253}"/>
              </a:ext>
            </a:extLst>
          </p:cNvPr>
          <p:cNvSpPr>
            <a:spLocks noGrp="1"/>
          </p:cNvSpPr>
          <p:nvPr>
            <p:ph type="dt" sz="half" idx="10"/>
          </p:nvPr>
        </p:nvSpPr>
        <p:spPr/>
        <p:txBody>
          <a:bodyPr/>
          <a:lstStyle/>
          <a:p>
            <a:fld id="{C4BDD769-57FA-4739-B972-867E79318FB5}" type="datetimeFigureOut">
              <a:rPr lang="en-SG" smtClean="0"/>
              <a:t>5/6/2023</a:t>
            </a:fld>
            <a:endParaRPr lang="en-SG"/>
          </a:p>
        </p:txBody>
      </p:sp>
      <p:sp>
        <p:nvSpPr>
          <p:cNvPr id="3" name="Footer Placeholder 2">
            <a:extLst>
              <a:ext uri="{FF2B5EF4-FFF2-40B4-BE49-F238E27FC236}">
                <a16:creationId xmlns:a16="http://schemas.microsoft.com/office/drawing/2014/main" id="{3A67DE10-CA3D-4C09-D44F-6009DE3F5476}"/>
              </a:ext>
            </a:extLst>
          </p:cNvPr>
          <p:cNvSpPr>
            <a:spLocks noGrp="1"/>
          </p:cNvSpPr>
          <p:nvPr>
            <p:ph type="ftr" sz="quarter" idx="11"/>
          </p:nvPr>
        </p:nvSpPr>
        <p:spPr/>
        <p:txBody>
          <a:bodyPr/>
          <a:lstStyle/>
          <a:p>
            <a:endParaRPr lang="en-SG"/>
          </a:p>
        </p:txBody>
      </p:sp>
      <p:sp>
        <p:nvSpPr>
          <p:cNvPr id="4" name="Slide Number Placeholder 3">
            <a:extLst>
              <a:ext uri="{FF2B5EF4-FFF2-40B4-BE49-F238E27FC236}">
                <a16:creationId xmlns:a16="http://schemas.microsoft.com/office/drawing/2014/main" id="{79888659-FDD2-E6A3-2C32-16E22BB805C5}"/>
              </a:ext>
            </a:extLst>
          </p:cNvPr>
          <p:cNvSpPr>
            <a:spLocks noGrp="1"/>
          </p:cNvSpPr>
          <p:nvPr>
            <p:ph type="sldNum" sz="quarter" idx="12"/>
          </p:nvPr>
        </p:nvSpPr>
        <p:spPr/>
        <p:txBody>
          <a:bodyPr/>
          <a:lstStyle/>
          <a:p>
            <a:fld id="{24382C37-63AF-4589-9545-BFC9EFD2C452}" type="slidenum">
              <a:rPr lang="en-SG" smtClean="0"/>
              <a:t>‹#›</a:t>
            </a:fld>
            <a:endParaRPr lang="en-SG"/>
          </a:p>
        </p:txBody>
      </p:sp>
    </p:spTree>
    <p:extLst>
      <p:ext uri="{BB962C8B-B14F-4D97-AF65-F5344CB8AC3E}">
        <p14:creationId xmlns:p14="http://schemas.microsoft.com/office/powerpoint/2010/main" val="39792755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69850-6944-E48F-8408-B4A2E2135C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G"/>
          </a:p>
        </p:txBody>
      </p:sp>
      <p:sp>
        <p:nvSpPr>
          <p:cNvPr id="3" name="Content Placeholder 2">
            <a:extLst>
              <a:ext uri="{FF2B5EF4-FFF2-40B4-BE49-F238E27FC236}">
                <a16:creationId xmlns:a16="http://schemas.microsoft.com/office/drawing/2014/main" id="{B1A4E84A-B7D7-C9A4-0124-8C7ED857A7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Text Placeholder 3">
            <a:extLst>
              <a:ext uri="{FF2B5EF4-FFF2-40B4-BE49-F238E27FC236}">
                <a16:creationId xmlns:a16="http://schemas.microsoft.com/office/drawing/2014/main" id="{3775F758-00A7-44B4-30BB-47630360FC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88A2ED-4D03-9093-300B-63F5895A6CDA}"/>
              </a:ext>
            </a:extLst>
          </p:cNvPr>
          <p:cNvSpPr>
            <a:spLocks noGrp="1"/>
          </p:cNvSpPr>
          <p:nvPr>
            <p:ph type="dt" sz="half" idx="10"/>
          </p:nvPr>
        </p:nvSpPr>
        <p:spPr/>
        <p:txBody>
          <a:bodyPr/>
          <a:lstStyle/>
          <a:p>
            <a:fld id="{C4BDD769-57FA-4739-B972-867E79318FB5}" type="datetimeFigureOut">
              <a:rPr lang="en-SG" smtClean="0"/>
              <a:t>5/6/2023</a:t>
            </a:fld>
            <a:endParaRPr lang="en-SG"/>
          </a:p>
        </p:txBody>
      </p:sp>
      <p:sp>
        <p:nvSpPr>
          <p:cNvPr id="6" name="Footer Placeholder 5">
            <a:extLst>
              <a:ext uri="{FF2B5EF4-FFF2-40B4-BE49-F238E27FC236}">
                <a16:creationId xmlns:a16="http://schemas.microsoft.com/office/drawing/2014/main" id="{5D4E9D15-FD96-FEDF-1335-2EF5EFE8DA8A}"/>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1F778B11-86B2-E1B1-2874-F9B74D9CCC9E}"/>
              </a:ext>
            </a:extLst>
          </p:cNvPr>
          <p:cNvSpPr>
            <a:spLocks noGrp="1"/>
          </p:cNvSpPr>
          <p:nvPr>
            <p:ph type="sldNum" sz="quarter" idx="12"/>
          </p:nvPr>
        </p:nvSpPr>
        <p:spPr/>
        <p:txBody>
          <a:bodyPr/>
          <a:lstStyle/>
          <a:p>
            <a:fld id="{24382C37-63AF-4589-9545-BFC9EFD2C452}" type="slidenum">
              <a:rPr lang="en-SG" smtClean="0"/>
              <a:t>‹#›</a:t>
            </a:fld>
            <a:endParaRPr lang="en-SG"/>
          </a:p>
        </p:txBody>
      </p:sp>
    </p:spTree>
    <p:extLst>
      <p:ext uri="{BB962C8B-B14F-4D97-AF65-F5344CB8AC3E}">
        <p14:creationId xmlns:p14="http://schemas.microsoft.com/office/powerpoint/2010/main" val="686492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1C6D0-4847-1D6B-B447-456107F030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G"/>
          </a:p>
        </p:txBody>
      </p:sp>
      <p:sp>
        <p:nvSpPr>
          <p:cNvPr id="3" name="Picture Placeholder 2">
            <a:extLst>
              <a:ext uri="{FF2B5EF4-FFF2-40B4-BE49-F238E27FC236}">
                <a16:creationId xmlns:a16="http://schemas.microsoft.com/office/drawing/2014/main" id="{DA6700A0-06A6-F54E-8066-D6F40FE62EA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G"/>
          </a:p>
        </p:txBody>
      </p:sp>
      <p:sp>
        <p:nvSpPr>
          <p:cNvPr id="4" name="Text Placeholder 3">
            <a:extLst>
              <a:ext uri="{FF2B5EF4-FFF2-40B4-BE49-F238E27FC236}">
                <a16:creationId xmlns:a16="http://schemas.microsoft.com/office/drawing/2014/main" id="{E6306802-3582-6DF7-4CF6-FB3DEA87D0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9C1D77F-AC15-FEFC-E47E-037B3EF58300}"/>
              </a:ext>
            </a:extLst>
          </p:cNvPr>
          <p:cNvSpPr>
            <a:spLocks noGrp="1"/>
          </p:cNvSpPr>
          <p:nvPr>
            <p:ph type="dt" sz="half" idx="10"/>
          </p:nvPr>
        </p:nvSpPr>
        <p:spPr/>
        <p:txBody>
          <a:bodyPr/>
          <a:lstStyle/>
          <a:p>
            <a:fld id="{C4BDD769-57FA-4739-B972-867E79318FB5}" type="datetimeFigureOut">
              <a:rPr lang="en-SG" smtClean="0"/>
              <a:t>5/6/2023</a:t>
            </a:fld>
            <a:endParaRPr lang="en-SG"/>
          </a:p>
        </p:txBody>
      </p:sp>
      <p:sp>
        <p:nvSpPr>
          <p:cNvPr id="6" name="Footer Placeholder 5">
            <a:extLst>
              <a:ext uri="{FF2B5EF4-FFF2-40B4-BE49-F238E27FC236}">
                <a16:creationId xmlns:a16="http://schemas.microsoft.com/office/drawing/2014/main" id="{A847E18C-A546-3699-2614-B02EF6707C2B}"/>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3E845F9D-2113-7255-91A1-89F500B276C3}"/>
              </a:ext>
            </a:extLst>
          </p:cNvPr>
          <p:cNvSpPr>
            <a:spLocks noGrp="1"/>
          </p:cNvSpPr>
          <p:nvPr>
            <p:ph type="sldNum" sz="quarter" idx="12"/>
          </p:nvPr>
        </p:nvSpPr>
        <p:spPr/>
        <p:txBody>
          <a:bodyPr/>
          <a:lstStyle/>
          <a:p>
            <a:fld id="{24382C37-63AF-4589-9545-BFC9EFD2C452}" type="slidenum">
              <a:rPr lang="en-SG" smtClean="0"/>
              <a:t>‹#›</a:t>
            </a:fld>
            <a:endParaRPr lang="en-SG"/>
          </a:p>
        </p:txBody>
      </p:sp>
    </p:spTree>
    <p:extLst>
      <p:ext uri="{BB962C8B-B14F-4D97-AF65-F5344CB8AC3E}">
        <p14:creationId xmlns:p14="http://schemas.microsoft.com/office/powerpoint/2010/main" val="13813418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CA30D-2C3E-FF9A-9CCB-BBF0EE0853EE}"/>
              </a:ext>
            </a:extLst>
          </p:cNvPr>
          <p:cNvSpPr>
            <a:spLocks noGrp="1"/>
          </p:cNvSpPr>
          <p:nvPr>
            <p:ph type="title"/>
          </p:nvPr>
        </p:nvSpPr>
        <p:spPr/>
        <p:txBody>
          <a:bodyPr/>
          <a:lstStyle/>
          <a:p>
            <a:r>
              <a:rPr lang="en-US"/>
              <a:t>Click to edit Master title style</a:t>
            </a:r>
            <a:endParaRPr lang="en-SG"/>
          </a:p>
        </p:txBody>
      </p:sp>
      <p:sp>
        <p:nvSpPr>
          <p:cNvPr id="3" name="Vertical Text Placeholder 2">
            <a:extLst>
              <a:ext uri="{FF2B5EF4-FFF2-40B4-BE49-F238E27FC236}">
                <a16:creationId xmlns:a16="http://schemas.microsoft.com/office/drawing/2014/main" id="{FCB233FE-2DC2-D8FE-B818-C659F0FEBD1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4DB1A26D-DA01-46D7-2D25-689486677E08}"/>
              </a:ext>
            </a:extLst>
          </p:cNvPr>
          <p:cNvSpPr>
            <a:spLocks noGrp="1"/>
          </p:cNvSpPr>
          <p:nvPr>
            <p:ph type="dt" sz="half" idx="10"/>
          </p:nvPr>
        </p:nvSpPr>
        <p:spPr/>
        <p:txBody>
          <a:bodyPr/>
          <a:lstStyle/>
          <a:p>
            <a:fld id="{C4BDD769-57FA-4739-B972-867E79318FB5}" type="datetimeFigureOut">
              <a:rPr lang="en-SG" smtClean="0"/>
              <a:t>5/6/2023</a:t>
            </a:fld>
            <a:endParaRPr lang="en-SG"/>
          </a:p>
        </p:txBody>
      </p:sp>
      <p:sp>
        <p:nvSpPr>
          <p:cNvPr id="5" name="Footer Placeholder 4">
            <a:extLst>
              <a:ext uri="{FF2B5EF4-FFF2-40B4-BE49-F238E27FC236}">
                <a16:creationId xmlns:a16="http://schemas.microsoft.com/office/drawing/2014/main" id="{D765342F-74FA-9497-A690-EB1DF04B9314}"/>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7EC7CDB4-ECE2-41CA-3E4E-82AD71DE050D}"/>
              </a:ext>
            </a:extLst>
          </p:cNvPr>
          <p:cNvSpPr>
            <a:spLocks noGrp="1"/>
          </p:cNvSpPr>
          <p:nvPr>
            <p:ph type="sldNum" sz="quarter" idx="12"/>
          </p:nvPr>
        </p:nvSpPr>
        <p:spPr/>
        <p:txBody>
          <a:bodyPr/>
          <a:lstStyle/>
          <a:p>
            <a:fld id="{24382C37-63AF-4589-9545-BFC9EFD2C452}" type="slidenum">
              <a:rPr lang="en-SG" smtClean="0"/>
              <a:t>‹#›</a:t>
            </a:fld>
            <a:endParaRPr lang="en-SG"/>
          </a:p>
        </p:txBody>
      </p:sp>
    </p:spTree>
    <p:extLst>
      <p:ext uri="{BB962C8B-B14F-4D97-AF65-F5344CB8AC3E}">
        <p14:creationId xmlns:p14="http://schemas.microsoft.com/office/powerpoint/2010/main" val="42090700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9D1B6A1-1491-6084-8FC7-ABA48C0066F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SG"/>
          </a:p>
        </p:txBody>
      </p:sp>
      <p:sp>
        <p:nvSpPr>
          <p:cNvPr id="3" name="Vertical Text Placeholder 2">
            <a:extLst>
              <a:ext uri="{FF2B5EF4-FFF2-40B4-BE49-F238E27FC236}">
                <a16:creationId xmlns:a16="http://schemas.microsoft.com/office/drawing/2014/main" id="{3BADCE69-81D9-D404-15A3-9CB6C511D3F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91F23FA9-02EA-5A87-E933-1C84010F74FE}"/>
              </a:ext>
            </a:extLst>
          </p:cNvPr>
          <p:cNvSpPr>
            <a:spLocks noGrp="1"/>
          </p:cNvSpPr>
          <p:nvPr>
            <p:ph type="dt" sz="half" idx="10"/>
          </p:nvPr>
        </p:nvSpPr>
        <p:spPr/>
        <p:txBody>
          <a:bodyPr/>
          <a:lstStyle/>
          <a:p>
            <a:fld id="{C4BDD769-57FA-4739-B972-867E79318FB5}" type="datetimeFigureOut">
              <a:rPr lang="en-SG" smtClean="0"/>
              <a:t>5/6/2023</a:t>
            </a:fld>
            <a:endParaRPr lang="en-SG"/>
          </a:p>
        </p:txBody>
      </p:sp>
      <p:sp>
        <p:nvSpPr>
          <p:cNvPr id="5" name="Footer Placeholder 4">
            <a:extLst>
              <a:ext uri="{FF2B5EF4-FFF2-40B4-BE49-F238E27FC236}">
                <a16:creationId xmlns:a16="http://schemas.microsoft.com/office/drawing/2014/main" id="{03018411-3695-8D8E-031F-D5D59D438671}"/>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5A76A455-3685-1AA3-F801-4C06892B1C3F}"/>
              </a:ext>
            </a:extLst>
          </p:cNvPr>
          <p:cNvSpPr>
            <a:spLocks noGrp="1"/>
          </p:cNvSpPr>
          <p:nvPr>
            <p:ph type="sldNum" sz="quarter" idx="12"/>
          </p:nvPr>
        </p:nvSpPr>
        <p:spPr/>
        <p:txBody>
          <a:bodyPr/>
          <a:lstStyle/>
          <a:p>
            <a:fld id="{24382C37-63AF-4589-9545-BFC9EFD2C452}" type="slidenum">
              <a:rPr lang="en-SG" smtClean="0"/>
              <a:t>‹#›</a:t>
            </a:fld>
            <a:endParaRPr lang="en-SG"/>
          </a:p>
        </p:txBody>
      </p:sp>
    </p:spTree>
    <p:extLst>
      <p:ext uri="{BB962C8B-B14F-4D97-AF65-F5344CB8AC3E}">
        <p14:creationId xmlns:p14="http://schemas.microsoft.com/office/powerpoint/2010/main" val="23867590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63B196-FEB7-E244-A1CD-425B97CA88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SG"/>
          </a:p>
        </p:txBody>
      </p:sp>
      <p:sp>
        <p:nvSpPr>
          <p:cNvPr id="3" name="Text Placeholder 2">
            <a:extLst>
              <a:ext uri="{FF2B5EF4-FFF2-40B4-BE49-F238E27FC236}">
                <a16:creationId xmlns:a16="http://schemas.microsoft.com/office/drawing/2014/main" id="{8A5BC493-BFF2-73F1-1FD8-1BA21F7A804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C89CD900-F5B3-A49E-3E4B-F37854D92D8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BDD769-57FA-4739-B972-867E79318FB5}" type="datetimeFigureOut">
              <a:rPr lang="en-SG" smtClean="0"/>
              <a:t>5/6/2023</a:t>
            </a:fld>
            <a:endParaRPr lang="en-SG"/>
          </a:p>
        </p:txBody>
      </p:sp>
      <p:sp>
        <p:nvSpPr>
          <p:cNvPr id="5" name="Footer Placeholder 4">
            <a:extLst>
              <a:ext uri="{FF2B5EF4-FFF2-40B4-BE49-F238E27FC236}">
                <a16:creationId xmlns:a16="http://schemas.microsoft.com/office/drawing/2014/main" id="{F8A3AEF8-8BE1-45AE-D007-74CC296E43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SG"/>
          </a:p>
        </p:txBody>
      </p:sp>
      <p:sp>
        <p:nvSpPr>
          <p:cNvPr id="6" name="Slide Number Placeholder 5">
            <a:extLst>
              <a:ext uri="{FF2B5EF4-FFF2-40B4-BE49-F238E27FC236}">
                <a16:creationId xmlns:a16="http://schemas.microsoft.com/office/drawing/2014/main" id="{BB3906CF-1C5B-A527-5C69-8441EF65C3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382C37-63AF-4589-9545-BFC9EFD2C452}" type="slidenum">
              <a:rPr lang="en-SG" smtClean="0"/>
              <a:t>‹#›</a:t>
            </a:fld>
            <a:endParaRPr lang="en-SG"/>
          </a:p>
        </p:txBody>
      </p:sp>
    </p:spTree>
    <p:extLst>
      <p:ext uri="{BB962C8B-B14F-4D97-AF65-F5344CB8AC3E}">
        <p14:creationId xmlns:p14="http://schemas.microsoft.com/office/powerpoint/2010/main" val="38694695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3E455-342B-151A-0616-770C694672E8}"/>
              </a:ext>
            </a:extLst>
          </p:cNvPr>
          <p:cNvSpPr>
            <a:spLocks noGrp="1"/>
          </p:cNvSpPr>
          <p:nvPr>
            <p:ph type="ctrTitle"/>
          </p:nvPr>
        </p:nvSpPr>
        <p:spPr/>
        <p:txBody>
          <a:bodyPr/>
          <a:lstStyle/>
          <a:p>
            <a:endParaRPr lang="en-SG"/>
          </a:p>
        </p:txBody>
      </p:sp>
      <p:sp>
        <p:nvSpPr>
          <p:cNvPr id="3" name="Subtitle 2">
            <a:extLst>
              <a:ext uri="{FF2B5EF4-FFF2-40B4-BE49-F238E27FC236}">
                <a16:creationId xmlns:a16="http://schemas.microsoft.com/office/drawing/2014/main" id="{73436D76-9849-54D5-42FE-8EB9F7CFF297}"/>
              </a:ext>
            </a:extLst>
          </p:cNvPr>
          <p:cNvSpPr>
            <a:spLocks noGrp="1"/>
          </p:cNvSpPr>
          <p:nvPr>
            <p:ph type="subTitle" idx="1"/>
          </p:nvPr>
        </p:nvSpPr>
        <p:spPr/>
        <p:txBody>
          <a:bodyPr/>
          <a:lstStyle/>
          <a:p>
            <a:endParaRPr lang="en-SG"/>
          </a:p>
        </p:txBody>
      </p:sp>
      <p:pic>
        <p:nvPicPr>
          <p:cNvPr id="4" name="Picture 3">
            <a:extLst>
              <a:ext uri="{FF2B5EF4-FFF2-40B4-BE49-F238E27FC236}">
                <a16:creationId xmlns:a16="http://schemas.microsoft.com/office/drawing/2014/main" id="{2BA00185-F6FC-0BA0-FF2D-FEB3FA9B51E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080"/>
            <a:ext cx="12192000" cy="6847840"/>
          </a:xfrm>
          <a:prstGeom prst="rect">
            <a:avLst/>
          </a:prstGeom>
        </p:spPr>
      </p:pic>
      <p:sp>
        <p:nvSpPr>
          <p:cNvPr id="5" name="TextBox 4">
            <a:extLst>
              <a:ext uri="{FF2B5EF4-FFF2-40B4-BE49-F238E27FC236}">
                <a16:creationId xmlns:a16="http://schemas.microsoft.com/office/drawing/2014/main" id="{10061F89-157D-75C0-49B0-67CA8F158BEC}"/>
              </a:ext>
            </a:extLst>
          </p:cNvPr>
          <p:cNvSpPr txBox="1"/>
          <p:nvPr/>
        </p:nvSpPr>
        <p:spPr>
          <a:xfrm>
            <a:off x="6346790" y="3255962"/>
            <a:ext cx="5083210" cy="1461939"/>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ctr">
              <a:spcBef>
                <a:spcPts val="0"/>
              </a:spcBef>
              <a:spcAft>
                <a:spcPts val="300"/>
              </a:spcAft>
            </a:pPr>
            <a:r>
              <a:rPr lang="en-US" sz="2800" b="1" dirty="0">
                <a:solidFill>
                  <a:srgbClr val="0070C0"/>
                </a:solidFill>
                <a:effectLst/>
                <a:ea typeface="Times New Roman" panose="02020603050405020304" pitchFamily="18" charset="0"/>
              </a:rPr>
              <a:t>Unit 7: HEALTHY LIFESTYLE</a:t>
            </a:r>
            <a:endParaRPr lang="en-US" sz="2000" dirty="0">
              <a:solidFill>
                <a:srgbClr val="0070C0"/>
              </a:solidFill>
              <a:effectLst/>
              <a:ea typeface="Times New Roman" panose="02020603050405020304" pitchFamily="18" charset="0"/>
            </a:endParaRPr>
          </a:p>
          <a:p>
            <a:pPr marL="0" marR="0" algn="ctr">
              <a:spcBef>
                <a:spcPts val="0"/>
              </a:spcBef>
              <a:spcAft>
                <a:spcPts val="300"/>
              </a:spcAft>
            </a:pPr>
            <a:r>
              <a:rPr lang="en-US" sz="2800" b="1" dirty="0">
                <a:solidFill>
                  <a:srgbClr val="FF0000"/>
                </a:solidFill>
                <a:effectLst/>
                <a:ea typeface="Times New Roman" panose="02020603050405020304" pitchFamily="18" charset="0"/>
              </a:rPr>
              <a:t>Lesson </a:t>
            </a:r>
            <a:r>
              <a:rPr lang="en-US" sz="2800" b="1" dirty="0" err="1">
                <a:solidFill>
                  <a:srgbClr val="FF0000"/>
                </a:solidFill>
                <a:ea typeface="Times New Roman" panose="02020603050405020304" pitchFamily="18" charset="0"/>
              </a:rPr>
              <a:t>7e</a:t>
            </a:r>
            <a:r>
              <a:rPr lang="en-US" sz="2800" b="1" dirty="0">
                <a:solidFill>
                  <a:srgbClr val="FF0000"/>
                </a:solidFill>
                <a:effectLst/>
                <a:ea typeface="Times New Roman" panose="02020603050405020304" pitchFamily="18" charset="0"/>
              </a:rPr>
              <a:t> – </a:t>
            </a:r>
            <a:r>
              <a:rPr lang="en-US" sz="2800" b="1" dirty="0">
                <a:solidFill>
                  <a:srgbClr val="FF0000"/>
                </a:solidFill>
                <a:ea typeface="Times New Roman" panose="02020603050405020304" pitchFamily="18" charset="0"/>
              </a:rPr>
              <a:t>Writ</a:t>
            </a:r>
            <a:r>
              <a:rPr lang="en-US" sz="2800" b="1" dirty="0">
                <a:solidFill>
                  <a:srgbClr val="FF0000"/>
                </a:solidFill>
                <a:effectLst/>
                <a:ea typeface="Times New Roman" panose="02020603050405020304" pitchFamily="18" charset="0"/>
              </a:rPr>
              <a:t>ing</a:t>
            </a:r>
          </a:p>
          <a:p>
            <a:pPr marL="0" marR="0" algn="ctr">
              <a:spcBef>
                <a:spcPts val="0"/>
              </a:spcBef>
              <a:spcAft>
                <a:spcPts val="300"/>
              </a:spcAft>
            </a:pPr>
            <a:r>
              <a:rPr lang="en-US" sz="2800" b="1" dirty="0">
                <a:solidFill>
                  <a:srgbClr val="0070C0"/>
                </a:solidFill>
                <a:effectLst/>
                <a:ea typeface="Times New Roman" panose="02020603050405020304" pitchFamily="18" charset="0"/>
              </a:rPr>
              <a:t>--- </a:t>
            </a:r>
            <a:r>
              <a:rPr lang="en-US" sz="2800" dirty="0">
                <a:solidFill>
                  <a:srgbClr val="0070C0"/>
                </a:solidFill>
                <a:effectLst/>
                <a:ea typeface="Times New Roman" panose="02020603050405020304" pitchFamily="18" charset="0"/>
              </a:rPr>
              <a:t>Page 84 </a:t>
            </a:r>
            <a:r>
              <a:rPr lang="en-US" sz="2800" b="1" dirty="0">
                <a:solidFill>
                  <a:srgbClr val="0070C0"/>
                </a:solidFill>
                <a:effectLst/>
                <a:ea typeface="Times New Roman" panose="02020603050405020304" pitchFamily="18" charset="0"/>
              </a:rPr>
              <a:t>---</a:t>
            </a:r>
            <a:endParaRPr lang="en-US" sz="2400" dirty="0">
              <a:solidFill>
                <a:srgbClr val="0070C0"/>
              </a:solidFill>
              <a:effectLst/>
              <a:ea typeface="Times New Roman" panose="02020603050405020304" pitchFamily="18" charset="0"/>
            </a:endParaRPr>
          </a:p>
        </p:txBody>
      </p:sp>
    </p:spTree>
    <p:extLst>
      <p:ext uri="{BB962C8B-B14F-4D97-AF65-F5344CB8AC3E}">
        <p14:creationId xmlns:p14="http://schemas.microsoft.com/office/powerpoint/2010/main" val="41497792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1">
            <a:extLst>
              <a:ext uri="{FF2B5EF4-FFF2-40B4-BE49-F238E27FC236}">
                <a16:creationId xmlns:a16="http://schemas.microsoft.com/office/drawing/2014/main" id="{D37AC26B-1CB7-D588-D5F5-048C257BEE12}"/>
              </a:ext>
            </a:extLst>
          </p:cNvPr>
          <p:cNvSpPr/>
          <p:nvPr/>
        </p:nvSpPr>
        <p:spPr>
          <a:xfrm>
            <a:off x="2470016" y="1636399"/>
            <a:ext cx="3256378" cy="662474"/>
          </a:xfrm>
          <a:prstGeom prst="roundRect">
            <a:avLst/>
          </a:prstGeom>
          <a:solidFill>
            <a:srgbClr val="00B05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x-non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600" b="1" dirty="0"/>
              <a:t>Warm-up</a:t>
            </a:r>
            <a:endParaRPr lang="en-US" b="1" dirty="0"/>
          </a:p>
        </p:txBody>
      </p:sp>
      <p:sp>
        <p:nvSpPr>
          <p:cNvPr id="8" name="Rounded Rectangle 7">
            <a:extLst>
              <a:ext uri="{FF2B5EF4-FFF2-40B4-BE49-F238E27FC236}">
                <a16:creationId xmlns:a16="http://schemas.microsoft.com/office/drawing/2014/main" id="{DCB64A72-334F-DFBD-7987-F2A09F21DDE5}"/>
              </a:ext>
            </a:extLst>
          </p:cNvPr>
          <p:cNvSpPr/>
          <p:nvPr/>
        </p:nvSpPr>
        <p:spPr>
          <a:xfrm>
            <a:off x="2507336" y="3594926"/>
            <a:ext cx="3256378" cy="662474"/>
          </a:xfrm>
          <a:prstGeom prst="roundRect">
            <a:avLst/>
          </a:prstGeom>
          <a:solidFill>
            <a:srgbClr val="7030A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x-non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600" b="1" dirty="0"/>
              <a:t>Writing   </a:t>
            </a:r>
          </a:p>
        </p:txBody>
      </p:sp>
      <p:sp>
        <p:nvSpPr>
          <p:cNvPr id="9" name="Rounded Rectangle 9">
            <a:extLst>
              <a:ext uri="{FF2B5EF4-FFF2-40B4-BE49-F238E27FC236}">
                <a16:creationId xmlns:a16="http://schemas.microsoft.com/office/drawing/2014/main" id="{9D4B2990-F8FF-27C8-B196-6628241E8DEE}"/>
              </a:ext>
            </a:extLst>
          </p:cNvPr>
          <p:cNvSpPr/>
          <p:nvPr/>
        </p:nvSpPr>
        <p:spPr>
          <a:xfrm>
            <a:off x="2488676" y="5620581"/>
            <a:ext cx="3256378" cy="662474"/>
          </a:xfrm>
          <a:prstGeom prst="roundRect">
            <a:avLst/>
          </a:prstGeom>
          <a:solidFill>
            <a:schemeClr val="accent2">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x-non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600" b="1" dirty="0"/>
              <a:t>Wrap-up</a:t>
            </a:r>
            <a:endParaRPr lang="en-US" b="1" dirty="0"/>
          </a:p>
        </p:txBody>
      </p:sp>
      <p:sp>
        <p:nvSpPr>
          <p:cNvPr id="10" name="Rounded Rectangle 12">
            <a:extLst>
              <a:ext uri="{FF2B5EF4-FFF2-40B4-BE49-F238E27FC236}">
                <a16:creationId xmlns:a16="http://schemas.microsoft.com/office/drawing/2014/main" id="{08026BD8-47D8-7D67-7218-FDF9A5DAB1BC}"/>
              </a:ext>
            </a:extLst>
          </p:cNvPr>
          <p:cNvSpPr/>
          <p:nvPr/>
        </p:nvSpPr>
        <p:spPr>
          <a:xfrm>
            <a:off x="865488" y="574944"/>
            <a:ext cx="3256378" cy="662474"/>
          </a:xfrm>
          <a:prstGeom prst="roundRect">
            <a:avLst/>
          </a:prstGeom>
          <a:solidFill>
            <a:srgbClr val="C0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x-non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600" b="1" dirty="0"/>
              <a:t>Lesson Outline</a:t>
            </a:r>
            <a:endParaRPr lang="en-US" b="1" dirty="0"/>
          </a:p>
        </p:txBody>
      </p:sp>
      <p:sp>
        <p:nvSpPr>
          <p:cNvPr id="11" name="Rounded Rectangle 8">
            <a:extLst>
              <a:ext uri="{FF2B5EF4-FFF2-40B4-BE49-F238E27FC236}">
                <a16:creationId xmlns:a16="http://schemas.microsoft.com/office/drawing/2014/main" id="{4F660E32-B694-08AF-EBEA-E8E9D8618116}"/>
              </a:ext>
            </a:extLst>
          </p:cNvPr>
          <p:cNvSpPr/>
          <p:nvPr/>
        </p:nvSpPr>
        <p:spPr>
          <a:xfrm>
            <a:off x="2507534" y="4634495"/>
            <a:ext cx="3256378" cy="662474"/>
          </a:xfrm>
          <a:prstGeom prst="roundRect">
            <a:avLst/>
          </a:prstGeom>
          <a:solidFill>
            <a:srgbClr val="FF00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x-non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600" b="1" dirty="0"/>
              <a:t>Consolidation  </a:t>
            </a:r>
          </a:p>
        </p:txBody>
      </p:sp>
      <p:sp>
        <p:nvSpPr>
          <p:cNvPr id="12" name="Rounded Rectangle 11">
            <a:extLst>
              <a:ext uri="{FF2B5EF4-FFF2-40B4-BE49-F238E27FC236}">
                <a16:creationId xmlns:a16="http://schemas.microsoft.com/office/drawing/2014/main" id="{D3770BD8-4FB6-7B0C-90D7-DF8B221EF24C}"/>
              </a:ext>
            </a:extLst>
          </p:cNvPr>
          <p:cNvSpPr/>
          <p:nvPr/>
        </p:nvSpPr>
        <p:spPr>
          <a:xfrm>
            <a:off x="2469920" y="2555917"/>
            <a:ext cx="3256280" cy="662305"/>
          </a:xfrm>
          <a:prstGeom prst="roundRect">
            <a:avLst/>
          </a:prstGeom>
          <a:solidFill>
            <a:srgbClr val="0070C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x-non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600" b="1" dirty="0"/>
              <a:t>Reading </a:t>
            </a:r>
          </a:p>
        </p:txBody>
      </p:sp>
      <p:pic>
        <p:nvPicPr>
          <p:cNvPr id="2" name="Picture 1"/>
          <p:cNvPicPr>
            <a:picLocks noChangeAspect="1"/>
          </p:cNvPicPr>
          <p:nvPr/>
        </p:nvPicPr>
        <p:blipFill>
          <a:blip r:embed="rId2"/>
          <a:stretch>
            <a:fillRect/>
          </a:stretch>
        </p:blipFill>
        <p:spPr>
          <a:xfrm>
            <a:off x="7578970" y="504605"/>
            <a:ext cx="4213482" cy="587354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5689137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3B1BC36-4B00-ABC7-BE0F-30DA2BBA4F50}"/>
              </a:ext>
            </a:extLst>
          </p:cNvPr>
          <p:cNvSpPr/>
          <p:nvPr/>
        </p:nvSpPr>
        <p:spPr>
          <a:xfrm>
            <a:off x="437223" y="2268099"/>
            <a:ext cx="11075831" cy="646331"/>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028700" indent="-571500">
              <a:spcBef>
                <a:spcPts val="1200"/>
              </a:spcBef>
              <a:spcAft>
                <a:spcPts val="0"/>
              </a:spcAft>
              <a:buFont typeface="Arial" panose="020B0604020202020204" pitchFamily="34" charset="0"/>
              <a:buChar char="•"/>
            </a:pPr>
            <a:endParaRPr lang="en-US" sz="3600" dirty="0">
              <a:solidFill>
                <a:srgbClr val="002060"/>
              </a:solidFill>
            </a:endParaRPr>
          </a:p>
        </p:txBody>
      </p:sp>
      <p:sp>
        <p:nvSpPr>
          <p:cNvPr id="3" name="TextBox 5">
            <a:extLst>
              <a:ext uri="{FF2B5EF4-FFF2-40B4-BE49-F238E27FC236}">
                <a16:creationId xmlns:a16="http://schemas.microsoft.com/office/drawing/2014/main" id="{4576AA11-8022-B8C5-8235-7A9A7F641E54}"/>
              </a:ext>
            </a:extLst>
          </p:cNvPr>
          <p:cNvSpPr txBox="1"/>
          <p:nvPr/>
        </p:nvSpPr>
        <p:spPr>
          <a:xfrm>
            <a:off x="4846682" y="914923"/>
            <a:ext cx="5113175" cy="12003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dirty="0">
                <a:solidFill>
                  <a:srgbClr val="FF0000"/>
                </a:solidFill>
                <a:ea typeface="Times New Roman" panose="02020603050405020304" pitchFamily="18" charset="0"/>
              </a:rPr>
              <a:t>By the end of this lesson, students will be able to…</a:t>
            </a:r>
          </a:p>
        </p:txBody>
      </p:sp>
      <p:pic>
        <p:nvPicPr>
          <p:cNvPr id="4" name="Picture 3">
            <a:extLst>
              <a:ext uri="{FF2B5EF4-FFF2-40B4-BE49-F238E27FC236}">
                <a16:creationId xmlns:a16="http://schemas.microsoft.com/office/drawing/2014/main" id="{276C3095-BFEF-045A-B9CA-F33B45D6C91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2652" t="10564" b="21049"/>
          <a:stretch>
            <a:fillRect/>
          </a:stretch>
        </p:blipFill>
        <p:spPr>
          <a:xfrm>
            <a:off x="958181" y="914923"/>
            <a:ext cx="3156527" cy="1595536"/>
          </a:xfrm>
          <a:prstGeom prst="rect">
            <a:avLst/>
          </a:prstGeom>
        </p:spPr>
      </p:pic>
      <p:sp>
        <p:nvSpPr>
          <p:cNvPr id="5" name="Rectangle 4">
            <a:extLst>
              <a:ext uri="{FF2B5EF4-FFF2-40B4-BE49-F238E27FC236}">
                <a16:creationId xmlns:a16="http://schemas.microsoft.com/office/drawing/2014/main" id="{0CC465E8-061F-4C66-C1FE-ADAF9EF7DB87}"/>
              </a:ext>
            </a:extLst>
          </p:cNvPr>
          <p:cNvSpPr/>
          <p:nvPr/>
        </p:nvSpPr>
        <p:spPr>
          <a:xfrm>
            <a:off x="197476" y="2663306"/>
            <a:ext cx="11797048" cy="1961178"/>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571500" indent="-571500">
              <a:lnSpc>
                <a:spcPct val="130000"/>
              </a:lnSpc>
              <a:buFont typeface="Arial" panose="020B0604020202020204" pitchFamily="34" charset="0"/>
              <a:buChar char="•"/>
            </a:pPr>
            <a:r>
              <a:rPr lang="en-US" sz="3200" dirty="0">
                <a:solidFill>
                  <a:srgbClr val="0070C0"/>
                </a:solidFill>
                <a:ea typeface="Times New Roman" panose="02020603050405020304" pitchFamily="18" charset="0"/>
                <a:cs typeface="Times New Roman" panose="02020603050405020304" pitchFamily="18" charset="0"/>
              </a:rPr>
              <a:t>r</a:t>
            </a:r>
            <a:r>
              <a:rPr lang="en-US" sz="3200" dirty="0">
                <a:solidFill>
                  <a:srgbClr val="0070C0"/>
                </a:solidFill>
                <a:effectLst/>
                <a:ea typeface="Times New Roman" panose="02020603050405020304" pitchFamily="18" charset="0"/>
                <a:cs typeface="Times New Roman" panose="02020603050405020304" pitchFamily="18" charset="0"/>
              </a:rPr>
              <a:t>ead for general and specific information.</a:t>
            </a:r>
          </a:p>
          <a:p>
            <a:pPr marL="571500" indent="-571500">
              <a:lnSpc>
                <a:spcPct val="130000"/>
              </a:lnSpc>
              <a:buFont typeface="Arial" panose="020B0604020202020204" pitchFamily="34" charset="0"/>
              <a:buChar char="•"/>
            </a:pPr>
            <a:r>
              <a:rPr lang="en-US" altLang="vi-VN" sz="3200" dirty="0">
                <a:solidFill>
                  <a:srgbClr val="0070C0"/>
                </a:solidFill>
                <a:latin typeface="Calibri" panose="020F0502020204030204" pitchFamily="34" charset="0"/>
                <a:ea typeface="Calibri" panose="020F0502020204030204" pitchFamily="34" charset="0"/>
                <a:cs typeface="Calibri" panose="020F0502020204030204" pitchFamily="34" charset="0"/>
              </a:rPr>
              <a:t>match advice with expected results.</a:t>
            </a:r>
            <a:endParaRPr lang="en-US" sz="3200" dirty="0">
              <a:solidFill>
                <a:srgbClr val="0070C0"/>
              </a:solidFill>
              <a:latin typeface="Calibri" panose="020F0502020204030204" pitchFamily="34" charset="0"/>
              <a:ea typeface="Calibri" panose="020F0502020204030204" pitchFamily="34" charset="0"/>
              <a:cs typeface="Calibri" panose="020F0502020204030204" pitchFamily="34" charset="0"/>
            </a:endParaRPr>
          </a:p>
          <a:p>
            <a:pPr marL="571500" indent="-571500">
              <a:lnSpc>
                <a:spcPct val="130000"/>
              </a:lnSpc>
              <a:buFont typeface="Arial" panose="020B0604020202020204" pitchFamily="34" charset="0"/>
              <a:buChar char="•"/>
            </a:pPr>
            <a:r>
              <a:rPr lang="en-US" sz="3200" dirty="0">
                <a:solidFill>
                  <a:srgbClr val="0070C0"/>
                </a:solidFill>
                <a:latin typeface="Calibri" panose="020F0502020204030204" pitchFamily="34" charset="0"/>
                <a:ea typeface="Calibri" panose="020F0502020204030204" pitchFamily="34" charset="0"/>
                <a:cs typeface="Calibri" panose="020F0502020204030204" pitchFamily="34" charset="0"/>
              </a:rPr>
              <a:t>write a letter giving advice.</a:t>
            </a:r>
          </a:p>
        </p:txBody>
      </p:sp>
    </p:spTree>
    <p:extLst>
      <p:ext uri="{BB962C8B-B14F-4D97-AF65-F5344CB8AC3E}">
        <p14:creationId xmlns:p14="http://schemas.microsoft.com/office/powerpoint/2010/main" val="11179033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Hình ảnh 12">
            <a:extLst>
              <a:ext uri="{FF2B5EF4-FFF2-40B4-BE49-F238E27FC236}">
                <a16:creationId xmlns:a16="http://schemas.microsoft.com/office/drawing/2014/main" id="{B35EDFFE-1074-45CD-B7B1-4377B4B2CEDD}"/>
              </a:ext>
            </a:extLst>
          </p:cNvPr>
          <p:cNvPicPr>
            <a:picLocks noChangeAspect="1"/>
          </p:cNvPicPr>
          <p:nvPr/>
        </p:nvPicPr>
        <p:blipFill>
          <a:blip r:embed="rId2"/>
          <a:stretch>
            <a:fillRect/>
          </a:stretch>
        </p:blipFill>
        <p:spPr>
          <a:xfrm>
            <a:off x="4341331" y="2246843"/>
            <a:ext cx="6028542" cy="3737696"/>
          </a:xfrm>
          <a:prstGeom prst="rect">
            <a:avLst/>
          </a:prstGeom>
        </p:spPr>
      </p:pic>
      <p:pic>
        <p:nvPicPr>
          <p:cNvPr id="3" name="Picture 2">
            <a:extLst>
              <a:ext uri="{FF2B5EF4-FFF2-40B4-BE49-F238E27FC236}">
                <a16:creationId xmlns:a16="http://schemas.microsoft.com/office/drawing/2014/main" id="{D5F5FE87-5374-7E3A-C9B5-B2B478D5E8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22127" y="873462"/>
            <a:ext cx="3657601" cy="858858"/>
          </a:xfrm>
          <a:prstGeom prst="rect">
            <a:avLst/>
          </a:prstGeom>
        </p:spPr>
      </p:pic>
    </p:spTree>
    <p:extLst>
      <p:ext uri="{BB962C8B-B14F-4D97-AF65-F5344CB8AC3E}">
        <p14:creationId xmlns:p14="http://schemas.microsoft.com/office/powerpoint/2010/main" val="11958228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Diagonal Corners Rounded 1">
            <a:extLst>
              <a:ext uri="{FF2B5EF4-FFF2-40B4-BE49-F238E27FC236}">
                <a16:creationId xmlns:a16="http://schemas.microsoft.com/office/drawing/2014/main" id="{3D5857DC-A427-C879-5B8B-CD562EE722BA}"/>
              </a:ext>
            </a:extLst>
          </p:cNvPr>
          <p:cNvSpPr/>
          <p:nvPr/>
        </p:nvSpPr>
        <p:spPr>
          <a:xfrm>
            <a:off x="643330" y="561229"/>
            <a:ext cx="4643535" cy="873663"/>
          </a:xfrm>
          <a:prstGeom prst="round2DiagRect">
            <a:avLst>
              <a:gd name="adj1" fmla="val 39805"/>
              <a:gd name="adj2" fmla="val 0"/>
            </a:avLst>
          </a:prstGeom>
          <a:solidFill>
            <a:srgbClr val="F1568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R="0" lvl="0" algn="ctr">
              <a:spcBef>
                <a:spcPts val="0"/>
              </a:spcBef>
              <a:spcAft>
                <a:spcPts val="800"/>
              </a:spcAft>
            </a:pPr>
            <a:r>
              <a:rPr lang="en-US" sz="4400" b="1" dirty="0">
                <a:effectLst/>
                <a:ea typeface="Times New Roman" panose="02020603050405020304" pitchFamily="18" charset="0"/>
                <a:cs typeface="Times New Roman" panose="02020603050405020304" pitchFamily="18" charset="0"/>
              </a:rPr>
              <a:t>The longest list</a:t>
            </a:r>
            <a:endParaRPr lang="en-US" sz="4400" dirty="0">
              <a:effectLst/>
              <a:ea typeface="Times New Roman" panose="02020603050405020304" pitchFamily="18" charset="0"/>
              <a:cs typeface="Times New Roman" panose="02020603050405020304" pitchFamily="18" charset="0"/>
            </a:endParaRPr>
          </a:p>
        </p:txBody>
      </p:sp>
      <p:sp>
        <p:nvSpPr>
          <p:cNvPr id="3" name="TextBox 5">
            <a:extLst>
              <a:ext uri="{FF2B5EF4-FFF2-40B4-BE49-F238E27FC236}">
                <a16:creationId xmlns:a16="http://schemas.microsoft.com/office/drawing/2014/main" id="{F8A8D02D-81D0-78C8-A226-7A0DBF71EBEF}"/>
              </a:ext>
            </a:extLst>
          </p:cNvPr>
          <p:cNvSpPr txBox="1"/>
          <p:nvPr/>
        </p:nvSpPr>
        <p:spPr>
          <a:xfrm>
            <a:off x="643330" y="2350306"/>
            <a:ext cx="7798933" cy="2554545"/>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spcBef>
                <a:spcPts val="0"/>
              </a:spcBef>
              <a:spcAft>
                <a:spcPts val="800"/>
              </a:spcAft>
              <a:tabLst>
                <a:tab pos="0" algn="l"/>
              </a:tabLst>
            </a:pPr>
            <a:r>
              <a:rPr lang="en-US" sz="4000" dirty="0">
                <a:solidFill>
                  <a:srgbClr val="0070C0"/>
                </a:solidFill>
                <a:ea typeface="Times New Roman" panose="02020603050405020304" pitchFamily="18" charset="0"/>
              </a:rPr>
              <a:t>Work in groups. Discuss with your partner and </a:t>
            </a:r>
            <a:r>
              <a:rPr lang="en-US" sz="4000" dirty="0">
                <a:solidFill>
                  <a:srgbClr val="0070C0"/>
                </a:solidFill>
                <a:effectLst/>
                <a:ea typeface="Times New Roman" panose="02020603050405020304" pitchFamily="18" charset="0"/>
              </a:rPr>
              <a:t>write down as many activities about keeping fit and staying healthy as you can. </a:t>
            </a:r>
          </a:p>
        </p:txBody>
      </p:sp>
      <p:pic>
        <p:nvPicPr>
          <p:cNvPr id="5" name="Picture 4">
            <a:extLst>
              <a:ext uri="{FF2B5EF4-FFF2-40B4-BE49-F238E27FC236}">
                <a16:creationId xmlns:a16="http://schemas.microsoft.com/office/drawing/2014/main" id="{15289118-97B2-2487-F418-13CF14C829C5}"/>
              </a:ext>
            </a:extLst>
          </p:cNvPr>
          <p:cNvPicPr>
            <a:picLocks noChangeAspect="1"/>
          </p:cNvPicPr>
          <p:nvPr/>
        </p:nvPicPr>
        <p:blipFill>
          <a:blip r:embed="rId2"/>
          <a:stretch>
            <a:fillRect/>
          </a:stretch>
        </p:blipFill>
        <p:spPr>
          <a:xfrm>
            <a:off x="8442263" y="724468"/>
            <a:ext cx="3297392" cy="3522412"/>
          </a:xfrm>
          <a:prstGeom prst="rect">
            <a:avLst/>
          </a:prstGeom>
        </p:spPr>
      </p:pic>
    </p:spTree>
    <p:extLst>
      <p:ext uri="{BB962C8B-B14F-4D97-AF65-F5344CB8AC3E}">
        <p14:creationId xmlns:p14="http://schemas.microsoft.com/office/powerpoint/2010/main" val="37639637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Hình ảnh 9">
            <a:extLst>
              <a:ext uri="{FF2B5EF4-FFF2-40B4-BE49-F238E27FC236}">
                <a16:creationId xmlns:a16="http://schemas.microsoft.com/office/drawing/2014/main" id="{529FBB06-765E-1581-8E69-FBD520EED422}"/>
              </a:ext>
            </a:extLst>
          </p:cNvPr>
          <p:cNvPicPr>
            <a:picLocks noChangeAspect="1"/>
          </p:cNvPicPr>
          <p:nvPr/>
        </p:nvPicPr>
        <p:blipFill>
          <a:blip r:embed="rId2"/>
          <a:stretch>
            <a:fillRect/>
          </a:stretch>
        </p:blipFill>
        <p:spPr>
          <a:xfrm>
            <a:off x="6025911" y="3025517"/>
            <a:ext cx="3984207" cy="3029250"/>
          </a:xfrm>
          <a:prstGeom prst="rect">
            <a:avLst/>
          </a:prstGeom>
        </p:spPr>
      </p:pic>
      <p:pic>
        <p:nvPicPr>
          <p:cNvPr id="3" name="Picture 2">
            <a:extLst>
              <a:ext uri="{FF2B5EF4-FFF2-40B4-BE49-F238E27FC236}">
                <a16:creationId xmlns:a16="http://schemas.microsoft.com/office/drawing/2014/main" id="{EAEF6709-CD4A-9F31-BE12-0113108274C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81881" y="803234"/>
            <a:ext cx="4856139" cy="953084"/>
          </a:xfrm>
          <a:prstGeom prst="rect">
            <a:avLst/>
          </a:prstGeom>
        </p:spPr>
      </p:pic>
    </p:spTree>
    <p:extLst>
      <p:ext uri="{BB962C8B-B14F-4D97-AF65-F5344CB8AC3E}">
        <p14:creationId xmlns:p14="http://schemas.microsoft.com/office/powerpoint/2010/main" val="8029812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5AAF0A4-D5F5-E4B1-BAD0-DC0A25E974F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9356"/>
          <a:stretch/>
        </p:blipFill>
        <p:spPr>
          <a:xfrm>
            <a:off x="2378126" y="694593"/>
            <a:ext cx="7435747" cy="5468815"/>
          </a:xfrm>
          <a:prstGeom prst="rect">
            <a:avLst/>
          </a:prstGeom>
        </p:spPr>
      </p:pic>
      <p:sp>
        <p:nvSpPr>
          <p:cNvPr id="3" name="TextBox 2">
            <a:extLst>
              <a:ext uri="{FF2B5EF4-FFF2-40B4-BE49-F238E27FC236}">
                <a16:creationId xmlns:a16="http://schemas.microsoft.com/office/drawing/2014/main" id="{51D4D655-D3D0-3B66-FB3B-4D66183437E5}"/>
              </a:ext>
            </a:extLst>
          </p:cNvPr>
          <p:cNvSpPr txBox="1"/>
          <p:nvPr/>
        </p:nvSpPr>
        <p:spPr>
          <a:xfrm>
            <a:off x="4750163" y="3982922"/>
            <a:ext cx="2930530" cy="76944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400" dirty="0">
                <a:solidFill>
                  <a:schemeClr val="bg1"/>
                </a:solidFill>
              </a:rPr>
              <a:t>Pre- Writing</a:t>
            </a:r>
            <a:endParaRPr lang="en-US" dirty="0">
              <a:solidFill>
                <a:schemeClr val="bg1"/>
              </a:solidFill>
            </a:endParaRPr>
          </a:p>
        </p:txBody>
      </p:sp>
    </p:spTree>
    <p:extLst>
      <p:ext uri="{BB962C8B-B14F-4D97-AF65-F5344CB8AC3E}">
        <p14:creationId xmlns:p14="http://schemas.microsoft.com/office/powerpoint/2010/main" val="18535678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
            <a:extLst>
              <a:ext uri="{FF2B5EF4-FFF2-40B4-BE49-F238E27FC236}">
                <a16:creationId xmlns:a16="http://schemas.microsoft.com/office/drawing/2014/main" id="{9C406D47-6761-F37D-A4DE-79706F9C0A2D}"/>
              </a:ext>
            </a:extLst>
          </p:cNvPr>
          <p:cNvSpPr txBox="1"/>
          <p:nvPr/>
        </p:nvSpPr>
        <p:spPr>
          <a:xfrm>
            <a:off x="196254" y="177154"/>
            <a:ext cx="6084492" cy="671851"/>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nSpc>
                <a:spcPct val="150000"/>
              </a:lnSpc>
              <a:spcBef>
                <a:spcPts val="0"/>
              </a:spcBef>
              <a:spcAft>
                <a:spcPts val="0"/>
              </a:spcAft>
            </a:pPr>
            <a:r>
              <a:rPr lang="en-US" sz="2800" b="1" dirty="0">
                <a:solidFill>
                  <a:srgbClr val="0070C0"/>
                </a:solidFill>
                <a:effectLst/>
                <a:ea typeface="Times New Roman" panose="02020603050405020304" pitchFamily="18" charset="0"/>
                <a:cs typeface="Times New Roman" panose="02020603050405020304" pitchFamily="18" charset="0"/>
              </a:rPr>
              <a:t>1. Read the letter. What is it about?</a:t>
            </a:r>
            <a:endParaRPr lang="en-US" sz="2800" dirty="0">
              <a:solidFill>
                <a:srgbClr val="0070C0"/>
              </a:solidFill>
              <a:effectLst/>
              <a:ea typeface="Times New Roman" panose="02020603050405020304" pitchFamily="18" charset="0"/>
              <a:cs typeface="Times New Roman" panose="02020603050405020304" pitchFamily="18" charset="0"/>
            </a:endParaRPr>
          </a:p>
        </p:txBody>
      </p:sp>
      <p:sp>
        <p:nvSpPr>
          <p:cNvPr id="9" name="Flowchart: Alternate Process 8">
            <a:extLst>
              <a:ext uri="{FF2B5EF4-FFF2-40B4-BE49-F238E27FC236}">
                <a16:creationId xmlns:a16="http://schemas.microsoft.com/office/drawing/2014/main" id="{43087289-CA45-3683-DE27-C6838C0F61ED}"/>
              </a:ext>
            </a:extLst>
          </p:cNvPr>
          <p:cNvSpPr/>
          <p:nvPr/>
        </p:nvSpPr>
        <p:spPr>
          <a:xfrm>
            <a:off x="1204540" y="5726354"/>
            <a:ext cx="10462143" cy="565282"/>
          </a:xfrm>
          <a:prstGeom prst="flowChartAlternateProcess">
            <a:avLst/>
          </a:prstGeom>
          <a:solidFill>
            <a:srgbClr val="F15682"/>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457200" marR="0">
              <a:lnSpc>
                <a:spcPct val="115000"/>
              </a:lnSpc>
              <a:spcBef>
                <a:spcPts val="0"/>
              </a:spcBef>
              <a:spcAft>
                <a:spcPts val="0"/>
              </a:spcAft>
            </a:pPr>
            <a:r>
              <a:rPr lang="en-US" sz="2800" b="1" i="1" dirty="0">
                <a:solidFill>
                  <a:schemeClr val="bg1"/>
                </a:solidFill>
                <a:effectLst/>
              </a:rPr>
              <a:t>The letter is about giving a friend advice on how to get in shape.</a:t>
            </a:r>
            <a:endParaRPr lang="en-US" sz="2800" b="1" dirty="0">
              <a:solidFill>
                <a:schemeClr val="bg1"/>
              </a:solidFill>
              <a:effectLst/>
              <a:ea typeface="Times New Roman" panose="02020603050405020304" pitchFamily="18" charset="0"/>
            </a:endParaRPr>
          </a:p>
        </p:txBody>
      </p:sp>
      <p:pic>
        <p:nvPicPr>
          <p:cNvPr id="3" name="Picture 2"/>
          <p:cNvPicPr>
            <a:picLocks noChangeAspect="1"/>
          </p:cNvPicPr>
          <p:nvPr/>
        </p:nvPicPr>
        <p:blipFill>
          <a:blip r:embed="rId2"/>
          <a:stretch>
            <a:fillRect/>
          </a:stretch>
        </p:blipFill>
        <p:spPr>
          <a:xfrm>
            <a:off x="114299" y="980889"/>
            <a:ext cx="6292154" cy="4584641"/>
          </a:xfrm>
          <a:prstGeom prst="rect">
            <a:avLst/>
          </a:prstGeom>
        </p:spPr>
      </p:pic>
      <p:pic>
        <p:nvPicPr>
          <p:cNvPr id="4" name="Picture 3"/>
          <p:cNvPicPr>
            <a:picLocks noChangeAspect="1"/>
          </p:cNvPicPr>
          <p:nvPr/>
        </p:nvPicPr>
        <p:blipFill>
          <a:blip r:embed="rId3"/>
          <a:stretch>
            <a:fillRect/>
          </a:stretch>
        </p:blipFill>
        <p:spPr>
          <a:xfrm>
            <a:off x="6406453" y="980889"/>
            <a:ext cx="5707712" cy="4586554"/>
          </a:xfrm>
          <a:prstGeom prst="rect">
            <a:avLst/>
          </a:prstGeom>
        </p:spPr>
      </p:pic>
    </p:spTree>
    <p:extLst>
      <p:ext uri="{BB962C8B-B14F-4D97-AF65-F5344CB8AC3E}">
        <p14:creationId xmlns:p14="http://schemas.microsoft.com/office/powerpoint/2010/main" val="3969597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
            <a:extLst>
              <a:ext uri="{FF2B5EF4-FFF2-40B4-BE49-F238E27FC236}">
                <a16:creationId xmlns:a16="http://schemas.microsoft.com/office/drawing/2014/main" id="{709ECC9D-7C16-F1A5-BF9A-A74F60168449}"/>
              </a:ext>
            </a:extLst>
          </p:cNvPr>
          <p:cNvSpPr txBox="1"/>
          <p:nvPr/>
        </p:nvSpPr>
        <p:spPr>
          <a:xfrm>
            <a:off x="196254" y="177154"/>
            <a:ext cx="6084492" cy="713272"/>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nSpc>
                <a:spcPct val="150000"/>
              </a:lnSpc>
              <a:spcBef>
                <a:spcPts val="0"/>
              </a:spcBef>
              <a:spcAft>
                <a:spcPts val="0"/>
              </a:spcAft>
            </a:pPr>
            <a:r>
              <a:rPr lang="en-US" sz="3000" b="1" dirty="0">
                <a:solidFill>
                  <a:schemeClr val="accent1"/>
                </a:solidFill>
                <a:effectLst/>
                <a:ea typeface="Times New Roman" panose="02020603050405020304" pitchFamily="18" charset="0"/>
                <a:cs typeface="Times New Roman" panose="02020603050405020304" pitchFamily="18" charset="0"/>
              </a:rPr>
              <a:t>2. </a:t>
            </a:r>
            <a:r>
              <a:rPr lang="en-US" sz="3000" b="1" i="0" dirty="0">
                <a:solidFill>
                  <a:schemeClr val="accent1"/>
                </a:solidFill>
                <a:effectLst/>
              </a:rPr>
              <a:t>Which paragraph(s) in the letter …</a:t>
            </a:r>
            <a:endParaRPr lang="en-US" sz="3000" dirty="0">
              <a:solidFill>
                <a:schemeClr val="accent1"/>
              </a:solidFill>
              <a:effectLst/>
              <a:ea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DEB255B7-8DC3-A12E-8136-AEADF9335EE7}"/>
              </a:ext>
            </a:extLst>
          </p:cNvPr>
          <p:cNvSpPr txBox="1"/>
          <p:nvPr/>
        </p:nvSpPr>
        <p:spPr>
          <a:xfrm>
            <a:off x="309956" y="849005"/>
            <a:ext cx="5033570" cy="2246769"/>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spcBef>
                <a:spcPts val="0"/>
              </a:spcBef>
              <a:tabLst>
                <a:tab pos="0" algn="l"/>
              </a:tabLst>
            </a:pPr>
            <a:r>
              <a:rPr lang="en-SG" sz="2800" b="0" i="0" dirty="0">
                <a:solidFill>
                  <a:srgbClr val="000000"/>
                </a:solidFill>
                <a:effectLst/>
              </a:rPr>
              <a:t>• give(s) advice</a:t>
            </a:r>
            <a:r>
              <a:rPr lang="en-SG" sz="2800" b="1" i="0" dirty="0">
                <a:solidFill>
                  <a:srgbClr val="000000"/>
                </a:solidFill>
                <a:effectLst/>
              </a:rPr>
              <a:t>?</a:t>
            </a:r>
            <a:r>
              <a:rPr lang="en-SG" sz="2800" dirty="0"/>
              <a:t>                   _____</a:t>
            </a:r>
          </a:p>
          <a:p>
            <a:pPr marR="0" lvl="0">
              <a:spcBef>
                <a:spcPts val="0"/>
              </a:spcBef>
              <a:tabLst>
                <a:tab pos="0" algn="l"/>
              </a:tabLst>
            </a:pPr>
            <a:r>
              <a:rPr lang="en-SG" sz="2800" b="0" i="0" dirty="0">
                <a:solidFill>
                  <a:srgbClr val="000000"/>
                </a:solidFill>
                <a:effectLst/>
              </a:rPr>
              <a:t>• express(es) sympathy</a:t>
            </a:r>
            <a:r>
              <a:rPr lang="en-SG" sz="2800" b="1" i="0" dirty="0">
                <a:solidFill>
                  <a:srgbClr val="000000"/>
                </a:solidFill>
                <a:effectLst/>
              </a:rPr>
              <a:t>?</a:t>
            </a:r>
            <a:r>
              <a:rPr lang="en-SG" sz="2800" dirty="0"/>
              <a:t>     _____</a:t>
            </a:r>
            <a:br>
              <a:rPr lang="en-SG" sz="2800" dirty="0"/>
            </a:br>
            <a:r>
              <a:rPr lang="en-SG" sz="2800" b="0" i="0" dirty="0">
                <a:solidFill>
                  <a:srgbClr val="000000"/>
                </a:solidFill>
                <a:effectLst/>
              </a:rPr>
              <a:t>• </a:t>
            </a:r>
            <a:r>
              <a:rPr lang="en-US" sz="2800" b="0" i="0" dirty="0">
                <a:solidFill>
                  <a:srgbClr val="000000"/>
                </a:solidFill>
                <a:effectLst/>
              </a:rPr>
              <a:t>express(es) hope that       </a:t>
            </a:r>
            <a:r>
              <a:rPr lang="en-SG" sz="2800" dirty="0"/>
              <a:t>_____</a:t>
            </a:r>
            <a:endParaRPr lang="en-US" sz="2800" b="0" i="0" dirty="0">
              <a:solidFill>
                <a:srgbClr val="000000"/>
              </a:solidFill>
              <a:effectLst/>
            </a:endParaRPr>
          </a:p>
          <a:p>
            <a:pPr marR="0" lvl="0">
              <a:spcBef>
                <a:spcPts val="0"/>
              </a:spcBef>
              <a:tabLst>
                <a:tab pos="0" algn="l"/>
              </a:tabLst>
            </a:pPr>
            <a:r>
              <a:rPr lang="en-US" sz="2800" b="0" i="0" dirty="0">
                <a:solidFill>
                  <a:srgbClr val="000000"/>
                </a:solidFill>
                <a:effectLst/>
              </a:rPr>
              <a:t>the advice helps</a:t>
            </a:r>
            <a:r>
              <a:rPr lang="en-US" sz="2800" b="1" i="0" dirty="0">
                <a:solidFill>
                  <a:srgbClr val="000000"/>
                </a:solidFill>
                <a:effectLst/>
              </a:rPr>
              <a:t>?</a:t>
            </a:r>
            <a:r>
              <a:rPr lang="en-US" sz="2800" dirty="0"/>
              <a:t> </a:t>
            </a:r>
            <a:br>
              <a:rPr lang="en-US" sz="2800" dirty="0"/>
            </a:br>
            <a:endParaRPr lang="en-US" sz="2800" dirty="0">
              <a:solidFill>
                <a:srgbClr val="0070C0"/>
              </a:solidFill>
              <a:effectLst/>
              <a:ea typeface="Times New Roman" panose="02020603050405020304" pitchFamily="18" charset="0"/>
            </a:endParaRPr>
          </a:p>
        </p:txBody>
      </p:sp>
      <p:sp>
        <p:nvSpPr>
          <p:cNvPr id="11" name="TextBox 6">
            <a:extLst>
              <a:ext uri="{FF2B5EF4-FFF2-40B4-BE49-F238E27FC236}">
                <a16:creationId xmlns:a16="http://schemas.microsoft.com/office/drawing/2014/main" id="{9EFAD02C-204A-46C8-BD9D-39AD5A920FAE}"/>
              </a:ext>
            </a:extLst>
          </p:cNvPr>
          <p:cNvSpPr txBox="1"/>
          <p:nvPr/>
        </p:nvSpPr>
        <p:spPr>
          <a:xfrm>
            <a:off x="4370614" y="849005"/>
            <a:ext cx="849086"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dirty="0">
                <a:solidFill>
                  <a:srgbClr val="FF0000"/>
                </a:solidFill>
              </a:rPr>
              <a:t>B, C</a:t>
            </a:r>
          </a:p>
        </p:txBody>
      </p:sp>
      <p:sp>
        <p:nvSpPr>
          <p:cNvPr id="12" name="TextBox 6">
            <a:extLst>
              <a:ext uri="{FF2B5EF4-FFF2-40B4-BE49-F238E27FC236}">
                <a16:creationId xmlns:a16="http://schemas.microsoft.com/office/drawing/2014/main" id="{A4CBD98B-E7CB-6270-8AAE-C0F14ABCB78F}"/>
              </a:ext>
            </a:extLst>
          </p:cNvPr>
          <p:cNvSpPr txBox="1"/>
          <p:nvPr/>
        </p:nvSpPr>
        <p:spPr>
          <a:xfrm>
            <a:off x="4370614" y="1208270"/>
            <a:ext cx="849086"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dirty="0">
                <a:solidFill>
                  <a:srgbClr val="FF0000"/>
                </a:solidFill>
              </a:rPr>
              <a:t>A</a:t>
            </a:r>
          </a:p>
        </p:txBody>
      </p:sp>
      <p:sp>
        <p:nvSpPr>
          <p:cNvPr id="13" name="TextBox 6">
            <a:extLst>
              <a:ext uri="{FF2B5EF4-FFF2-40B4-BE49-F238E27FC236}">
                <a16:creationId xmlns:a16="http://schemas.microsoft.com/office/drawing/2014/main" id="{BC4B0D08-03BE-51AF-958F-D2D1D31807A2}"/>
              </a:ext>
            </a:extLst>
          </p:cNvPr>
          <p:cNvSpPr txBox="1"/>
          <p:nvPr/>
        </p:nvSpPr>
        <p:spPr>
          <a:xfrm>
            <a:off x="4370614" y="1690069"/>
            <a:ext cx="849086"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dirty="0">
                <a:solidFill>
                  <a:srgbClr val="FF0000"/>
                </a:solidFill>
              </a:rPr>
              <a:t>D</a:t>
            </a:r>
          </a:p>
        </p:txBody>
      </p:sp>
      <p:pic>
        <p:nvPicPr>
          <p:cNvPr id="3" name="Picture 2"/>
          <p:cNvPicPr>
            <a:picLocks noChangeAspect="1"/>
          </p:cNvPicPr>
          <p:nvPr/>
        </p:nvPicPr>
        <p:blipFill>
          <a:blip r:embed="rId2"/>
          <a:stretch>
            <a:fillRect/>
          </a:stretch>
        </p:blipFill>
        <p:spPr>
          <a:xfrm>
            <a:off x="7720942" y="374582"/>
            <a:ext cx="3924640" cy="6073666"/>
          </a:xfrm>
          <a:prstGeom prst="rect">
            <a:avLst/>
          </a:prstGeom>
        </p:spPr>
      </p:pic>
    </p:spTree>
    <p:extLst>
      <p:ext uri="{BB962C8B-B14F-4D97-AF65-F5344CB8AC3E}">
        <p14:creationId xmlns:p14="http://schemas.microsoft.com/office/powerpoint/2010/main" val="357921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
            <a:extLst>
              <a:ext uri="{FF2B5EF4-FFF2-40B4-BE49-F238E27FC236}">
                <a16:creationId xmlns:a16="http://schemas.microsoft.com/office/drawing/2014/main" id="{709ECC9D-7C16-F1A5-BF9A-A74F60168449}"/>
              </a:ext>
            </a:extLst>
          </p:cNvPr>
          <p:cNvSpPr txBox="1"/>
          <p:nvPr/>
        </p:nvSpPr>
        <p:spPr>
          <a:xfrm>
            <a:off x="76199" y="375920"/>
            <a:ext cx="6829425" cy="101566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US" sz="3000" b="1" dirty="0">
                <a:solidFill>
                  <a:schemeClr val="accent1"/>
                </a:solidFill>
                <a:effectLst/>
                <a:ea typeface="Times New Roman" panose="02020603050405020304" pitchFamily="18" charset="0"/>
                <a:cs typeface="Times New Roman" panose="02020603050405020304" pitchFamily="18" charset="0"/>
              </a:rPr>
              <a:t>3. </a:t>
            </a:r>
            <a:r>
              <a:rPr lang="en-US" sz="3000" b="1" i="0" dirty="0">
                <a:solidFill>
                  <a:schemeClr val="accent1"/>
                </a:solidFill>
                <a:effectLst/>
              </a:rPr>
              <a:t>What is Sharon’s advice? </a:t>
            </a:r>
          </a:p>
          <a:p>
            <a:pPr marL="0" marR="0">
              <a:spcBef>
                <a:spcPts val="0"/>
              </a:spcBef>
              <a:spcAft>
                <a:spcPts val="0"/>
              </a:spcAft>
            </a:pPr>
            <a:r>
              <a:rPr lang="en-US" sz="3000" b="1" i="0" dirty="0">
                <a:solidFill>
                  <a:schemeClr val="accent1"/>
                </a:solidFill>
                <a:effectLst/>
              </a:rPr>
              <a:t>What possible results does she mention?</a:t>
            </a:r>
            <a:endParaRPr lang="en-US" sz="3000" b="1" dirty="0">
              <a:solidFill>
                <a:schemeClr val="accent1"/>
              </a:solidFill>
              <a:effectLst/>
              <a:ea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DF81F4C4-2F42-1ABC-387B-78EBDA14BED6}"/>
              </a:ext>
            </a:extLst>
          </p:cNvPr>
          <p:cNvSpPr txBox="1"/>
          <p:nvPr/>
        </p:nvSpPr>
        <p:spPr>
          <a:xfrm>
            <a:off x="367105" y="1654833"/>
            <a:ext cx="5913641" cy="4401205"/>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spcBef>
                <a:spcPts val="0"/>
              </a:spcBef>
              <a:tabLst>
                <a:tab pos="0" algn="l"/>
              </a:tabLst>
            </a:pPr>
            <a:r>
              <a:rPr lang="en-US" sz="2800" b="0" i="1" dirty="0">
                <a:solidFill>
                  <a:srgbClr val="000000"/>
                </a:solidFill>
                <a:effectLst/>
              </a:rPr>
              <a:t>Sharon’s advice is that Lucas should ...</a:t>
            </a:r>
            <a:br>
              <a:rPr lang="en-US" sz="2800" b="0" i="1" dirty="0">
                <a:solidFill>
                  <a:srgbClr val="000000"/>
                </a:solidFill>
                <a:effectLst/>
              </a:rPr>
            </a:br>
            <a:r>
              <a:rPr lang="en-US" sz="2800" b="0" i="1" dirty="0">
                <a:solidFill>
                  <a:srgbClr val="000000"/>
                </a:solidFill>
                <a:effectLst/>
              </a:rPr>
              <a:t>   • choose an activity or sport he really likes doing, like football. In this way, he will enjoy it and want to do it more often. </a:t>
            </a:r>
            <a:br>
              <a:rPr lang="en-US" sz="2800" b="0" i="1" dirty="0">
                <a:solidFill>
                  <a:srgbClr val="000000"/>
                </a:solidFill>
                <a:effectLst/>
              </a:rPr>
            </a:br>
            <a:r>
              <a:rPr lang="en-US" sz="2800" b="0" i="1" dirty="0">
                <a:solidFill>
                  <a:srgbClr val="000000"/>
                </a:solidFill>
                <a:effectLst/>
              </a:rPr>
              <a:t>   • make a fitness </a:t>
            </a:r>
            <a:r>
              <a:rPr lang="en-US" sz="2800" b="0" i="1" dirty="0" err="1">
                <a:solidFill>
                  <a:srgbClr val="000000"/>
                </a:solidFill>
                <a:effectLst/>
              </a:rPr>
              <a:t>programme</a:t>
            </a:r>
            <a:r>
              <a:rPr lang="en-US" sz="2800" b="0" i="1" dirty="0">
                <a:solidFill>
                  <a:srgbClr val="000000"/>
                </a:solidFill>
                <a:effectLst/>
              </a:rPr>
              <a:t> to track his physical activity. If he does this, he will make sure to have the time for his workouts.</a:t>
            </a:r>
            <a:r>
              <a:rPr lang="en-US" sz="2800" dirty="0"/>
              <a:t> </a:t>
            </a:r>
            <a:br>
              <a:rPr lang="en-US" sz="2800" dirty="0"/>
            </a:br>
            <a:endParaRPr lang="en-US" sz="2800" dirty="0">
              <a:solidFill>
                <a:srgbClr val="0070C0"/>
              </a:solidFill>
              <a:effectLst/>
              <a:ea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7720942" y="374582"/>
            <a:ext cx="3924640" cy="6073666"/>
          </a:xfrm>
          <a:prstGeom prst="rect">
            <a:avLst/>
          </a:prstGeom>
        </p:spPr>
      </p:pic>
    </p:spTree>
    <p:extLst>
      <p:ext uri="{BB962C8B-B14F-4D97-AF65-F5344CB8AC3E}">
        <p14:creationId xmlns:p14="http://schemas.microsoft.com/office/powerpoint/2010/main" val="2106372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
            <a:extLst>
              <a:ext uri="{FF2B5EF4-FFF2-40B4-BE49-F238E27FC236}">
                <a16:creationId xmlns:a16="http://schemas.microsoft.com/office/drawing/2014/main" id="{709ECC9D-7C16-F1A5-BF9A-A74F60168449}"/>
              </a:ext>
            </a:extLst>
          </p:cNvPr>
          <p:cNvSpPr txBox="1"/>
          <p:nvPr/>
        </p:nvSpPr>
        <p:spPr>
          <a:xfrm>
            <a:off x="196254" y="375920"/>
            <a:ext cx="5804496" cy="3323987"/>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US" sz="3000" b="1" i="0" dirty="0">
                <a:solidFill>
                  <a:schemeClr val="accent1"/>
                </a:solidFill>
                <a:effectLst/>
              </a:rPr>
              <a:t>4. Which of the phrases in bold in the letter does Sharon use to </a:t>
            </a:r>
            <a:r>
              <a:rPr lang="en-US" sz="3000" b="0" i="1" dirty="0">
                <a:solidFill>
                  <a:schemeClr val="accent1"/>
                </a:solidFill>
                <a:effectLst/>
              </a:rPr>
              <a:t>express sympathy</a:t>
            </a:r>
            <a:r>
              <a:rPr lang="en-US" sz="3000" b="1" i="0" dirty="0">
                <a:solidFill>
                  <a:schemeClr val="accent1"/>
                </a:solidFill>
                <a:effectLst/>
              </a:rPr>
              <a:t>? </a:t>
            </a:r>
            <a:r>
              <a:rPr lang="en-US" sz="3000" b="0" i="1" dirty="0">
                <a:solidFill>
                  <a:schemeClr val="accent1"/>
                </a:solidFill>
                <a:effectLst/>
              </a:rPr>
              <a:t>give advice</a:t>
            </a:r>
            <a:r>
              <a:rPr lang="en-US" sz="3000" b="1" i="0" dirty="0">
                <a:solidFill>
                  <a:schemeClr val="accent1"/>
                </a:solidFill>
                <a:effectLst/>
              </a:rPr>
              <a:t>? </a:t>
            </a:r>
            <a:r>
              <a:rPr lang="en-US" sz="3000" b="0" i="1" dirty="0">
                <a:solidFill>
                  <a:schemeClr val="accent1"/>
                </a:solidFill>
                <a:effectLst/>
              </a:rPr>
              <a:t>give a result</a:t>
            </a:r>
            <a:r>
              <a:rPr lang="en-US" sz="3000" b="1" i="0" dirty="0">
                <a:solidFill>
                  <a:schemeClr val="accent1"/>
                </a:solidFill>
                <a:effectLst/>
              </a:rPr>
              <a:t>? </a:t>
            </a:r>
            <a:r>
              <a:rPr lang="en-US" sz="3000" b="0" i="1" dirty="0">
                <a:solidFill>
                  <a:schemeClr val="accent1"/>
                </a:solidFill>
                <a:effectLst/>
              </a:rPr>
              <a:t>express hope that her advice helps</a:t>
            </a:r>
            <a:r>
              <a:rPr lang="en-US" sz="3000" b="1" i="0" dirty="0">
                <a:solidFill>
                  <a:schemeClr val="accent1"/>
                </a:solidFill>
                <a:effectLst/>
              </a:rPr>
              <a:t>? Can you think of more phrases?</a:t>
            </a:r>
            <a:r>
              <a:rPr lang="en-US" sz="3000" dirty="0">
                <a:solidFill>
                  <a:schemeClr val="accent1"/>
                </a:solidFill>
              </a:rPr>
              <a:t> </a:t>
            </a:r>
            <a:br>
              <a:rPr lang="en-US" sz="3000" dirty="0">
                <a:solidFill>
                  <a:schemeClr val="accent1"/>
                </a:solidFill>
              </a:rPr>
            </a:br>
            <a:endParaRPr lang="en-US" sz="3000" b="1" dirty="0">
              <a:solidFill>
                <a:schemeClr val="accent1"/>
              </a:solidFill>
              <a:effectLst/>
              <a:ea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7720942" y="374582"/>
            <a:ext cx="3924640" cy="6073666"/>
          </a:xfrm>
          <a:prstGeom prst="rect">
            <a:avLst/>
          </a:prstGeom>
        </p:spPr>
      </p:pic>
    </p:spTree>
    <p:extLst>
      <p:ext uri="{BB962C8B-B14F-4D97-AF65-F5344CB8AC3E}">
        <p14:creationId xmlns:p14="http://schemas.microsoft.com/office/powerpoint/2010/main" val="3695588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a:extLst>
              <a:ext uri="{FF2B5EF4-FFF2-40B4-BE49-F238E27FC236}">
                <a16:creationId xmlns:a16="http://schemas.microsoft.com/office/drawing/2014/main" id="{02EF0AF3-001C-4D49-8B55-D53273B7714E}"/>
              </a:ext>
            </a:extLst>
          </p:cNvPr>
          <p:cNvSpPr txBox="1"/>
          <p:nvPr/>
        </p:nvSpPr>
        <p:spPr>
          <a:xfrm>
            <a:off x="181732" y="428178"/>
            <a:ext cx="11828536" cy="5262979"/>
          </a:xfrm>
          <a:prstGeom prst="rect">
            <a:avLst/>
          </a:prstGeom>
          <a:noFill/>
        </p:spPr>
        <p:txBody>
          <a:bodyPr wrap="square">
            <a:spAutoFit/>
          </a:bodyPr>
          <a:ls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i="0" dirty="0">
                <a:solidFill>
                  <a:srgbClr val="002060"/>
                </a:solidFill>
                <a:effectLst/>
              </a:rPr>
              <a:t>1 </a:t>
            </a:r>
            <a:r>
              <a:rPr lang="en-US" sz="2800" b="1" i="0" dirty="0">
                <a:solidFill>
                  <a:srgbClr val="002060"/>
                </a:solidFill>
                <a:effectLst/>
              </a:rPr>
              <a:t>Which of the phrases in bold in the letter does Sharon use to </a:t>
            </a:r>
            <a:r>
              <a:rPr lang="en-US" sz="2800" b="0" i="1" dirty="0">
                <a:solidFill>
                  <a:srgbClr val="002060"/>
                </a:solidFill>
                <a:effectLst/>
              </a:rPr>
              <a:t>express sympathy</a:t>
            </a:r>
            <a:r>
              <a:rPr lang="en-US" sz="2800" b="1" i="0" dirty="0">
                <a:solidFill>
                  <a:srgbClr val="002060"/>
                </a:solidFill>
                <a:effectLst/>
              </a:rPr>
              <a:t>? </a:t>
            </a:r>
          </a:p>
          <a:p>
            <a:endParaRPr lang="en-US" sz="2800" i="0" dirty="0">
              <a:solidFill>
                <a:srgbClr val="002060"/>
              </a:solidFill>
              <a:effectLst/>
            </a:endParaRPr>
          </a:p>
          <a:p>
            <a:r>
              <a:rPr lang="en-US" sz="2800" dirty="0">
                <a:solidFill>
                  <a:srgbClr val="002060"/>
                </a:solidFill>
              </a:rPr>
              <a:t>2 </a:t>
            </a:r>
            <a:r>
              <a:rPr lang="en-US" sz="2800" b="1" i="0" dirty="0">
                <a:solidFill>
                  <a:srgbClr val="002060"/>
                </a:solidFill>
                <a:effectLst/>
              </a:rPr>
              <a:t>Which of the phrases in bold in the letter does Sharon use to </a:t>
            </a:r>
            <a:r>
              <a:rPr lang="en-US" sz="2800" b="0" i="1" dirty="0">
                <a:solidFill>
                  <a:srgbClr val="002060"/>
                </a:solidFill>
                <a:effectLst/>
              </a:rPr>
              <a:t>give advice</a:t>
            </a:r>
            <a:r>
              <a:rPr lang="en-US" sz="2800" i="0" dirty="0">
                <a:solidFill>
                  <a:srgbClr val="002060"/>
                </a:solidFill>
                <a:effectLst/>
              </a:rPr>
              <a:t>?</a:t>
            </a:r>
            <a:br>
              <a:rPr lang="en-US" sz="2800" i="0" dirty="0">
                <a:solidFill>
                  <a:srgbClr val="002060"/>
                </a:solidFill>
                <a:effectLst/>
              </a:rPr>
            </a:br>
            <a:r>
              <a:rPr lang="en-US" sz="2800" i="0" dirty="0">
                <a:solidFill>
                  <a:srgbClr val="002060"/>
                </a:solidFill>
                <a:effectLst/>
              </a:rPr>
              <a:t/>
            </a:r>
            <a:br>
              <a:rPr lang="en-US" sz="2800" i="0" dirty="0">
                <a:solidFill>
                  <a:srgbClr val="002060"/>
                </a:solidFill>
                <a:effectLst/>
              </a:rPr>
            </a:br>
            <a:r>
              <a:rPr lang="en-US" sz="2800" dirty="0">
                <a:solidFill>
                  <a:srgbClr val="002060"/>
                </a:solidFill>
              </a:rPr>
              <a:t/>
            </a:r>
            <a:br>
              <a:rPr lang="en-US" sz="2800" dirty="0">
                <a:solidFill>
                  <a:srgbClr val="002060"/>
                </a:solidFill>
              </a:rPr>
            </a:br>
            <a:r>
              <a:rPr lang="en-US" sz="2800" dirty="0">
                <a:solidFill>
                  <a:srgbClr val="002060"/>
                </a:solidFill>
              </a:rPr>
              <a:t>3 </a:t>
            </a:r>
            <a:r>
              <a:rPr lang="en-US" sz="2800" b="1" i="0" dirty="0">
                <a:solidFill>
                  <a:srgbClr val="002060"/>
                </a:solidFill>
                <a:effectLst/>
              </a:rPr>
              <a:t>Which of the phrases in bold in the letter does Sharon use to </a:t>
            </a:r>
            <a:r>
              <a:rPr lang="en-US" sz="2800" b="0" i="1" dirty="0">
                <a:solidFill>
                  <a:srgbClr val="002060"/>
                </a:solidFill>
                <a:effectLst/>
              </a:rPr>
              <a:t>give a result</a:t>
            </a:r>
            <a:r>
              <a:rPr lang="en-US" sz="2800" i="0" dirty="0">
                <a:solidFill>
                  <a:srgbClr val="002060"/>
                </a:solidFill>
                <a:effectLst/>
              </a:rPr>
              <a:t>?</a:t>
            </a:r>
          </a:p>
          <a:p>
            <a:endParaRPr lang="en-US" sz="2800" i="0" dirty="0">
              <a:solidFill>
                <a:srgbClr val="002060"/>
              </a:solidFill>
              <a:effectLst/>
            </a:endParaRPr>
          </a:p>
          <a:p>
            <a:r>
              <a:rPr lang="en-US" sz="2800" i="0" dirty="0">
                <a:solidFill>
                  <a:srgbClr val="002060"/>
                </a:solidFill>
                <a:effectLst/>
              </a:rPr>
              <a:t/>
            </a:r>
            <a:br>
              <a:rPr lang="en-US" sz="2800" i="0" dirty="0">
                <a:solidFill>
                  <a:srgbClr val="002060"/>
                </a:solidFill>
                <a:effectLst/>
              </a:rPr>
            </a:br>
            <a:r>
              <a:rPr lang="en-US" sz="2800" i="0" dirty="0">
                <a:solidFill>
                  <a:srgbClr val="002060"/>
                </a:solidFill>
                <a:effectLst/>
              </a:rPr>
              <a:t>4 </a:t>
            </a:r>
            <a:r>
              <a:rPr lang="en-US" sz="2800" b="1" i="0" dirty="0">
                <a:solidFill>
                  <a:srgbClr val="002060"/>
                </a:solidFill>
                <a:effectLst/>
              </a:rPr>
              <a:t>Which of the phrases in bold in the letter does Sharon use to </a:t>
            </a:r>
            <a:r>
              <a:rPr lang="en-US" sz="2800" b="0" i="1" dirty="0">
                <a:solidFill>
                  <a:srgbClr val="002060"/>
                </a:solidFill>
                <a:effectLst/>
              </a:rPr>
              <a:t>express hope that her advice helps</a:t>
            </a:r>
            <a:r>
              <a:rPr lang="en-US" sz="2800" i="0" dirty="0">
                <a:solidFill>
                  <a:srgbClr val="002060"/>
                </a:solidFill>
                <a:effectLst/>
              </a:rPr>
              <a:t>?</a:t>
            </a:r>
          </a:p>
          <a:p>
            <a:r>
              <a:rPr lang="en-US" sz="2800" dirty="0">
                <a:solidFill>
                  <a:srgbClr val="002060"/>
                </a:solidFill>
              </a:rPr>
              <a:t> </a:t>
            </a:r>
          </a:p>
        </p:txBody>
      </p:sp>
      <p:sp>
        <p:nvSpPr>
          <p:cNvPr id="3" name="TextBox 7">
            <a:extLst>
              <a:ext uri="{FF2B5EF4-FFF2-40B4-BE49-F238E27FC236}">
                <a16:creationId xmlns:a16="http://schemas.microsoft.com/office/drawing/2014/main" id="{03F29FB0-0914-46D8-8C8B-AA8BA5ADCF38}"/>
              </a:ext>
            </a:extLst>
          </p:cNvPr>
          <p:cNvSpPr txBox="1"/>
          <p:nvPr/>
        </p:nvSpPr>
        <p:spPr>
          <a:xfrm>
            <a:off x="1294964" y="1379593"/>
            <a:ext cx="3362761" cy="413318"/>
          </a:xfrm>
          <a:prstGeom prst="rect">
            <a:avLst/>
          </a:prstGeom>
          <a:noFill/>
        </p:spPr>
        <p:txBody>
          <a:bodyPr wrap="square">
            <a:spAutoFit/>
          </a:bodyPr>
          <a:ls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0000"/>
              </a:lnSpc>
            </a:pPr>
            <a:r>
              <a:rPr lang="en-US" sz="2800" i="1" kern="0" dirty="0">
                <a:solidFill>
                  <a:srgbClr val="FF0000"/>
                </a:solidFill>
              </a:rPr>
              <a:t>I’m sad to hear …</a:t>
            </a:r>
          </a:p>
        </p:txBody>
      </p:sp>
      <p:sp>
        <p:nvSpPr>
          <p:cNvPr id="5" name="TextBox 7">
            <a:extLst>
              <a:ext uri="{FF2B5EF4-FFF2-40B4-BE49-F238E27FC236}">
                <a16:creationId xmlns:a16="http://schemas.microsoft.com/office/drawing/2014/main" id="{3DCEA422-8CDF-665E-3949-ED7CF0C838B4}"/>
              </a:ext>
            </a:extLst>
          </p:cNvPr>
          <p:cNvSpPr txBox="1"/>
          <p:nvPr/>
        </p:nvSpPr>
        <p:spPr>
          <a:xfrm>
            <a:off x="1294964" y="2251384"/>
            <a:ext cx="5486836" cy="714939"/>
          </a:xfrm>
          <a:prstGeom prst="rect">
            <a:avLst/>
          </a:prstGeom>
          <a:noFill/>
        </p:spPr>
        <p:txBody>
          <a:bodyPr wrap="square">
            <a:spAutoFit/>
          </a:bodyPr>
          <a:ls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0000"/>
              </a:lnSpc>
            </a:pPr>
            <a:r>
              <a:rPr lang="en-US" sz="2800" b="0" i="1" dirty="0">
                <a:solidFill>
                  <a:srgbClr val="FF0000"/>
                </a:solidFill>
                <a:effectLst/>
              </a:rPr>
              <a:t>It would be a good idea …</a:t>
            </a:r>
          </a:p>
          <a:p>
            <a:pPr>
              <a:lnSpc>
                <a:spcPct val="70000"/>
              </a:lnSpc>
            </a:pPr>
            <a:r>
              <a:rPr lang="en-US" sz="2800" b="0" i="1" dirty="0">
                <a:solidFill>
                  <a:srgbClr val="FF0000"/>
                </a:solidFill>
                <a:effectLst/>
              </a:rPr>
              <a:t>Another thing you could do…</a:t>
            </a:r>
            <a:endParaRPr lang="en-US" sz="2800" i="1" kern="0" dirty="0">
              <a:solidFill>
                <a:srgbClr val="FF0000"/>
              </a:solidFill>
            </a:endParaRPr>
          </a:p>
        </p:txBody>
      </p:sp>
      <p:sp>
        <p:nvSpPr>
          <p:cNvPr id="6" name="TextBox 7">
            <a:extLst>
              <a:ext uri="{FF2B5EF4-FFF2-40B4-BE49-F238E27FC236}">
                <a16:creationId xmlns:a16="http://schemas.microsoft.com/office/drawing/2014/main" id="{77E0E489-3BB9-85F6-DD9F-F96BB9C9E9D3}"/>
              </a:ext>
            </a:extLst>
          </p:cNvPr>
          <p:cNvSpPr txBox="1"/>
          <p:nvPr/>
        </p:nvSpPr>
        <p:spPr>
          <a:xfrm>
            <a:off x="1294964" y="3578017"/>
            <a:ext cx="4662705" cy="714939"/>
          </a:xfrm>
          <a:prstGeom prst="rect">
            <a:avLst/>
          </a:prstGeom>
          <a:noFill/>
        </p:spPr>
        <p:txBody>
          <a:bodyPr wrap="square">
            <a:spAutoFit/>
          </a:bodyPr>
          <a:ls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0000"/>
              </a:lnSpc>
            </a:pPr>
            <a:r>
              <a:rPr lang="en-US" sz="2800" b="0" i="1" dirty="0">
                <a:solidFill>
                  <a:srgbClr val="FF0000"/>
                </a:solidFill>
                <a:effectLst/>
              </a:rPr>
              <a:t>In this way …</a:t>
            </a:r>
          </a:p>
          <a:p>
            <a:pPr>
              <a:lnSpc>
                <a:spcPct val="70000"/>
              </a:lnSpc>
            </a:pPr>
            <a:r>
              <a:rPr lang="en-US" sz="2800" b="0" i="1" dirty="0">
                <a:solidFill>
                  <a:srgbClr val="FF0000"/>
                </a:solidFill>
                <a:effectLst/>
              </a:rPr>
              <a:t>If you do this …</a:t>
            </a:r>
            <a:r>
              <a:rPr lang="en-US" sz="2800" dirty="0">
                <a:solidFill>
                  <a:srgbClr val="FF0000"/>
                </a:solidFill>
              </a:rPr>
              <a:t> </a:t>
            </a:r>
            <a:endParaRPr lang="en-US" sz="2800" i="1" kern="0" dirty="0">
              <a:solidFill>
                <a:srgbClr val="FF0000"/>
              </a:solidFill>
            </a:endParaRPr>
          </a:p>
        </p:txBody>
      </p:sp>
      <p:sp>
        <p:nvSpPr>
          <p:cNvPr id="7" name="TextBox 7">
            <a:extLst>
              <a:ext uri="{FF2B5EF4-FFF2-40B4-BE49-F238E27FC236}">
                <a16:creationId xmlns:a16="http://schemas.microsoft.com/office/drawing/2014/main" id="{37F8D223-73A8-58B5-E222-84EB3350B9CE}"/>
              </a:ext>
            </a:extLst>
          </p:cNvPr>
          <p:cNvSpPr txBox="1"/>
          <p:nvPr/>
        </p:nvSpPr>
        <p:spPr>
          <a:xfrm>
            <a:off x="1294964" y="5333687"/>
            <a:ext cx="4662705" cy="413318"/>
          </a:xfrm>
          <a:prstGeom prst="rect">
            <a:avLst/>
          </a:prstGeom>
          <a:noFill/>
        </p:spPr>
        <p:txBody>
          <a:bodyPr wrap="square">
            <a:spAutoFit/>
          </a:bodyPr>
          <a:ls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0000"/>
              </a:lnSpc>
            </a:pPr>
            <a:r>
              <a:rPr lang="en-SG" sz="2800" b="0" i="1" dirty="0">
                <a:solidFill>
                  <a:srgbClr val="FF0000"/>
                </a:solidFill>
                <a:effectLst/>
              </a:rPr>
              <a:t>I hope I’ve helped </a:t>
            </a:r>
            <a:endParaRPr lang="en-US" sz="2800" i="1" kern="0" dirty="0">
              <a:solidFill>
                <a:srgbClr val="FF0000"/>
              </a:solidFill>
            </a:endParaRPr>
          </a:p>
        </p:txBody>
      </p:sp>
    </p:spTree>
    <p:extLst>
      <p:ext uri="{BB962C8B-B14F-4D97-AF65-F5344CB8AC3E}">
        <p14:creationId xmlns:p14="http://schemas.microsoft.com/office/powerpoint/2010/main" val="2429232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
            <a:extLst>
              <a:ext uri="{FF2B5EF4-FFF2-40B4-BE49-F238E27FC236}">
                <a16:creationId xmlns:a16="http://schemas.microsoft.com/office/drawing/2014/main" id="{5A080FDA-CB21-4A45-AEDC-6CDA1C6CDACE}"/>
              </a:ext>
            </a:extLst>
          </p:cNvPr>
          <p:cNvSpPr txBox="1"/>
          <p:nvPr/>
        </p:nvSpPr>
        <p:spPr>
          <a:xfrm>
            <a:off x="1063824" y="755362"/>
            <a:ext cx="13074253" cy="584775"/>
          </a:xfrm>
          <a:prstGeom prst="rect">
            <a:avLst/>
          </a:prstGeom>
          <a:noFill/>
        </p:spPr>
        <p:txBody>
          <a:bodyPr wrap="square">
            <a:spAutoFit/>
          </a:bodyPr>
          <a:ls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i="0" spc="-100" dirty="0">
                <a:solidFill>
                  <a:srgbClr val="0070C0"/>
                </a:solidFill>
                <a:effectLst/>
              </a:rPr>
              <a:t>Write some more similar phrases.</a:t>
            </a:r>
            <a:endParaRPr lang="en-US" sz="3200" spc="-100" dirty="0">
              <a:solidFill>
                <a:srgbClr val="0070C0"/>
              </a:solidFill>
            </a:endParaRPr>
          </a:p>
        </p:txBody>
      </p:sp>
      <p:graphicFrame>
        <p:nvGraphicFramePr>
          <p:cNvPr id="3" name="Table 2">
            <a:extLst>
              <a:ext uri="{FF2B5EF4-FFF2-40B4-BE49-F238E27FC236}">
                <a16:creationId xmlns:a16="http://schemas.microsoft.com/office/drawing/2014/main" id="{2D40633A-E0FE-5E73-F871-899B2F426ADF}"/>
              </a:ext>
            </a:extLst>
          </p:cNvPr>
          <p:cNvGraphicFramePr>
            <a:graphicFrameLocks noGrp="1"/>
          </p:cNvGraphicFramePr>
          <p:nvPr>
            <p:extLst>
              <p:ext uri="{D42A27DB-BD31-4B8C-83A1-F6EECF244321}">
                <p14:modId xmlns:p14="http://schemas.microsoft.com/office/powerpoint/2010/main" val="1450028387"/>
              </p:ext>
            </p:extLst>
          </p:nvPr>
        </p:nvGraphicFramePr>
        <p:xfrm>
          <a:off x="171450" y="1825625"/>
          <a:ext cx="11725276" cy="2731737"/>
        </p:xfrm>
        <a:graphic>
          <a:graphicData uri="http://schemas.openxmlformats.org/drawingml/2006/table">
            <a:tbl>
              <a:tblPr firstRow="1" bandRow="1">
                <a:tableStyleId>{5C22544A-7EE6-4342-B048-85BDC9FD1C3A}</a:tableStyleId>
              </a:tblPr>
              <a:tblGrid>
                <a:gridCol w="2931319">
                  <a:extLst>
                    <a:ext uri="{9D8B030D-6E8A-4147-A177-3AD203B41FA5}">
                      <a16:colId xmlns:a16="http://schemas.microsoft.com/office/drawing/2014/main" val="20000"/>
                    </a:ext>
                  </a:extLst>
                </a:gridCol>
                <a:gridCol w="2931319">
                  <a:extLst>
                    <a:ext uri="{9D8B030D-6E8A-4147-A177-3AD203B41FA5}">
                      <a16:colId xmlns:a16="http://schemas.microsoft.com/office/drawing/2014/main" val="20001"/>
                    </a:ext>
                  </a:extLst>
                </a:gridCol>
                <a:gridCol w="2931319">
                  <a:extLst>
                    <a:ext uri="{9D8B030D-6E8A-4147-A177-3AD203B41FA5}">
                      <a16:colId xmlns:a16="http://schemas.microsoft.com/office/drawing/2014/main" val="20002"/>
                    </a:ext>
                  </a:extLst>
                </a:gridCol>
                <a:gridCol w="2931319">
                  <a:extLst>
                    <a:ext uri="{9D8B030D-6E8A-4147-A177-3AD203B41FA5}">
                      <a16:colId xmlns:a16="http://schemas.microsoft.com/office/drawing/2014/main" val="20003"/>
                    </a:ext>
                  </a:extLst>
                </a:gridCol>
              </a:tblGrid>
              <a:tr h="767611">
                <a:tc>
                  <a:txBody>
                    <a:bodyPr/>
                    <a:lstStyle/>
                    <a:p>
                      <a:pPr algn="ctr"/>
                      <a:r>
                        <a:rPr lang="en-US" sz="2800" b="1" i="1" dirty="0">
                          <a:solidFill>
                            <a:srgbClr val="0070C0"/>
                          </a:solidFill>
                          <a:effectLst/>
                        </a:rPr>
                        <a:t>express sympathy</a:t>
                      </a:r>
                      <a:endParaRPr lang="en-US" sz="2800" b="1" dirty="0">
                        <a:solidFill>
                          <a:srgbClr val="0070C0"/>
                        </a:solidFill>
                        <a:effectLst/>
                      </a:endParaRPr>
                    </a:p>
                  </a:txBody>
                  <a:tcPr anchor="ctr">
                    <a:solidFill>
                      <a:schemeClr val="accent1">
                        <a:lumMod val="20000"/>
                        <a:lumOff val="80000"/>
                      </a:schemeClr>
                    </a:solidFill>
                  </a:tcPr>
                </a:tc>
                <a:tc>
                  <a:txBody>
                    <a:bodyPr/>
                    <a:lstStyle/>
                    <a:p>
                      <a:pPr algn="ctr"/>
                      <a:r>
                        <a:rPr lang="en-US" sz="2800" b="1" i="1" dirty="0">
                          <a:solidFill>
                            <a:srgbClr val="0070C0"/>
                          </a:solidFill>
                          <a:effectLst/>
                        </a:rPr>
                        <a:t>give advice</a:t>
                      </a:r>
                      <a:endParaRPr lang="en-US" sz="2800" b="1" dirty="0">
                        <a:solidFill>
                          <a:srgbClr val="0070C0"/>
                        </a:solidFill>
                        <a:effectLst/>
                      </a:endParaRPr>
                    </a:p>
                  </a:txBody>
                  <a:tcPr anchor="ctr">
                    <a:solidFill>
                      <a:schemeClr val="accent6">
                        <a:lumMod val="20000"/>
                        <a:lumOff val="80000"/>
                      </a:schemeClr>
                    </a:solidFill>
                  </a:tcPr>
                </a:tc>
                <a:tc>
                  <a:txBody>
                    <a:bodyPr/>
                    <a:lstStyle/>
                    <a:p>
                      <a:pPr algn="ctr"/>
                      <a:r>
                        <a:rPr lang="en-US" sz="2800" b="1" i="1" dirty="0">
                          <a:solidFill>
                            <a:srgbClr val="0070C0"/>
                          </a:solidFill>
                          <a:effectLst/>
                        </a:rPr>
                        <a:t>give a result</a:t>
                      </a:r>
                      <a:endParaRPr lang="en-US" sz="2800" b="1" dirty="0">
                        <a:solidFill>
                          <a:srgbClr val="0070C0"/>
                        </a:solidFill>
                        <a:effectLst/>
                      </a:endParaRPr>
                    </a:p>
                  </a:txBody>
                  <a:tcPr anchor="ctr">
                    <a:solidFill>
                      <a:schemeClr val="accent5">
                        <a:lumMod val="40000"/>
                        <a:lumOff val="60000"/>
                      </a:schemeClr>
                    </a:solidFill>
                  </a:tcPr>
                </a:tc>
                <a:tc>
                  <a:txBody>
                    <a:bodyPr/>
                    <a:lstStyle/>
                    <a:p>
                      <a:pPr algn="ctr"/>
                      <a:r>
                        <a:rPr lang="en-US" sz="2800" b="1" i="1" dirty="0">
                          <a:solidFill>
                            <a:srgbClr val="0070C0"/>
                          </a:solidFill>
                          <a:effectLst/>
                        </a:rPr>
                        <a:t>express hope that her advice helps</a:t>
                      </a:r>
                      <a:endParaRPr lang="en-US" sz="2800" b="1" dirty="0">
                        <a:solidFill>
                          <a:srgbClr val="0070C0"/>
                        </a:solidFill>
                        <a:effectLst/>
                      </a:endParaRPr>
                    </a:p>
                  </a:txBody>
                  <a:tcPr anchor="ctr">
                    <a:solidFill>
                      <a:schemeClr val="accent6">
                        <a:lumMod val="40000"/>
                        <a:lumOff val="60000"/>
                      </a:schemeClr>
                    </a:solidFill>
                  </a:tcPr>
                </a:tc>
                <a:extLst>
                  <a:ext uri="{0D108BD9-81ED-4DB2-BD59-A6C34878D82A}">
                    <a16:rowId xmlns:a16="http://schemas.microsoft.com/office/drawing/2014/main" val="10000"/>
                  </a:ext>
                </a:extLst>
              </a:tr>
              <a:tr h="1786857">
                <a:tc>
                  <a:txBody>
                    <a:bodyPr/>
                    <a:lstStyle/>
                    <a:p>
                      <a:pPr algn="l"/>
                      <a:r>
                        <a:rPr lang="en-US" sz="2800" b="0" i="1" kern="1200" dirty="0">
                          <a:solidFill>
                            <a:schemeClr val="dk1"/>
                          </a:solidFill>
                          <a:effectLst/>
                          <a:latin typeface="+mn-lt"/>
                          <a:ea typeface="+mn-ea"/>
                          <a:cs typeface="+mn-cs"/>
                        </a:rPr>
                        <a:t>I am so sorry to hear</a:t>
                      </a:r>
                      <a:r>
                        <a:rPr lang="en-US" sz="2800" dirty="0"/>
                        <a:t> </a:t>
                      </a:r>
                      <a:br>
                        <a:rPr lang="en-US" sz="2800" dirty="0"/>
                      </a:br>
                      <a:endParaRPr lang="en-US" sz="2800" dirty="0">
                        <a:solidFill>
                          <a:srgbClr val="FF0000"/>
                        </a:solidFill>
                      </a:endParaRPr>
                    </a:p>
                  </a:txBody>
                  <a:tcPr>
                    <a:solidFill>
                      <a:schemeClr val="accent1">
                        <a:lumMod val="20000"/>
                        <a:lumOff val="80000"/>
                      </a:schemeClr>
                    </a:solidFill>
                  </a:tcPr>
                </a:tc>
                <a:tc>
                  <a:txBody>
                    <a:bodyPr/>
                    <a:lstStyle/>
                    <a:p>
                      <a:pPr algn="l"/>
                      <a:r>
                        <a:rPr lang="en-SG" sz="2800" b="0" i="1" kern="1200" dirty="0">
                          <a:solidFill>
                            <a:schemeClr val="dk1"/>
                          </a:solidFill>
                          <a:effectLst/>
                          <a:latin typeface="+mn-lt"/>
                          <a:ea typeface="+mn-ea"/>
                          <a:cs typeface="+mn-cs"/>
                        </a:rPr>
                        <a:t>Why don’t you ... ?</a:t>
                      </a:r>
                      <a:r>
                        <a:rPr lang="en-SG" sz="2800" dirty="0"/>
                        <a:t> </a:t>
                      </a:r>
                      <a:br>
                        <a:rPr lang="en-SG" sz="2800" dirty="0"/>
                      </a:br>
                      <a:endParaRPr lang="en-US" sz="2800" dirty="0">
                        <a:solidFill>
                          <a:srgbClr val="FF0000"/>
                        </a:solidFill>
                      </a:endParaRPr>
                    </a:p>
                  </a:txBody>
                  <a:tcPr>
                    <a:solidFill>
                      <a:schemeClr val="accent6">
                        <a:lumMod val="20000"/>
                        <a:lumOff val="80000"/>
                      </a:schemeClr>
                    </a:solidFill>
                  </a:tcPr>
                </a:tc>
                <a:tc>
                  <a:txBody>
                    <a:bodyPr/>
                    <a:lstStyle/>
                    <a:p>
                      <a:pPr algn="l"/>
                      <a:r>
                        <a:rPr lang="en-SG" sz="2800" b="0" i="1" kern="1200" dirty="0">
                          <a:solidFill>
                            <a:schemeClr val="dk1"/>
                          </a:solidFill>
                          <a:effectLst/>
                          <a:latin typeface="+mn-lt"/>
                          <a:ea typeface="+mn-ea"/>
                          <a:cs typeface="+mn-cs"/>
                        </a:rPr>
                        <a:t>- Therefore</a:t>
                      </a:r>
                    </a:p>
                    <a:p>
                      <a:pPr algn="l"/>
                      <a:r>
                        <a:rPr lang="en-SG" sz="2800" b="0" i="1" kern="1200" dirty="0">
                          <a:solidFill>
                            <a:schemeClr val="dk1"/>
                          </a:solidFill>
                          <a:effectLst/>
                          <a:latin typeface="+mn-lt"/>
                          <a:ea typeface="+mn-ea"/>
                          <a:cs typeface="+mn-cs"/>
                        </a:rPr>
                        <a:t>- As a result</a:t>
                      </a:r>
                      <a:r>
                        <a:rPr lang="en-SG" sz="2800" dirty="0"/>
                        <a:t> </a:t>
                      </a:r>
                      <a:br>
                        <a:rPr lang="en-SG" sz="2800" dirty="0"/>
                      </a:br>
                      <a:endParaRPr lang="en-US" sz="2800" dirty="0">
                        <a:solidFill>
                          <a:srgbClr val="FF0000"/>
                        </a:solidFill>
                      </a:endParaRPr>
                    </a:p>
                  </a:txBody>
                  <a:tcPr>
                    <a:solidFill>
                      <a:schemeClr val="accent5">
                        <a:lumMod val="40000"/>
                        <a:lumOff val="60000"/>
                      </a:schemeClr>
                    </a:solidFill>
                  </a:tcPr>
                </a:tc>
                <a:tc>
                  <a:txBody>
                    <a:bodyPr/>
                    <a:lstStyle/>
                    <a:p>
                      <a:pPr algn="l"/>
                      <a:r>
                        <a:rPr lang="en-US" sz="2800" b="0" i="1" kern="1200" dirty="0">
                          <a:solidFill>
                            <a:schemeClr val="dk1"/>
                          </a:solidFill>
                          <a:effectLst/>
                          <a:latin typeface="+mn-lt"/>
                          <a:ea typeface="+mn-ea"/>
                          <a:cs typeface="+mn-cs"/>
                        </a:rPr>
                        <a:t>I hope everything will be alright</a:t>
                      </a:r>
                      <a:r>
                        <a:rPr lang="en-US" sz="2800" dirty="0"/>
                        <a:t> </a:t>
                      </a:r>
                      <a:br>
                        <a:rPr lang="en-US" sz="2800" dirty="0"/>
                      </a:br>
                      <a:endParaRPr lang="en-US" sz="2800" dirty="0">
                        <a:solidFill>
                          <a:srgbClr val="FF0000"/>
                        </a:solidFill>
                      </a:endParaRPr>
                    </a:p>
                  </a:txBody>
                  <a:tcPr>
                    <a:solidFill>
                      <a:schemeClr val="accent6">
                        <a:lumMod val="40000"/>
                        <a:lumOff val="6000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144563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305A1D3-8584-21CD-281F-D6456DE73846}"/>
              </a:ext>
            </a:extLst>
          </p:cNvPr>
          <p:cNvPicPr>
            <a:picLocks noChangeAspect="1"/>
          </p:cNvPicPr>
          <p:nvPr/>
        </p:nvPicPr>
        <p:blipFill>
          <a:blip r:embed="rId2"/>
          <a:stretch>
            <a:fillRect/>
          </a:stretch>
        </p:blipFill>
        <p:spPr>
          <a:xfrm>
            <a:off x="1171459" y="1726247"/>
            <a:ext cx="10172815" cy="3679528"/>
          </a:xfrm>
          <a:prstGeom prst="rect">
            <a:avLst/>
          </a:prstGeom>
        </p:spPr>
      </p:pic>
      <p:sp>
        <p:nvSpPr>
          <p:cNvPr id="2" name="Title 1">
            <a:extLst>
              <a:ext uri="{FF2B5EF4-FFF2-40B4-BE49-F238E27FC236}">
                <a16:creationId xmlns:a16="http://schemas.microsoft.com/office/drawing/2014/main" id="{09CBCCC1-7CC4-1012-A229-81EF7C71B0FE}"/>
              </a:ext>
            </a:extLst>
          </p:cNvPr>
          <p:cNvSpPr>
            <a:spLocks noGrp="1"/>
          </p:cNvSpPr>
          <p:nvPr/>
        </p:nvSpPr>
        <p:spPr>
          <a:xfrm>
            <a:off x="375920" y="733742"/>
            <a:ext cx="11440160" cy="99250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chemeClr val="accent1"/>
                </a:solidFill>
              </a:rPr>
              <a:t> Match the advice (1–2) to the expected results (a–b). </a:t>
            </a:r>
          </a:p>
        </p:txBody>
      </p:sp>
      <p:sp>
        <p:nvSpPr>
          <p:cNvPr id="4" name="Text Box 11">
            <a:extLst>
              <a:ext uri="{FF2B5EF4-FFF2-40B4-BE49-F238E27FC236}">
                <a16:creationId xmlns:a16="http://schemas.microsoft.com/office/drawing/2014/main" id="{F7E10C63-C904-B2E1-121A-41E22A3DDD67}"/>
              </a:ext>
            </a:extLst>
          </p:cNvPr>
          <p:cNvSpPr txBox="1">
            <a:spLocks noChangeArrowheads="1"/>
          </p:cNvSpPr>
          <p:nvPr/>
        </p:nvSpPr>
        <p:spPr bwMode="auto">
          <a:xfrm>
            <a:off x="2214563" y="2011997"/>
            <a:ext cx="471487" cy="706755"/>
          </a:xfrm>
          <a:prstGeom prst="rect">
            <a:avLst/>
          </a:prstGeom>
          <a:noFill/>
          <a:ln w="9525">
            <a:noFill/>
            <a:miter lim="800000"/>
          </a:ln>
        </p:spPr>
        <p:txBody>
          <a:bodyPr>
            <a:spAutoFit/>
          </a:bodyPr>
          <a:ls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50000"/>
              </a:spcBef>
            </a:pPr>
            <a:r>
              <a:rPr lang="en-US" sz="4000" b="1" dirty="0">
                <a:solidFill>
                  <a:srgbClr val="FF0000"/>
                </a:solidFill>
                <a:latin typeface="Calibri" panose="020F0502020204030204" pitchFamily="34" charset="0"/>
              </a:rPr>
              <a:t>b</a:t>
            </a:r>
          </a:p>
        </p:txBody>
      </p:sp>
      <p:sp>
        <p:nvSpPr>
          <p:cNvPr id="5" name="Text Box 11">
            <a:extLst>
              <a:ext uri="{FF2B5EF4-FFF2-40B4-BE49-F238E27FC236}">
                <a16:creationId xmlns:a16="http://schemas.microsoft.com/office/drawing/2014/main" id="{9E21E452-5620-BBC3-2B69-151C04EB9E91}"/>
              </a:ext>
            </a:extLst>
          </p:cNvPr>
          <p:cNvSpPr txBox="1">
            <a:spLocks noChangeArrowheads="1"/>
          </p:cNvSpPr>
          <p:nvPr/>
        </p:nvSpPr>
        <p:spPr bwMode="auto">
          <a:xfrm>
            <a:off x="2319338" y="2716381"/>
            <a:ext cx="471487" cy="706755"/>
          </a:xfrm>
          <a:prstGeom prst="rect">
            <a:avLst/>
          </a:prstGeom>
          <a:noFill/>
          <a:ln w="9525">
            <a:noFill/>
            <a:miter lim="800000"/>
          </a:ln>
        </p:spPr>
        <p:txBody>
          <a:bodyPr>
            <a:spAutoFit/>
          </a:bodyPr>
          <a:ls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50000"/>
              </a:spcBef>
            </a:pPr>
            <a:r>
              <a:rPr lang="en-US" sz="4000" b="1" dirty="0">
                <a:solidFill>
                  <a:srgbClr val="FF0000"/>
                </a:solidFill>
                <a:latin typeface="Calibri" panose="020F0502020204030204" pitchFamily="34" charset="0"/>
              </a:rPr>
              <a:t>a</a:t>
            </a:r>
          </a:p>
        </p:txBody>
      </p:sp>
    </p:spTree>
    <p:extLst>
      <p:ext uri="{BB962C8B-B14F-4D97-AF65-F5344CB8AC3E}">
        <p14:creationId xmlns:p14="http://schemas.microsoft.com/office/powerpoint/2010/main" val="2271596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DD354-3938-B566-A93A-71539BB6F68E}"/>
              </a:ext>
            </a:extLst>
          </p:cNvPr>
          <p:cNvSpPr>
            <a:spLocks noGrp="1"/>
          </p:cNvSpPr>
          <p:nvPr/>
        </p:nvSpPr>
        <p:spPr>
          <a:xfrm>
            <a:off x="175895" y="418147"/>
            <a:ext cx="11440160" cy="99250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chemeClr val="accent1"/>
                </a:solidFill>
              </a:rPr>
              <a:t>5 Use appropriate phrases to introduce advice and expected results. </a:t>
            </a:r>
          </a:p>
        </p:txBody>
      </p:sp>
      <p:pic>
        <p:nvPicPr>
          <p:cNvPr id="4" name="Picture 3">
            <a:extLst>
              <a:ext uri="{FF2B5EF4-FFF2-40B4-BE49-F238E27FC236}">
                <a16:creationId xmlns:a16="http://schemas.microsoft.com/office/drawing/2014/main" id="{E0A38055-37C1-F5F2-8012-3A105596B5C9}"/>
              </a:ext>
            </a:extLst>
          </p:cNvPr>
          <p:cNvPicPr>
            <a:picLocks noChangeAspect="1"/>
          </p:cNvPicPr>
          <p:nvPr/>
        </p:nvPicPr>
        <p:blipFill>
          <a:blip r:embed="rId2"/>
          <a:stretch>
            <a:fillRect/>
          </a:stretch>
        </p:blipFill>
        <p:spPr>
          <a:xfrm>
            <a:off x="5629275" y="1071592"/>
            <a:ext cx="6461714" cy="2357407"/>
          </a:xfrm>
          <a:prstGeom prst="rect">
            <a:avLst/>
          </a:prstGeom>
        </p:spPr>
      </p:pic>
      <p:sp>
        <p:nvSpPr>
          <p:cNvPr id="5" name="Text Box 2">
            <a:extLst>
              <a:ext uri="{FF2B5EF4-FFF2-40B4-BE49-F238E27FC236}">
                <a16:creationId xmlns:a16="http://schemas.microsoft.com/office/drawing/2014/main" id="{05AFBFB8-12F1-5C6B-8F2F-2B58EF2A9F60}"/>
              </a:ext>
            </a:extLst>
          </p:cNvPr>
          <p:cNvSpPr txBox="1"/>
          <p:nvPr/>
        </p:nvSpPr>
        <p:spPr>
          <a:xfrm>
            <a:off x="379412" y="1595883"/>
            <a:ext cx="5249863" cy="2246769"/>
          </a:xfrm>
          <a:prstGeom prst="rect">
            <a:avLst/>
          </a:prstGeom>
          <a:noFill/>
        </p:spPr>
        <p:txBody>
          <a:bodyPr wrap="square" rtlCol="0" anchor="t">
            <a:spAutoFit/>
          </a:bodyPr>
          <a:ls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i="1" u="sng" dirty="0">
                <a:solidFill>
                  <a:srgbClr val="000000"/>
                </a:solidFill>
                <a:effectLst/>
              </a:rPr>
              <a:t>The best thing</a:t>
            </a:r>
            <a:r>
              <a:rPr lang="en-US" sz="2800" b="1" i="1" dirty="0">
                <a:solidFill>
                  <a:srgbClr val="000000"/>
                </a:solidFill>
                <a:effectLst/>
              </a:rPr>
              <a:t> </a:t>
            </a:r>
            <a:r>
              <a:rPr lang="en-US" sz="2800" b="0" i="1" dirty="0">
                <a:solidFill>
                  <a:srgbClr val="000000"/>
                </a:solidFill>
                <a:effectLst/>
              </a:rPr>
              <a:t>you can do is try not to eat late at night. </a:t>
            </a:r>
            <a:r>
              <a:rPr lang="en-US" sz="2800" b="1" i="1" u="sng" dirty="0">
                <a:solidFill>
                  <a:srgbClr val="ED1B7F"/>
                </a:solidFill>
                <a:effectLst/>
              </a:rPr>
              <a:t>In this way, you</a:t>
            </a:r>
            <a:r>
              <a:rPr lang="en-US" sz="2800" b="0" i="1" dirty="0">
                <a:solidFill>
                  <a:srgbClr val="ED1B7F"/>
                </a:solidFill>
                <a:effectLst/>
              </a:rPr>
              <a:t> don’t add extra calories before sleeping.</a:t>
            </a:r>
            <a:r>
              <a:rPr lang="en-US" sz="2800" dirty="0">
                <a:solidFill>
                  <a:srgbClr val="ED1B7F"/>
                </a:solidFill>
              </a:rPr>
              <a:t> </a:t>
            </a:r>
            <a:br>
              <a:rPr lang="en-US" sz="2800" dirty="0">
                <a:solidFill>
                  <a:srgbClr val="ED1B7F"/>
                </a:solidFill>
              </a:rPr>
            </a:br>
            <a:endParaRPr lang="en-US" sz="2800" dirty="0">
              <a:solidFill>
                <a:srgbClr val="ED1B7F"/>
              </a:solidFill>
            </a:endParaRPr>
          </a:p>
        </p:txBody>
      </p:sp>
      <p:sp>
        <p:nvSpPr>
          <p:cNvPr id="6" name="Text Box 2">
            <a:extLst>
              <a:ext uri="{FF2B5EF4-FFF2-40B4-BE49-F238E27FC236}">
                <a16:creationId xmlns:a16="http://schemas.microsoft.com/office/drawing/2014/main" id="{88645A0E-57B4-94DF-16F2-1CE848021043}"/>
              </a:ext>
            </a:extLst>
          </p:cNvPr>
          <p:cNvSpPr txBox="1"/>
          <p:nvPr/>
        </p:nvSpPr>
        <p:spPr>
          <a:xfrm>
            <a:off x="379412" y="3691383"/>
            <a:ext cx="5249863" cy="2246769"/>
          </a:xfrm>
          <a:prstGeom prst="rect">
            <a:avLst/>
          </a:prstGeom>
          <a:noFill/>
        </p:spPr>
        <p:txBody>
          <a:bodyPr wrap="square" rtlCol="0" anchor="t">
            <a:spAutoFit/>
          </a:bodyPr>
          <a:ls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i="1" u="sng" dirty="0">
                <a:solidFill>
                  <a:srgbClr val="000000"/>
                </a:solidFill>
                <a:effectLst/>
              </a:rPr>
              <a:t>Another thing</a:t>
            </a:r>
            <a:r>
              <a:rPr lang="en-US" sz="2800" b="1" i="1" dirty="0">
                <a:solidFill>
                  <a:srgbClr val="000000"/>
                </a:solidFill>
                <a:effectLst/>
              </a:rPr>
              <a:t> </a:t>
            </a:r>
            <a:r>
              <a:rPr lang="en-US" sz="2800" b="0" i="1" dirty="0">
                <a:solidFill>
                  <a:srgbClr val="000000"/>
                </a:solidFill>
                <a:effectLst/>
              </a:rPr>
              <a:t>you could do is to make some new low-calorie recipes. </a:t>
            </a:r>
            <a:r>
              <a:rPr lang="en-US" sz="2800" b="1" i="1" u="sng" dirty="0">
                <a:solidFill>
                  <a:srgbClr val="ED1B7F"/>
                </a:solidFill>
                <a:effectLst/>
              </a:rPr>
              <a:t>If you do this, you</a:t>
            </a:r>
            <a:r>
              <a:rPr lang="en-US" sz="2800" b="0" i="1" dirty="0">
                <a:solidFill>
                  <a:srgbClr val="ED1B7F"/>
                </a:solidFill>
                <a:effectLst/>
              </a:rPr>
              <a:t> won’t get bored with your diet.</a:t>
            </a:r>
            <a:r>
              <a:rPr lang="en-US" sz="2800" dirty="0">
                <a:solidFill>
                  <a:srgbClr val="ED1B7F"/>
                </a:solidFill>
              </a:rPr>
              <a:t> </a:t>
            </a:r>
            <a:r>
              <a:rPr lang="en-US" sz="2800" dirty="0"/>
              <a:t/>
            </a:r>
            <a:br>
              <a:rPr lang="en-US" sz="2800" dirty="0"/>
            </a:br>
            <a:endParaRPr lang="en-US" sz="2800" dirty="0">
              <a:solidFill>
                <a:srgbClr val="ED1B7F"/>
              </a:solidFill>
            </a:endParaRPr>
          </a:p>
        </p:txBody>
      </p:sp>
    </p:spTree>
    <p:extLst>
      <p:ext uri="{BB962C8B-B14F-4D97-AF65-F5344CB8AC3E}">
        <p14:creationId xmlns:p14="http://schemas.microsoft.com/office/powerpoint/2010/main" val="717778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4A8D997F-18AD-9CEE-9300-C5074D9138A5}"/>
              </a:ext>
            </a:extLst>
          </p:cNvPr>
          <p:cNvSpPr>
            <a:spLocks noGrp="1"/>
          </p:cNvSpPr>
          <p:nvPr/>
        </p:nvSpPr>
        <p:spPr>
          <a:xfrm>
            <a:off x="5576252" y="316548"/>
            <a:ext cx="6504940" cy="6224905"/>
          </a:xfrm>
          <a:prstGeom prst="rect">
            <a:avLst/>
          </a:prstGeom>
          <a:ln>
            <a:solidFill>
              <a:schemeClr val="accent1"/>
            </a:solidFill>
          </a:ln>
        </p:spPr>
        <p:txBody>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pPr>
            <a:r>
              <a:rPr lang="en-US" sz="2400" b="0" i="1" dirty="0">
                <a:solidFill>
                  <a:schemeClr val="accent1">
                    <a:lumMod val="75000"/>
                  </a:schemeClr>
                </a:solidFill>
                <a:effectLst/>
              </a:rPr>
              <a:t>Dear Marcus,</a:t>
            </a:r>
            <a:br>
              <a:rPr lang="en-US" sz="2400" b="0" i="1" dirty="0">
                <a:solidFill>
                  <a:schemeClr val="accent1">
                    <a:lumMod val="75000"/>
                  </a:schemeClr>
                </a:solidFill>
                <a:effectLst/>
              </a:rPr>
            </a:br>
            <a:r>
              <a:rPr lang="en-US" sz="2400" b="1" i="0" dirty="0">
                <a:solidFill>
                  <a:schemeClr val="accent1">
                    <a:lumMod val="75000"/>
                  </a:schemeClr>
                </a:solidFill>
                <a:effectLst/>
              </a:rPr>
              <a:t>A </a:t>
            </a:r>
            <a:r>
              <a:rPr lang="en-US" sz="2400" b="0" i="1" dirty="0">
                <a:solidFill>
                  <a:schemeClr val="accent1">
                    <a:lumMod val="75000"/>
                  </a:schemeClr>
                </a:solidFill>
                <a:effectLst/>
              </a:rPr>
              <a:t>Thanks for your letter. It was great hearing from you. </a:t>
            </a:r>
            <a:r>
              <a:rPr lang="en-US" sz="2400" b="1" i="1" dirty="0">
                <a:solidFill>
                  <a:schemeClr val="accent1">
                    <a:lumMod val="75000"/>
                  </a:schemeClr>
                </a:solidFill>
                <a:effectLst/>
              </a:rPr>
              <a:t>I’m sad to hear </a:t>
            </a:r>
            <a:r>
              <a:rPr lang="en-US" sz="2400" b="0" i="1" dirty="0">
                <a:solidFill>
                  <a:schemeClr val="accent1">
                    <a:lumMod val="75000"/>
                  </a:schemeClr>
                </a:solidFill>
                <a:effectLst/>
              </a:rPr>
              <a:t>that you are having trouble getting into shape. It isn’t easy, but I think I can help.</a:t>
            </a:r>
            <a:br>
              <a:rPr lang="en-US" sz="2400" b="0" i="1" dirty="0">
                <a:solidFill>
                  <a:schemeClr val="accent1">
                    <a:lumMod val="75000"/>
                  </a:schemeClr>
                </a:solidFill>
                <a:effectLst/>
              </a:rPr>
            </a:br>
            <a:r>
              <a:rPr lang="en-US" sz="2400" b="1" i="0" dirty="0">
                <a:solidFill>
                  <a:schemeClr val="accent1">
                    <a:lumMod val="75000"/>
                  </a:schemeClr>
                </a:solidFill>
                <a:effectLst/>
              </a:rPr>
              <a:t>B </a:t>
            </a:r>
            <a:r>
              <a:rPr lang="en-US" sz="2400" b="1" i="1" dirty="0">
                <a:solidFill>
                  <a:schemeClr val="accent1">
                    <a:lumMod val="75000"/>
                  </a:schemeClr>
                </a:solidFill>
                <a:effectLst/>
              </a:rPr>
              <a:t>It would be a good idea </a:t>
            </a:r>
            <a:r>
              <a:rPr lang="en-US" sz="2400" b="0" i="1" dirty="0">
                <a:solidFill>
                  <a:schemeClr val="accent1">
                    <a:lumMod val="75000"/>
                  </a:schemeClr>
                </a:solidFill>
                <a:effectLst/>
              </a:rPr>
              <a:t>to choose an activity or a sport that you really like doing like football. </a:t>
            </a:r>
            <a:r>
              <a:rPr lang="en-US" sz="2400" b="1" i="1" dirty="0">
                <a:solidFill>
                  <a:schemeClr val="accent1">
                    <a:lumMod val="75000"/>
                  </a:schemeClr>
                </a:solidFill>
                <a:effectLst/>
              </a:rPr>
              <a:t>In this way</a:t>
            </a:r>
            <a:r>
              <a:rPr lang="en-US" sz="2400" b="0" i="1" dirty="0">
                <a:solidFill>
                  <a:schemeClr val="accent1">
                    <a:lumMod val="75000"/>
                  </a:schemeClr>
                </a:solidFill>
                <a:effectLst/>
              </a:rPr>
              <a:t>, you will enjoy it and want to do it more often. Most people get bored of exercising and that’s why they don’t do it regularly.</a:t>
            </a:r>
            <a:br>
              <a:rPr lang="en-US" sz="2400" b="0" i="1" dirty="0">
                <a:solidFill>
                  <a:schemeClr val="accent1">
                    <a:lumMod val="75000"/>
                  </a:schemeClr>
                </a:solidFill>
                <a:effectLst/>
              </a:rPr>
            </a:br>
            <a:r>
              <a:rPr lang="en-US" sz="2400" b="1" i="0" dirty="0">
                <a:solidFill>
                  <a:schemeClr val="accent1">
                    <a:lumMod val="75000"/>
                  </a:schemeClr>
                </a:solidFill>
                <a:effectLst/>
              </a:rPr>
              <a:t>C </a:t>
            </a:r>
            <a:r>
              <a:rPr lang="en-US" sz="2400" b="1" i="1" dirty="0">
                <a:solidFill>
                  <a:schemeClr val="accent1">
                    <a:lumMod val="75000"/>
                  </a:schemeClr>
                </a:solidFill>
                <a:effectLst/>
              </a:rPr>
              <a:t>Another thing you could do </a:t>
            </a:r>
            <a:r>
              <a:rPr lang="en-US" sz="2400" b="0" i="1" dirty="0">
                <a:solidFill>
                  <a:schemeClr val="accent1">
                    <a:lumMod val="75000"/>
                  </a:schemeClr>
                </a:solidFill>
                <a:effectLst/>
              </a:rPr>
              <a:t>is to make a fitness </a:t>
            </a:r>
            <a:r>
              <a:rPr lang="en-US" sz="2400" b="0" i="1" dirty="0" err="1">
                <a:solidFill>
                  <a:schemeClr val="accent1">
                    <a:lumMod val="75000"/>
                  </a:schemeClr>
                </a:solidFill>
                <a:effectLst/>
              </a:rPr>
              <a:t>programme</a:t>
            </a:r>
            <a:r>
              <a:rPr lang="en-US" sz="2400" b="0" i="1" dirty="0">
                <a:solidFill>
                  <a:schemeClr val="accent1">
                    <a:lumMod val="75000"/>
                  </a:schemeClr>
                </a:solidFill>
                <a:effectLst/>
              </a:rPr>
              <a:t> of when you will exercise. </a:t>
            </a:r>
            <a:r>
              <a:rPr lang="en-US" sz="2400" b="1" i="1" dirty="0">
                <a:solidFill>
                  <a:schemeClr val="accent1">
                    <a:lumMod val="75000"/>
                  </a:schemeClr>
                </a:solidFill>
                <a:effectLst/>
              </a:rPr>
              <a:t>If you do this</a:t>
            </a:r>
            <a:r>
              <a:rPr lang="en-US" sz="2400" b="0" i="1" dirty="0">
                <a:solidFill>
                  <a:schemeClr val="accent1">
                    <a:lumMod val="75000"/>
                  </a:schemeClr>
                </a:solidFill>
                <a:effectLst/>
              </a:rPr>
              <a:t>, you will make sure to have the time for your workouts. It’s so easy to forget to exercise when you are busy or make excuses that you don’t have the time.</a:t>
            </a:r>
            <a:br>
              <a:rPr lang="en-US" sz="2400" b="0" i="1" dirty="0">
                <a:solidFill>
                  <a:schemeClr val="accent1">
                    <a:lumMod val="75000"/>
                  </a:schemeClr>
                </a:solidFill>
                <a:effectLst/>
              </a:rPr>
            </a:br>
            <a:r>
              <a:rPr lang="en-US" sz="2400" b="1" i="0" dirty="0">
                <a:solidFill>
                  <a:schemeClr val="accent1">
                    <a:lumMod val="75000"/>
                  </a:schemeClr>
                </a:solidFill>
                <a:effectLst/>
              </a:rPr>
              <a:t>D </a:t>
            </a:r>
            <a:r>
              <a:rPr lang="en-US" sz="2400" b="1" i="1" dirty="0">
                <a:solidFill>
                  <a:schemeClr val="accent1">
                    <a:lumMod val="75000"/>
                  </a:schemeClr>
                </a:solidFill>
                <a:effectLst/>
              </a:rPr>
              <a:t>I hope I’ve helped </a:t>
            </a:r>
            <a:r>
              <a:rPr lang="en-US" sz="2400" b="0" i="1" dirty="0">
                <a:solidFill>
                  <a:schemeClr val="accent1">
                    <a:lumMod val="75000"/>
                  </a:schemeClr>
                </a:solidFill>
                <a:effectLst/>
              </a:rPr>
              <a:t>somehow. Getting into shape can be a real challenge, but I know you can do this.</a:t>
            </a:r>
            <a:br>
              <a:rPr lang="en-US" sz="2400" b="0" i="1" dirty="0">
                <a:solidFill>
                  <a:schemeClr val="accent1">
                    <a:lumMod val="75000"/>
                  </a:schemeClr>
                </a:solidFill>
                <a:effectLst/>
              </a:rPr>
            </a:br>
            <a:r>
              <a:rPr lang="en-US" sz="2400" b="0" i="1" dirty="0">
                <a:solidFill>
                  <a:schemeClr val="accent1">
                    <a:lumMod val="75000"/>
                  </a:schemeClr>
                </a:solidFill>
                <a:effectLst/>
              </a:rPr>
              <a:t>Write back and tell me how you get on.</a:t>
            </a:r>
            <a:br>
              <a:rPr lang="en-US" sz="2400" b="0" i="1" dirty="0">
                <a:solidFill>
                  <a:schemeClr val="accent1">
                    <a:lumMod val="75000"/>
                  </a:schemeClr>
                </a:solidFill>
                <a:effectLst/>
              </a:rPr>
            </a:br>
            <a:r>
              <a:rPr lang="en-US" sz="2400" b="0" i="1" dirty="0">
                <a:solidFill>
                  <a:schemeClr val="accent1">
                    <a:lumMod val="75000"/>
                  </a:schemeClr>
                </a:solidFill>
                <a:effectLst/>
              </a:rPr>
              <a:t>Yours,</a:t>
            </a:r>
            <a:br>
              <a:rPr lang="en-US" sz="2400" b="0" i="1" dirty="0">
                <a:solidFill>
                  <a:schemeClr val="accent1">
                    <a:lumMod val="75000"/>
                  </a:schemeClr>
                </a:solidFill>
                <a:effectLst/>
              </a:rPr>
            </a:br>
            <a:r>
              <a:rPr lang="en-US" sz="2400" b="0" i="1" dirty="0">
                <a:solidFill>
                  <a:schemeClr val="accent1">
                    <a:lumMod val="75000"/>
                  </a:schemeClr>
                </a:solidFill>
                <a:effectLst/>
              </a:rPr>
              <a:t>Sharon</a:t>
            </a:r>
            <a:r>
              <a:rPr lang="en-US" sz="2400" dirty="0">
                <a:solidFill>
                  <a:schemeClr val="accent1">
                    <a:lumMod val="75000"/>
                  </a:schemeClr>
                </a:solidFill>
              </a:rPr>
              <a:t> </a:t>
            </a:r>
            <a:endParaRPr lang="en-US" sz="2400" b="1" dirty="0">
              <a:solidFill>
                <a:schemeClr val="accent1">
                  <a:lumMod val="75000"/>
                </a:schemeClr>
              </a:solidFill>
            </a:endParaRPr>
          </a:p>
        </p:txBody>
      </p:sp>
      <p:sp>
        <p:nvSpPr>
          <p:cNvPr id="3" name="Text Box 3">
            <a:extLst>
              <a:ext uri="{FF2B5EF4-FFF2-40B4-BE49-F238E27FC236}">
                <a16:creationId xmlns:a16="http://schemas.microsoft.com/office/drawing/2014/main" id="{C15FEF90-1F86-8B74-6C5A-ABB409AF060F}"/>
              </a:ext>
            </a:extLst>
          </p:cNvPr>
          <p:cNvSpPr txBox="1"/>
          <p:nvPr/>
        </p:nvSpPr>
        <p:spPr>
          <a:xfrm>
            <a:off x="7929881" y="5992813"/>
            <a:ext cx="4116387" cy="461665"/>
          </a:xfrm>
          <a:prstGeom prst="rect">
            <a:avLst/>
          </a:prstGeom>
          <a:solidFill>
            <a:srgbClr val="008000"/>
          </a:solidFill>
        </p:spPr>
        <p:txBody>
          <a:bodyPr wrap="square" rtlCol="0">
            <a:spAutoFit/>
          </a:bodyPr>
          <a:ls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chemeClr val="bg1"/>
                </a:solidFill>
              </a:rPr>
              <a:t>Plan of a letter giving advice</a:t>
            </a:r>
          </a:p>
        </p:txBody>
      </p:sp>
      <p:sp>
        <p:nvSpPr>
          <p:cNvPr id="4" name="Rectangular Callout 6">
            <a:extLst>
              <a:ext uri="{FF2B5EF4-FFF2-40B4-BE49-F238E27FC236}">
                <a16:creationId xmlns:a16="http://schemas.microsoft.com/office/drawing/2014/main" id="{5F235F05-C262-B3E8-3BEF-4DE581C0E90F}"/>
              </a:ext>
            </a:extLst>
          </p:cNvPr>
          <p:cNvSpPr/>
          <p:nvPr/>
        </p:nvSpPr>
        <p:spPr>
          <a:xfrm>
            <a:off x="134302" y="316548"/>
            <a:ext cx="4827905" cy="560705"/>
          </a:xfrm>
          <a:prstGeom prst="wedgeRectCallout">
            <a:avLst>
              <a:gd name="adj1" fmla="val 62363"/>
              <a:gd name="adj2" fmla="val -20215"/>
            </a:avLst>
          </a:prstGeom>
          <a:noFill/>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x-non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r>
              <a:rPr lang="en-US" sz="3000" b="1" i="1">
                <a:solidFill>
                  <a:srgbClr val="002060"/>
                </a:solidFill>
                <a:sym typeface="+mn-ea"/>
              </a:rPr>
              <a:t>Hi </a:t>
            </a:r>
            <a:r>
              <a:rPr lang="en-US" sz="3000" i="1">
                <a:solidFill>
                  <a:srgbClr val="002060"/>
                </a:solidFill>
                <a:sym typeface="+mn-ea"/>
              </a:rPr>
              <a:t>+ (your friend’s first name)</a:t>
            </a:r>
            <a:r>
              <a:rPr lang="en-US" sz="3000" b="1" i="1">
                <a:solidFill>
                  <a:srgbClr val="002060"/>
                </a:solidFill>
                <a:sym typeface="+mn-ea"/>
              </a:rPr>
              <a:t>,</a:t>
            </a:r>
          </a:p>
        </p:txBody>
      </p:sp>
      <p:sp>
        <p:nvSpPr>
          <p:cNvPr id="5" name="Rectangular Callout 5">
            <a:extLst>
              <a:ext uri="{FF2B5EF4-FFF2-40B4-BE49-F238E27FC236}">
                <a16:creationId xmlns:a16="http://schemas.microsoft.com/office/drawing/2014/main" id="{A92A6A5B-54ED-8613-5904-4F1046AE5ED8}"/>
              </a:ext>
            </a:extLst>
          </p:cNvPr>
          <p:cNvSpPr/>
          <p:nvPr/>
        </p:nvSpPr>
        <p:spPr>
          <a:xfrm>
            <a:off x="115252" y="1056958"/>
            <a:ext cx="4827905" cy="907415"/>
          </a:xfrm>
          <a:prstGeom prst="wedgeRectCallout">
            <a:avLst>
              <a:gd name="adj1" fmla="val 62363"/>
              <a:gd name="adj2" fmla="val -20215"/>
            </a:avLst>
          </a:prstGeom>
          <a:noFill/>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x-non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r>
              <a:rPr lang="en-US" sz="3000" i="1" dirty="0">
                <a:solidFill>
                  <a:srgbClr val="7030A0"/>
                </a:solidFill>
                <a:sym typeface="+mn-ea"/>
              </a:rPr>
              <a:t>Para 1: writing the opening remarks, expressing sympathy </a:t>
            </a:r>
          </a:p>
        </p:txBody>
      </p:sp>
      <p:sp>
        <p:nvSpPr>
          <p:cNvPr id="6" name="Rectangular Callout 7">
            <a:extLst>
              <a:ext uri="{FF2B5EF4-FFF2-40B4-BE49-F238E27FC236}">
                <a16:creationId xmlns:a16="http://schemas.microsoft.com/office/drawing/2014/main" id="{14C01235-566B-5BA2-A4A2-4DA0A257A528}"/>
              </a:ext>
            </a:extLst>
          </p:cNvPr>
          <p:cNvSpPr/>
          <p:nvPr/>
        </p:nvSpPr>
        <p:spPr>
          <a:xfrm>
            <a:off x="110807" y="2250123"/>
            <a:ext cx="4827905" cy="907415"/>
          </a:xfrm>
          <a:prstGeom prst="wedgeRectCallout">
            <a:avLst>
              <a:gd name="adj1" fmla="val 62363"/>
              <a:gd name="adj2" fmla="val 1434"/>
            </a:avLst>
          </a:prstGeom>
          <a:noFill/>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x-non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r>
              <a:rPr lang="en-US" sz="3000" i="1" dirty="0">
                <a:solidFill>
                  <a:schemeClr val="accent4">
                    <a:lumMod val="50000"/>
                  </a:schemeClr>
                </a:solidFill>
                <a:sym typeface="+mn-ea"/>
              </a:rPr>
              <a:t>Para 2: writing your first advice &amp; expected results</a:t>
            </a:r>
          </a:p>
        </p:txBody>
      </p:sp>
      <p:sp>
        <p:nvSpPr>
          <p:cNvPr id="7" name="Rectangular Callout 8">
            <a:extLst>
              <a:ext uri="{FF2B5EF4-FFF2-40B4-BE49-F238E27FC236}">
                <a16:creationId xmlns:a16="http://schemas.microsoft.com/office/drawing/2014/main" id="{325B0435-5B76-FA40-724F-C6BDA897F952}"/>
              </a:ext>
            </a:extLst>
          </p:cNvPr>
          <p:cNvSpPr/>
          <p:nvPr/>
        </p:nvSpPr>
        <p:spPr>
          <a:xfrm>
            <a:off x="115252" y="3443288"/>
            <a:ext cx="4827905" cy="907415"/>
          </a:xfrm>
          <a:prstGeom prst="wedgeRectCallout">
            <a:avLst>
              <a:gd name="adj1" fmla="val 62666"/>
              <a:gd name="adj2" fmla="val 37963"/>
            </a:avLst>
          </a:prstGeom>
          <a:noFill/>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x-non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r>
              <a:rPr lang="en-US" sz="3000" i="1" dirty="0">
                <a:solidFill>
                  <a:schemeClr val="accent2">
                    <a:lumMod val="50000"/>
                  </a:schemeClr>
                </a:solidFill>
                <a:sym typeface="+mn-ea"/>
              </a:rPr>
              <a:t>Para 3: writing your second advice &amp; expected results </a:t>
            </a:r>
          </a:p>
        </p:txBody>
      </p:sp>
      <p:sp>
        <p:nvSpPr>
          <p:cNvPr id="8" name="Rectangular Callout 9">
            <a:extLst>
              <a:ext uri="{FF2B5EF4-FFF2-40B4-BE49-F238E27FC236}">
                <a16:creationId xmlns:a16="http://schemas.microsoft.com/office/drawing/2014/main" id="{32C88163-BE4D-DA86-6DE0-A0442E7B23D5}"/>
              </a:ext>
            </a:extLst>
          </p:cNvPr>
          <p:cNvSpPr/>
          <p:nvPr/>
        </p:nvSpPr>
        <p:spPr>
          <a:xfrm>
            <a:off x="145732" y="4534218"/>
            <a:ext cx="4827905" cy="907415"/>
          </a:xfrm>
          <a:prstGeom prst="wedgeRectCallout">
            <a:avLst>
              <a:gd name="adj1" fmla="val 61114"/>
              <a:gd name="adj2" fmla="val 28026"/>
            </a:avLst>
          </a:prstGeom>
          <a:noFill/>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x-non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r>
              <a:rPr lang="en-US" sz="3000" i="1" dirty="0">
                <a:solidFill>
                  <a:schemeClr val="accent1">
                    <a:lumMod val="50000"/>
                  </a:schemeClr>
                </a:solidFill>
                <a:sym typeface="+mn-ea"/>
              </a:rPr>
              <a:t>Para 4: expressing hope that your advice helps</a:t>
            </a:r>
          </a:p>
        </p:txBody>
      </p:sp>
      <p:sp>
        <p:nvSpPr>
          <p:cNvPr id="9" name="Rectangular Callout 10">
            <a:extLst>
              <a:ext uri="{FF2B5EF4-FFF2-40B4-BE49-F238E27FC236}">
                <a16:creationId xmlns:a16="http://schemas.microsoft.com/office/drawing/2014/main" id="{5C48121F-4475-6EA4-FAE8-5C38B7C38DF7}"/>
              </a:ext>
            </a:extLst>
          </p:cNvPr>
          <p:cNvSpPr/>
          <p:nvPr/>
        </p:nvSpPr>
        <p:spPr>
          <a:xfrm>
            <a:off x="145732" y="5649278"/>
            <a:ext cx="4827905" cy="763270"/>
          </a:xfrm>
          <a:prstGeom prst="wedgeRectCallout">
            <a:avLst>
              <a:gd name="adj1" fmla="val 62363"/>
              <a:gd name="adj2" fmla="val 3114"/>
            </a:avLst>
          </a:prstGeom>
          <a:noFill/>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x-non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lnSpc>
                <a:spcPct val="80000"/>
              </a:lnSpc>
            </a:pPr>
            <a:r>
              <a:rPr lang="en-US" sz="3000" i="1" dirty="0">
                <a:solidFill>
                  <a:schemeClr val="tx1"/>
                </a:solidFill>
                <a:sym typeface="+mn-ea"/>
              </a:rPr>
              <a:t>closing remarks)</a:t>
            </a:r>
          </a:p>
          <a:p>
            <a:pPr algn="l">
              <a:lnSpc>
                <a:spcPct val="80000"/>
              </a:lnSpc>
            </a:pPr>
            <a:r>
              <a:rPr lang="en-US" sz="3000" i="1" dirty="0">
                <a:solidFill>
                  <a:schemeClr val="tx1"/>
                </a:solidFill>
                <a:sym typeface="+mn-ea"/>
              </a:rPr>
              <a:t>(your first name) </a:t>
            </a:r>
          </a:p>
        </p:txBody>
      </p:sp>
    </p:spTree>
    <p:extLst>
      <p:ext uri="{BB962C8B-B14F-4D97-AF65-F5344CB8AC3E}">
        <p14:creationId xmlns:p14="http://schemas.microsoft.com/office/powerpoint/2010/main" val="1324632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357F624-F61B-7081-350F-B535D6DE40C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22003" b="4123"/>
          <a:stretch/>
        </p:blipFill>
        <p:spPr>
          <a:xfrm>
            <a:off x="2279083" y="646235"/>
            <a:ext cx="7633833" cy="5565530"/>
          </a:xfrm>
          <a:prstGeom prst="rect">
            <a:avLst/>
          </a:prstGeom>
        </p:spPr>
      </p:pic>
      <p:sp>
        <p:nvSpPr>
          <p:cNvPr id="3" name="TextBox 6">
            <a:extLst>
              <a:ext uri="{FF2B5EF4-FFF2-40B4-BE49-F238E27FC236}">
                <a16:creationId xmlns:a16="http://schemas.microsoft.com/office/drawing/2014/main" id="{43DBD20B-0CA6-DFF8-A9C9-CD78F5F19596}"/>
              </a:ext>
            </a:extLst>
          </p:cNvPr>
          <p:cNvSpPr txBox="1"/>
          <p:nvPr/>
        </p:nvSpPr>
        <p:spPr>
          <a:xfrm>
            <a:off x="5068396" y="4189934"/>
            <a:ext cx="3180373"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dirty="0">
                <a:solidFill>
                  <a:schemeClr val="bg1"/>
                </a:solidFill>
              </a:rPr>
              <a:t>While - Writing</a:t>
            </a:r>
          </a:p>
        </p:txBody>
      </p:sp>
    </p:spTree>
    <p:extLst>
      <p:ext uri="{BB962C8B-B14F-4D97-AF65-F5344CB8AC3E}">
        <p14:creationId xmlns:p14="http://schemas.microsoft.com/office/powerpoint/2010/main" val="28523889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4301" y="494983"/>
            <a:ext cx="5865018" cy="2766964"/>
          </a:xfrm>
          <a:prstGeom prst="rect">
            <a:avLst/>
          </a:prstGeom>
        </p:spPr>
      </p:pic>
      <p:sp>
        <p:nvSpPr>
          <p:cNvPr id="4" name="Rectangle 3">
            <a:extLst>
              <a:ext uri="{FF2B5EF4-FFF2-40B4-BE49-F238E27FC236}">
                <a16:creationId xmlns:a16="http://schemas.microsoft.com/office/drawing/2014/main" id="{485C6663-036D-CFCC-CCD2-9C771536ACAE}"/>
              </a:ext>
            </a:extLst>
          </p:cNvPr>
          <p:cNvSpPr/>
          <p:nvPr/>
        </p:nvSpPr>
        <p:spPr>
          <a:xfrm>
            <a:off x="5153025" y="2243048"/>
            <a:ext cx="6943725" cy="523220"/>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i="1" dirty="0">
                <a:solidFill>
                  <a:srgbClr val="ED1B7F"/>
                </a:solidFill>
              </a:rPr>
              <a:t>1 </a:t>
            </a:r>
            <a:r>
              <a:rPr lang="en-US" sz="2800" b="0" i="1" dirty="0">
                <a:solidFill>
                  <a:srgbClr val="ED1B7F"/>
                </a:solidFill>
                <a:effectLst/>
              </a:rPr>
              <a:t>I’m going to write a letter giving advice.</a:t>
            </a:r>
            <a:r>
              <a:rPr lang="en-US" sz="2800" dirty="0">
                <a:solidFill>
                  <a:srgbClr val="ED1B7F"/>
                </a:solidFill>
              </a:rPr>
              <a:t> </a:t>
            </a:r>
          </a:p>
        </p:txBody>
      </p:sp>
      <p:sp>
        <p:nvSpPr>
          <p:cNvPr id="5" name="Rectangle 4">
            <a:extLst>
              <a:ext uri="{FF2B5EF4-FFF2-40B4-BE49-F238E27FC236}">
                <a16:creationId xmlns:a16="http://schemas.microsoft.com/office/drawing/2014/main" id="{CCA21599-8CC0-E695-2149-205B7F10B1B3}"/>
              </a:ext>
            </a:extLst>
          </p:cNvPr>
          <p:cNvSpPr/>
          <p:nvPr/>
        </p:nvSpPr>
        <p:spPr>
          <a:xfrm>
            <a:off x="5153025" y="3051869"/>
            <a:ext cx="6943725" cy="954107"/>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i="1" dirty="0">
                <a:solidFill>
                  <a:srgbClr val="ED1B7F"/>
                </a:solidFill>
              </a:rPr>
              <a:t>2 </a:t>
            </a:r>
            <a:r>
              <a:rPr lang="en-US" sz="2800" b="0" i="1" dirty="0">
                <a:solidFill>
                  <a:srgbClr val="ED1B7F"/>
                </a:solidFill>
                <a:effectLst/>
              </a:rPr>
              <a:t>Try not to eat late at night. Make some new low-calorie recipes.</a:t>
            </a:r>
            <a:r>
              <a:rPr lang="en-US" sz="2800" dirty="0">
                <a:solidFill>
                  <a:srgbClr val="ED1B7F"/>
                </a:solidFill>
              </a:rPr>
              <a:t> </a:t>
            </a:r>
          </a:p>
        </p:txBody>
      </p:sp>
      <p:sp>
        <p:nvSpPr>
          <p:cNvPr id="6" name="Rectangle 5">
            <a:extLst>
              <a:ext uri="{FF2B5EF4-FFF2-40B4-BE49-F238E27FC236}">
                <a16:creationId xmlns:a16="http://schemas.microsoft.com/office/drawing/2014/main" id="{99EE6D3B-D9CC-B3EE-5C71-7823F6826A89}"/>
              </a:ext>
            </a:extLst>
          </p:cNvPr>
          <p:cNvSpPr/>
          <p:nvPr/>
        </p:nvSpPr>
        <p:spPr>
          <a:xfrm>
            <a:off x="5153024" y="4239754"/>
            <a:ext cx="6943725" cy="954107"/>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i="1" dirty="0">
                <a:solidFill>
                  <a:srgbClr val="ED1B7F"/>
                </a:solidFill>
              </a:rPr>
              <a:t>3 </a:t>
            </a:r>
            <a:r>
              <a:rPr lang="en-US" sz="2800" b="0" i="1" dirty="0">
                <a:solidFill>
                  <a:srgbClr val="ED1B7F"/>
                </a:solidFill>
                <a:effectLst/>
              </a:rPr>
              <a:t>You won’t add extra calories before sleeping. </a:t>
            </a:r>
            <a:br>
              <a:rPr lang="en-US" sz="2800" b="0" i="1" dirty="0">
                <a:solidFill>
                  <a:srgbClr val="ED1B7F"/>
                </a:solidFill>
                <a:effectLst/>
              </a:rPr>
            </a:br>
            <a:r>
              <a:rPr lang="en-US" sz="2800" b="0" i="1" dirty="0">
                <a:solidFill>
                  <a:srgbClr val="ED1B7F"/>
                </a:solidFill>
                <a:effectLst/>
              </a:rPr>
              <a:t>You won’t get bored with your diet.</a:t>
            </a:r>
            <a:endParaRPr lang="en-US" sz="2800" dirty="0">
              <a:solidFill>
                <a:srgbClr val="ED1B7F"/>
              </a:solidFill>
            </a:endParaRPr>
          </a:p>
        </p:txBody>
      </p:sp>
    </p:spTree>
    <p:extLst>
      <p:ext uri="{BB962C8B-B14F-4D97-AF65-F5344CB8AC3E}">
        <p14:creationId xmlns:p14="http://schemas.microsoft.com/office/powerpoint/2010/main" val="2156089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32A2AE-C341-66A4-4322-FA4B74889534}"/>
              </a:ext>
            </a:extLst>
          </p:cNvPr>
          <p:cNvPicPr>
            <a:picLocks noChangeAspect="1"/>
          </p:cNvPicPr>
          <p:nvPr/>
        </p:nvPicPr>
        <p:blipFill>
          <a:blip r:embed="rId2"/>
          <a:stretch>
            <a:fillRect/>
          </a:stretch>
        </p:blipFill>
        <p:spPr>
          <a:xfrm>
            <a:off x="218959" y="514304"/>
            <a:ext cx="6080242" cy="2385918"/>
          </a:xfrm>
          <a:prstGeom prst="rect">
            <a:avLst/>
          </a:prstGeom>
        </p:spPr>
      </p:pic>
      <p:pic>
        <p:nvPicPr>
          <p:cNvPr id="2" name="Picture 1"/>
          <p:cNvPicPr>
            <a:picLocks noChangeAspect="1"/>
          </p:cNvPicPr>
          <p:nvPr/>
        </p:nvPicPr>
        <p:blipFill>
          <a:blip r:embed="rId3"/>
          <a:stretch>
            <a:fillRect/>
          </a:stretch>
        </p:blipFill>
        <p:spPr>
          <a:xfrm>
            <a:off x="6075485" y="1458703"/>
            <a:ext cx="6116515" cy="5102989"/>
          </a:xfrm>
          <a:prstGeom prst="rect">
            <a:avLst/>
          </a:prstGeom>
        </p:spPr>
      </p:pic>
    </p:spTree>
    <p:extLst>
      <p:ext uri="{BB962C8B-B14F-4D97-AF65-F5344CB8AC3E}">
        <p14:creationId xmlns:p14="http://schemas.microsoft.com/office/powerpoint/2010/main" val="150232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E120F82-8A9C-E6E4-4AFA-185D59A6040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10339" y="471876"/>
            <a:ext cx="7771323" cy="5914248"/>
          </a:xfrm>
          <a:prstGeom prst="rect">
            <a:avLst/>
          </a:prstGeom>
        </p:spPr>
      </p:pic>
      <p:sp>
        <p:nvSpPr>
          <p:cNvPr id="3" name="TextBox 2">
            <a:extLst>
              <a:ext uri="{FF2B5EF4-FFF2-40B4-BE49-F238E27FC236}">
                <a16:creationId xmlns:a16="http://schemas.microsoft.com/office/drawing/2014/main" id="{E582CB8E-FC9F-57F5-53DA-301615B3B5EC}"/>
              </a:ext>
            </a:extLst>
          </p:cNvPr>
          <p:cNvSpPr txBox="1"/>
          <p:nvPr/>
        </p:nvSpPr>
        <p:spPr>
          <a:xfrm>
            <a:off x="4408953" y="3930162"/>
            <a:ext cx="3039985"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dirty="0">
                <a:solidFill>
                  <a:schemeClr val="bg1"/>
                </a:solidFill>
              </a:rPr>
              <a:t>Post - Writing</a:t>
            </a:r>
            <a:endParaRPr lang="en-US" sz="1600" dirty="0">
              <a:solidFill>
                <a:schemeClr val="bg1"/>
              </a:solidFill>
            </a:endParaRPr>
          </a:p>
        </p:txBody>
      </p:sp>
    </p:spTree>
    <p:extLst>
      <p:ext uri="{BB962C8B-B14F-4D97-AF65-F5344CB8AC3E}">
        <p14:creationId xmlns:p14="http://schemas.microsoft.com/office/powerpoint/2010/main" val="141715212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a:extLst>
              <a:ext uri="{FF2B5EF4-FFF2-40B4-BE49-F238E27FC236}">
                <a16:creationId xmlns:a16="http://schemas.microsoft.com/office/drawing/2014/main" id="{C1739B30-38CE-1993-B1AD-3EC3E1B3BE85}"/>
              </a:ext>
            </a:extLst>
          </p:cNvPr>
          <p:cNvSpPr txBox="1"/>
          <p:nvPr/>
        </p:nvSpPr>
        <p:spPr>
          <a:xfrm>
            <a:off x="138171" y="2404090"/>
            <a:ext cx="11976618" cy="1446550"/>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US" sz="4400" dirty="0">
                <a:solidFill>
                  <a:srgbClr val="0070C0"/>
                </a:solidFill>
              </a:rPr>
              <a:t>Work in pairs. Swap your essay with your partner and check each other’s work.</a:t>
            </a:r>
          </a:p>
        </p:txBody>
      </p:sp>
      <p:sp>
        <p:nvSpPr>
          <p:cNvPr id="5" name="Flowchart: Alternate Process 4">
            <a:extLst>
              <a:ext uri="{FF2B5EF4-FFF2-40B4-BE49-F238E27FC236}">
                <a16:creationId xmlns:a16="http://schemas.microsoft.com/office/drawing/2014/main" id="{0705DEF2-7FD2-038B-223C-045CF3840316}"/>
              </a:ext>
            </a:extLst>
          </p:cNvPr>
          <p:cNvSpPr/>
          <p:nvPr/>
        </p:nvSpPr>
        <p:spPr>
          <a:xfrm>
            <a:off x="4004603" y="955039"/>
            <a:ext cx="3768340" cy="653143"/>
          </a:xfrm>
          <a:prstGeom prst="flowChartAlternateProcess">
            <a:avLst/>
          </a:prstGeom>
          <a:solidFill>
            <a:srgbClr val="F15682"/>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4800" b="1" dirty="0"/>
              <a:t>Peer check</a:t>
            </a:r>
          </a:p>
        </p:txBody>
      </p:sp>
    </p:spTree>
    <p:extLst>
      <p:ext uri="{BB962C8B-B14F-4D97-AF65-F5344CB8AC3E}">
        <p14:creationId xmlns:p14="http://schemas.microsoft.com/office/powerpoint/2010/main" val="385759934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9906E-EFCD-0BA0-7C8C-888029739357}"/>
              </a:ext>
            </a:extLst>
          </p:cNvPr>
          <p:cNvSpPr>
            <a:spLocks noGrp="1"/>
          </p:cNvSpPr>
          <p:nvPr/>
        </p:nvSpPr>
        <p:spPr>
          <a:xfrm>
            <a:off x="4114801" y="358969"/>
            <a:ext cx="3736731" cy="40894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solidFill>
                  <a:schemeClr val="accent1"/>
                </a:solidFill>
              </a:rPr>
              <a:t> </a:t>
            </a:r>
            <a:r>
              <a:rPr lang="en-US" sz="3200" b="1" dirty="0" smtClean="0">
                <a:solidFill>
                  <a:schemeClr val="accent1"/>
                </a:solidFill>
              </a:rPr>
              <a:t>Suggested answer</a:t>
            </a:r>
            <a:endParaRPr lang="en-US" sz="3200" b="1" dirty="0">
              <a:solidFill>
                <a:schemeClr val="accent1"/>
              </a:solidFill>
            </a:endParaRPr>
          </a:p>
        </p:txBody>
      </p:sp>
      <p:sp>
        <p:nvSpPr>
          <p:cNvPr id="3" name="Content Placeholder 2">
            <a:extLst>
              <a:ext uri="{FF2B5EF4-FFF2-40B4-BE49-F238E27FC236}">
                <a16:creationId xmlns:a16="http://schemas.microsoft.com/office/drawing/2014/main" id="{74FE8593-AA6E-EBCF-70AB-619459A8581A}"/>
              </a:ext>
            </a:extLst>
          </p:cNvPr>
          <p:cNvSpPr>
            <a:spLocks noGrp="1"/>
          </p:cNvSpPr>
          <p:nvPr/>
        </p:nvSpPr>
        <p:spPr>
          <a:xfrm>
            <a:off x="127000" y="695324"/>
            <a:ext cx="11925300" cy="584771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spcBef>
                <a:spcPts val="100"/>
              </a:spcBef>
              <a:spcAft>
                <a:spcPts val="0"/>
              </a:spcAft>
            </a:pPr>
            <a:r>
              <a:rPr lang="en-US" b="0" i="1" dirty="0">
                <a:solidFill>
                  <a:srgbClr val="002060"/>
                </a:solidFill>
                <a:effectLst/>
              </a:rPr>
              <a:t>Dear Tina,</a:t>
            </a:r>
            <a:br>
              <a:rPr lang="en-US" b="0" i="1" dirty="0">
                <a:solidFill>
                  <a:srgbClr val="002060"/>
                </a:solidFill>
                <a:effectLst/>
              </a:rPr>
            </a:br>
            <a:r>
              <a:rPr lang="en-US" b="0" i="1" dirty="0">
                <a:solidFill>
                  <a:srgbClr val="002060"/>
                </a:solidFill>
                <a:effectLst/>
              </a:rPr>
              <a:t>I received your letter. It was nice hearing from you. I’m sorry to hear that you are having trouble losing weight. It is quite difficult, but I think I can help.</a:t>
            </a:r>
            <a:br>
              <a:rPr lang="en-US" b="0" i="1" dirty="0">
                <a:solidFill>
                  <a:srgbClr val="002060"/>
                </a:solidFill>
                <a:effectLst/>
              </a:rPr>
            </a:br>
            <a:r>
              <a:rPr lang="en-US" b="0" i="1" dirty="0">
                <a:solidFill>
                  <a:srgbClr val="002060"/>
                </a:solidFill>
                <a:effectLst/>
              </a:rPr>
              <a:t>The best thing you can do is try not to eat late at night. In this way, you won’t add extra calories before sleeping. Most people snack late at night and that’s why they gain weight.</a:t>
            </a:r>
            <a:br>
              <a:rPr lang="en-US" b="0" i="1" dirty="0">
                <a:solidFill>
                  <a:srgbClr val="002060"/>
                </a:solidFill>
                <a:effectLst/>
              </a:rPr>
            </a:br>
            <a:r>
              <a:rPr lang="en-US" b="0" i="1" dirty="0">
                <a:solidFill>
                  <a:srgbClr val="002060"/>
                </a:solidFill>
                <a:effectLst/>
              </a:rPr>
              <a:t>Another thing you could do is to make some new low-calorie recipes. You can find plenty of ideas on the Internet. If you do this, you won’t get bored with your diet. While it’s easy to get tired when you eat low-calorie food, having a variety will make up for it.</a:t>
            </a:r>
            <a:br>
              <a:rPr lang="en-US" b="0" i="1" dirty="0">
                <a:solidFill>
                  <a:srgbClr val="002060"/>
                </a:solidFill>
                <a:effectLst/>
              </a:rPr>
            </a:br>
            <a:r>
              <a:rPr lang="en-US" b="0" i="1" dirty="0">
                <a:solidFill>
                  <a:srgbClr val="002060"/>
                </a:solidFill>
                <a:effectLst/>
              </a:rPr>
              <a:t>I am sure it will become a habit for you in the future. I hope I’ve been of some help. Losing weight can be challenging but I know you can do this. Write back soon and tell me your results.</a:t>
            </a:r>
            <a:br>
              <a:rPr lang="en-US" b="0" i="1" dirty="0">
                <a:solidFill>
                  <a:srgbClr val="002060"/>
                </a:solidFill>
                <a:effectLst/>
              </a:rPr>
            </a:br>
            <a:r>
              <a:rPr lang="en-US" b="0" i="1" dirty="0">
                <a:solidFill>
                  <a:srgbClr val="002060"/>
                </a:solidFill>
                <a:effectLst/>
              </a:rPr>
              <a:t>Yours,</a:t>
            </a:r>
            <a:br>
              <a:rPr lang="en-US" b="0" i="1" dirty="0">
                <a:solidFill>
                  <a:srgbClr val="002060"/>
                </a:solidFill>
                <a:effectLst/>
              </a:rPr>
            </a:br>
            <a:r>
              <a:rPr lang="en-US" b="0" i="1" dirty="0">
                <a:solidFill>
                  <a:srgbClr val="002060"/>
                </a:solidFill>
                <a:effectLst/>
              </a:rPr>
              <a:t>Annabelle</a:t>
            </a:r>
            <a:r>
              <a:rPr lang="en-US" dirty="0">
                <a:solidFill>
                  <a:srgbClr val="002060"/>
                </a:solidFill>
              </a:rPr>
              <a:t> </a:t>
            </a:r>
            <a:br>
              <a:rPr lang="en-US" dirty="0">
                <a:solidFill>
                  <a:srgbClr val="002060"/>
                </a:solidFill>
              </a:rPr>
            </a:br>
            <a:endParaRPr lang="en-US" dirty="0">
              <a:solidFill>
                <a:srgbClr val="002060"/>
              </a:solidFill>
            </a:endParaRPr>
          </a:p>
        </p:txBody>
      </p:sp>
    </p:spTree>
    <p:extLst>
      <p:ext uri="{BB962C8B-B14F-4D97-AF65-F5344CB8AC3E}">
        <p14:creationId xmlns:p14="http://schemas.microsoft.com/office/powerpoint/2010/main" val="200748497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Hình ảnh 4">
            <a:extLst>
              <a:ext uri="{FF2B5EF4-FFF2-40B4-BE49-F238E27FC236}">
                <a16:creationId xmlns:a16="http://schemas.microsoft.com/office/drawing/2014/main" id="{EFB46886-9BC1-437F-755F-2495079F5B3C}"/>
              </a:ext>
            </a:extLst>
          </p:cNvPr>
          <p:cNvPicPr>
            <a:picLocks noChangeAspect="1"/>
          </p:cNvPicPr>
          <p:nvPr/>
        </p:nvPicPr>
        <p:blipFill>
          <a:blip r:embed="rId2"/>
          <a:stretch>
            <a:fillRect/>
          </a:stretch>
        </p:blipFill>
        <p:spPr>
          <a:xfrm>
            <a:off x="8061960" y="2317625"/>
            <a:ext cx="2404872" cy="2431203"/>
          </a:xfrm>
          <a:prstGeom prst="rect">
            <a:avLst/>
          </a:prstGeom>
        </p:spPr>
      </p:pic>
      <p:pic>
        <p:nvPicPr>
          <p:cNvPr id="3" name="Hình ảnh 6">
            <a:extLst>
              <a:ext uri="{FF2B5EF4-FFF2-40B4-BE49-F238E27FC236}">
                <a16:creationId xmlns:a16="http://schemas.microsoft.com/office/drawing/2014/main" id="{9F3487E3-2758-39D0-ECE0-C6FCFF1FF4A5}"/>
              </a:ext>
            </a:extLst>
          </p:cNvPr>
          <p:cNvPicPr>
            <a:picLocks noChangeAspect="1"/>
          </p:cNvPicPr>
          <p:nvPr/>
        </p:nvPicPr>
        <p:blipFill>
          <a:blip r:embed="rId3"/>
          <a:stretch>
            <a:fillRect/>
          </a:stretch>
        </p:blipFill>
        <p:spPr>
          <a:xfrm>
            <a:off x="6311198" y="4483652"/>
            <a:ext cx="1528258" cy="1385920"/>
          </a:xfrm>
          <a:prstGeom prst="rect">
            <a:avLst/>
          </a:prstGeom>
        </p:spPr>
      </p:pic>
      <p:pic>
        <p:nvPicPr>
          <p:cNvPr id="4" name="Picture 3">
            <a:extLst>
              <a:ext uri="{FF2B5EF4-FFF2-40B4-BE49-F238E27FC236}">
                <a16:creationId xmlns:a16="http://schemas.microsoft.com/office/drawing/2014/main" id="{50191207-9FD8-8717-2C9F-DB37258C47F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25168" y="988429"/>
            <a:ext cx="5670026" cy="959328"/>
          </a:xfrm>
          <a:prstGeom prst="rect">
            <a:avLst/>
          </a:prstGeom>
        </p:spPr>
      </p:pic>
    </p:spTree>
    <p:extLst>
      <p:ext uri="{BB962C8B-B14F-4D97-AF65-F5344CB8AC3E}">
        <p14:creationId xmlns:p14="http://schemas.microsoft.com/office/powerpoint/2010/main" val="389487372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5FB78-C368-7C83-BA4A-205E1F2D105F}"/>
              </a:ext>
            </a:extLst>
          </p:cNvPr>
          <p:cNvSpPr>
            <a:spLocks noGrp="1"/>
          </p:cNvSpPr>
          <p:nvPr/>
        </p:nvSpPr>
        <p:spPr>
          <a:xfrm>
            <a:off x="1349375" y="469900"/>
            <a:ext cx="102330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FF0000"/>
                </a:solidFill>
              </a:rPr>
              <a:t>A plan of a letter giving advice. </a:t>
            </a:r>
          </a:p>
        </p:txBody>
      </p:sp>
      <p:sp>
        <p:nvSpPr>
          <p:cNvPr id="3" name="Content Placeholder 2">
            <a:extLst>
              <a:ext uri="{FF2B5EF4-FFF2-40B4-BE49-F238E27FC236}">
                <a16:creationId xmlns:a16="http://schemas.microsoft.com/office/drawing/2014/main" id="{535D7A65-F3CE-CFBA-33C7-00C8F4900FEE}"/>
              </a:ext>
            </a:extLst>
          </p:cNvPr>
          <p:cNvSpPr>
            <a:spLocks noGrp="1"/>
          </p:cNvSpPr>
          <p:nvPr/>
        </p:nvSpPr>
        <p:spPr>
          <a:xfrm>
            <a:off x="609600" y="1335405"/>
            <a:ext cx="10972800" cy="505269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40000"/>
              </a:lnSpc>
            </a:pPr>
            <a:r>
              <a:rPr lang="en-US" b="1" dirty="0">
                <a:solidFill>
                  <a:srgbClr val="0070C0"/>
                </a:solidFill>
                <a:sym typeface="+mn-ea"/>
              </a:rPr>
              <a:t>Dear/Hi + (your friend’s first name),</a:t>
            </a:r>
          </a:p>
          <a:p>
            <a:pPr>
              <a:lnSpc>
                <a:spcPct val="140000"/>
              </a:lnSpc>
            </a:pPr>
            <a:r>
              <a:rPr lang="en-US" b="1" dirty="0">
                <a:solidFill>
                  <a:schemeClr val="accent2">
                    <a:lumMod val="75000"/>
                  </a:schemeClr>
                </a:solidFill>
                <a:sym typeface="+mn-ea"/>
              </a:rPr>
              <a:t>(Para 1) writing the opening remarks, expressing sympathy</a:t>
            </a:r>
          </a:p>
          <a:p>
            <a:pPr>
              <a:lnSpc>
                <a:spcPct val="140000"/>
              </a:lnSpc>
            </a:pPr>
            <a:r>
              <a:rPr lang="en-US" b="1" dirty="0">
                <a:solidFill>
                  <a:schemeClr val="accent6">
                    <a:lumMod val="50000"/>
                  </a:schemeClr>
                </a:solidFill>
                <a:sym typeface="+mn-ea"/>
              </a:rPr>
              <a:t>(Para 2) writing your first advice &amp; expected results</a:t>
            </a:r>
          </a:p>
          <a:p>
            <a:pPr>
              <a:lnSpc>
                <a:spcPct val="140000"/>
              </a:lnSpc>
            </a:pPr>
            <a:r>
              <a:rPr lang="en-US" b="1" dirty="0">
                <a:solidFill>
                  <a:srgbClr val="7030A0"/>
                </a:solidFill>
                <a:sym typeface="+mn-ea"/>
              </a:rPr>
              <a:t>(Para 3) writing your second advice &amp; expected results</a:t>
            </a:r>
          </a:p>
          <a:p>
            <a:pPr>
              <a:lnSpc>
                <a:spcPct val="140000"/>
              </a:lnSpc>
            </a:pPr>
            <a:r>
              <a:rPr lang="en-US" b="1" dirty="0">
                <a:solidFill>
                  <a:schemeClr val="accent4">
                    <a:lumMod val="50000"/>
                  </a:schemeClr>
                </a:solidFill>
                <a:sym typeface="+mn-ea"/>
              </a:rPr>
              <a:t>(Para 4) expressing hope that your advice helps</a:t>
            </a:r>
          </a:p>
          <a:p>
            <a:pPr>
              <a:lnSpc>
                <a:spcPct val="140000"/>
              </a:lnSpc>
            </a:pPr>
            <a:r>
              <a:rPr lang="en-US" b="1" dirty="0">
                <a:sym typeface="+mn-ea"/>
              </a:rPr>
              <a:t>(closing remarks)</a:t>
            </a:r>
            <a:endParaRPr lang="en-US" b="1" dirty="0">
              <a:solidFill>
                <a:schemeClr val="tx1"/>
              </a:solidFill>
            </a:endParaRPr>
          </a:p>
          <a:p>
            <a:pPr>
              <a:lnSpc>
                <a:spcPct val="140000"/>
              </a:lnSpc>
            </a:pPr>
            <a:r>
              <a:rPr lang="en-US" b="1" dirty="0">
                <a:sym typeface="+mn-ea"/>
              </a:rPr>
              <a:t>(your first name)</a:t>
            </a:r>
            <a:endParaRPr lang="en-US" dirty="0"/>
          </a:p>
        </p:txBody>
      </p:sp>
    </p:spTree>
    <p:extLst>
      <p:ext uri="{BB962C8B-B14F-4D97-AF65-F5344CB8AC3E}">
        <p14:creationId xmlns:p14="http://schemas.microsoft.com/office/powerpoint/2010/main" val="40834353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Hình ảnh 4">
            <a:extLst>
              <a:ext uri="{FF2B5EF4-FFF2-40B4-BE49-F238E27FC236}">
                <a16:creationId xmlns:a16="http://schemas.microsoft.com/office/drawing/2014/main" id="{560AE1B4-483D-A365-F8B2-9563ED990B4E}"/>
              </a:ext>
            </a:extLst>
          </p:cNvPr>
          <p:cNvPicPr>
            <a:picLocks noChangeAspect="1"/>
          </p:cNvPicPr>
          <p:nvPr/>
        </p:nvPicPr>
        <p:blipFill>
          <a:blip r:embed="rId2"/>
          <a:stretch>
            <a:fillRect/>
          </a:stretch>
        </p:blipFill>
        <p:spPr>
          <a:xfrm>
            <a:off x="1487709" y="2382955"/>
            <a:ext cx="2956568" cy="2921648"/>
          </a:xfrm>
          <a:prstGeom prst="rect">
            <a:avLst/>
          </a:prstGeom>
        </p:spPr>
      </p:pic>
      <p:pic>
        <p:nvPicPr>
          <p:cNvPr id="3" name="Picture 2">
            <a:extLst>
              <a:ext uri="{FF2B5EF4-FFF2-40B4-BE49-F238E27FC236}">
                <a16:creationId xmlns:a16="http://schemas.microsoft.com/office/drawing/2014/main" id="{C8319415-C121-461E-A360-C4F1766235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84008" y="1553397"/>
            <a:ext cx="4620283" cy="1111506"/>
          </a:xfrm>
          <a:prstGeom prst="rect">
            <a:avLst/>
          </a:prstGeom>
        </p:spPr>
      </p:pic>
    </p:spTree>
    <p:extLst>
      <p:ext uri="{BB962C8B-B14F-4D97-AF65-F5344CB8AC3E}">
        <p14:creationId xmlns:p14="http://schemas.microsoft.com/office/powerpoint/2010/main" val="368772834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53720B-E75D-6726-9868-A3425C17F158}"/>
              </a:ext>
            </a:extLst>
          </p:cNvPr>
          <p:cNvSpPr/>
          <p:nvPr/>
        </p:nvSpPr>
        <p:spPr>
          <a:xfrm>
            <a:off x="4489707" y="775146"/>
            <a:ext cx="3449572" cy="707886"/>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b="1" dirty="0">
                <a:solidFill>
                  <a:srgbClr val="FF0000"/>
                </a:solidFill>
              </a:rPr>
              <a:t>Today’s lesson </a:t>
            </a:r>
            <a:endParaRPr lang="en-US" sz="4000" dirty="0">
              <a:solidFill>
                <a:srgbClr val="FF0000"/>
              </a:solidFill>
            </a:endParaRPr>
          </a:p>
        </p:txBody>
      </p:sp>
      <p:sp>
        <p:nvSpPr>
          <p:cNvPr id="3" name="Rectangle 2">
            <a:extLst>
              <a:ext uri="{FF2B5EF4-FFF2-40B4-BE49-F238E27FC236}">
                <a16:creationId xmlns:a16="http://schemas.microsoft.com/office/drawing/2014/main" id="{8D24F0E6-8A10-5EF7-9A0B-8F04483754B9}"/>
              </a:ext>
            </a:extLst>
          </p:cNvPr>
          <p:cNvSpPr/>
          <p:nvPr/>
        </p:nvSpPr>
        <p:spPr>
          <a:xfrm>
            <a:off x="0" y="1850336"/>
            <a:ext cx="12078961" cy="1489318"/>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571500" indent="-571500">
              <a:lnSpc>
                <a:spcPct val="140000"/>
              </a:lnSpc>
              <a:buFont typeface="Arial" panose="020B0604020202020204" pitchFamily="34" charset="0"/>
              <a:buChar char="•"/>
            </a:pPr>
            <a:r>
              <a:rPr lang="en-US" sz="3400" dirty="0">
                <a:solidFill>
                  <a:srgbClr val="FF0000"/>
                </a:solidFill>
              </a:rPr>
              <a:t>Reading:</a:t>
            </a:r>
            <a:r>
              <a:rPr lang="en-US" sz="3400" dirty="0">
                <a:solidFill>
                  <a:srgbClr val="0070C0"/>
                </a:solidFill>
              </a:rPr>
              <a:t> general information and specific information</a:t>
            </a:r>
            <a:endParaRPr lang="en-US" sz="3400" dirty="0">
              <a:solidFill>
                <a:srgbClr val="0098A2"/>
              </a:solidFill>
            </a:endParaRPr>
          </a:p>
          <a:p>
            <a:pPr marL="571500" indent="-571500">
              <a:lnSpc>
                <a:spcPct val="140000"/>
              </a:lnSpc>
              <a:buFont typeface="Arial" panose="020B0604020202020204" pitchFamily="34" charset="0"/>
              <a:buChar char="•"/>
            </a:pPr>
            <a:r>
              <a:rPr lang="en-US" sz="3400" dirty="0">
                <a:solidFill>
                  <a:srgbClr val="FF0000"/>
                </a:solidFill>
                <a:latin typeface="Calibri" panose="020F0502020204030204" pitchFamily="34" charset="0"/>
                <a:cs typeface="Calibri" panose="020F0502020204030204" pitchFamily="34" charset="0"/>
                <a:sym typeface="+mn-ea"/>
              </a:rPr>
              <a:t>Writing:</a:t>
            </a:r>
            <a:r>
              <a:rPr lang="en-US" sz="3400" dirty="0">
                <a:solidFill>
                  <a:srgbClr val="0070C0"/>
                </a:solidFill>
                <a:latin typeface="Calibri" panose="020F0502020204030204" pitchFamily="34" charset="0"/>
                <a:cs typeface="Calibri" panose="020F0502020204030204" pitchFamily="34" charset="0"/>
                <a:sym typeface="+mn-ea"/>
              </a:rPr>
              <a:t> a letter to </a:t>
            </a:r>
            <a:r>
              <a:rPr lang="en-US" sz="3200" dirty="0">
                <a:solidFill>
                  <a:srgbClr val="0070C0"/>
                </a:solidFill>
                <a:sym typeface="+mn-ea"/>
              </a:rPr>
              <a:t>give advice</a:t>
            </a:r>
            <a:endParaRPr lang="en-US" sz="3400" dirty="0">
              <a:solidFill>
                <a:srgbClr val="0070C0"/>
              </a:solidFill>
              <a:latin typeface="Calibri" panose="020F0502020204030204" pitchFamily="34" charset="0"/>
              <a:cs typeface="Calibri" panose="020F0502020204030204" pitchFamily="34" charset="0"/>
              <a:sym typeface="+mn-ea"/>
            </a:endParaRPr>
          </a:p>
        </p:txBody>
      </p:sp>
    </p:spTree>
    <p:extLst>
      <p:ext uri="{BB962C8B-B14F-4D97-AF65-F5344CB8AC3E}">
        <p14:creationId xmlns:p14="http://schemas.microsoft.com/office/powerpoint/2010/main" val="357266237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Hình ảnh 5">
            <a:extLst>
              <a:ext uri="{FF2B5EF4-FFF2-40B4-BE49-F238E27FC236}">
                <a16:creationId xmlns:a16="http://schemas.microsoft.com/office/drawing/2014/main" id="{63018913-3CB0-5878-4476-DA3E8F1F43F7}"/>
              </a:ext>
            </a:extLst>
          </p:cNvPr>
          <p:cNvPicPr>
            <a:picLocks noChangeAspect="1"/>
          </p:cNvPicPr>
          <p:nvPr/>
        </p:nvPicPr>
        <p:blipFill rotWithShape="1">
          <a:blip r:embed="rId2"/>
          <a:srcRect l="10131" r="9896"/>
          <a:stretch/>
        </p:blipFill>
        <p:spPr>
          <a:xfrm>
            <a:off x="71471" y="639459"/>
            <a:ext cx="2799184" cy="2690235"/>
          </a:xfrm>
          <a:prstGeom prst="rect">
            <a:avLst/>
          </a:prstGeom>
        </p:spPr>
      </p:pic>
      <p:sp>
        <p:nvSpPr>
          <p:cNvPr id="3" name="Rectangle 2">
            <a:extLst>
              <a:ext uri="{FF2B5EF4-FFF2-40B4-BE49-F238E27FC236}">
                <a16:creationId xmlns:a16="http://schemas.microsoft.com/office/drawing/2014/main" id="{2DA40362-D39D-41CA-8229-F24A5C9C8C68}"/>
              </a:ext>
            </a:extLst>
          </p:cNvPr>
          <p:cNvSpPr/>
          <p:nvPr/>
        </p:nvSpPr>
        <p:spPr>
          <a:xfrm>
            <a:off x="2405030" y="1664462"/>
            <a:ext cx="9715499" cy="3330464"/>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marR="0" indent="-457200">
              <a:lnSpc>
                <a:spcPct val="150000"/>
              </a:lnSpc>
              <a:spcBef>
                <a:spcPts val="0"/>
              </a:spcBef>
              <a:spcAft>
                <a:spcPts val="0"/>
              </a:spcAft>
              <a:buFont typeface="Arial" panose="020B0604020202020204" pitchFamily="34" charset="0"/>
              <a:buChar char="•"/>
            </a:pPr>
            <a:r>
              <a:rPr lang="en-US" sz="3600" dirty="0">
                <a:solidFill>
                  <a:srgbClr val="0070C0"/>
                </a:solidFill>
                <a:effectLst/>
                <a:ea typeface="Times New Roman" panose="02020603050405020304" pitchFamily="18" charset="0"/>
              </a:rPr>
              <a:t>Review letter structure.</a:t>
            </a:r>
          </a:p>
          <a:p>
            <a:pPr marL="457200" marR="0" indent="-457200">
              <a:lnSpc>
                <a:spcPct val="150000"/>
              </a:lnSpc>
              <a:spcBef>
                <a:spcPts val="0"/>
              </a:spcBef>
              <a:spcAft>
                <a:spcPts val="0"/>
              </a:spcAft>
              <a:buFont typeface="Arial" panose="020B0604020202020204" pitchFamily="34" charset="0"/>
              <a:buChar char="•"/>
            </a:pPr>
            <a:r>
              <a:rPr lang="en-US" sz="3600" dirty="0">
                <a:solidFill>
                  <a:srgbClr val="0070C0"/>
                </a:solidFill>
                <a:effectLst/>
                <a:ea typeface="Times New Roman" panose="02020603050405020304" pitchFamily="18" charset="0"/>
              </a:rPr>
              <a:t>Do the exercises in </a:t>
            </a:r>
            <a:r>
              <a:rPr lang="en-US" sz="3600" b="1" dirty="0">
                <a:solidFill>
                  <a:srgbClr val="0070C0"/>
                </a:solidFill>
                <a:effectLst/>
                <a:ea typeface="Times New Roman" panose="02020603050405020304" pitchFamily="18" charset="0"/>
              </a:rPr>
              <a:t>WB</a:t>
            </a:r>
            <a:r>
              <a:rPr lang="en-US" sz="3600" dirty="0">
                <a:solidFill>
                  <a:srgbClr val="0070C0"/>
                </a:solidFill>
                <a:effectLst/>
                <a:ea typeface="Times New Roman" panose="02020603050405020304" pitchFamily="18" charset="0"/>
              </a:rPr>
              <a:t>: Unit </a:t>
            </a:r>
            <a:r>
              <a:rPr lang="en-US" sz="3600" dirty="0" err="1">
                <a:solidFill>
                  <a:srgbClr val="0070C0"/>
                </a:solidFill>
                <a:effectLst/>
                <a:ea typeface="Times New Roman" panose="02020603050405020304" pitchFamily="18" charset="0"/>
              </a:rPr>
              <a:t>7e</a:t>
            </a:r>
            <a:r>
              <a:rPr lang="en-US" sz="3600" dirty="0">
                <a:solidFill>
                  <a:srgbClr val="0070C0"/>
                </a:solidFill>
                <a:effectLst/>
                <a:ea typeface="Times New Roman" panose="02020603050405020304" pitchFamily="18" charset="0"/>
              </a:rPr>
              <a:t> – Exercises 1 – 2 – 3 – 4 – 5 (page 61).</a:t>
            </a:r>
          </a:p>
          <a:p>
            <a:pPr marL="457200" marR="0" indent="-457200">
              <a:lnSpc>
                <a:spcPct val="150000"/>
              </a:lnSpc>
              <a:spcBef>
                <a:spcPts val="0"/>
              </a:spcBef>
              <a:spcAft>
                <a:spcPts val="0"/>
              </a:spcAft>
              <a:buFont typeface="Arial" panose="020B0604020202020204" pitchFamily="34" charset="0"/>
              <a:buChar char="•"/>
            </a:pPr>
            <a:r>
              <a:rPr lang="en-US" sz="3600" dirty="0">
                <a:solidFill>
                  <a:srgbClr val="0070C0"/>
                </a:solidFill>
                <a:effectLst/>
                <a:ea typeface="Times New Roman" panose="02020603050405020304" pitchFamily="18" charset="0"/>
              </a:rPr>
              <a:t>Prepare: Unit 8 - Lesson 1 (page 85 – SB).</a:t>
            </a:r>
          </a:p>
        </p:txBody>
      </p:sp>
      <p:pic>
        <p:nvPicPr>
          <p:cNvPr id="4" name="Picture 3">
            <a:extLst>
              <a:ext uri="{FF2B5EF4-FFF2-40B4-BE49-F238E27FC236}">
                <a16:creationId xmlns:a16="http://schemas.microsoft.com/office/drawing/2014/main" id="{3008368D-364A-A500-C77F-F557B65256E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53650" y="549388"/>
            <a:ext cx="3840480" cy="780329"/>
          </a:xfrm>
          <a:prstGeom prst="rect">
            <a:avLst/>
          </a:prstGeom>
        </p:spPr>
      </p:pic>
    </p:spTree>
    <p:extLst>
      <p:ext uri="{BB962C8B-B14F-4D97-AF65-F5344CB8AC3E}">
        <p14:creationId xmlns:p14="http://schemas.microsoft.com/office/powerpoint/2010/main" val="295998582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5501691A-972E-F214-F057-4025202035C7}"/>
              </a:ext>
            </a:extLst>
          </p:cNvPr>
          <p:cNvSpPr txBox="1"/>
          <p:nvPr/>
        </p:nvSpPr>
        <p:spPr>
          <a:xfrm>
            <a:off x="-313267" y="5190142"/>
            <a:ext cx="9685867"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98A2"/>
                </a:solidFill>
                <a:effectLst/>
                <a:uLnTx/>
                <a:uFillTx/>
              </a:rPr>
              <a:t>See you in the next lesson. </a:t>
            </a:r>
            <a:endParaRPr kumimoji="0" lang="en-US" sz="1800" b="0" i="1" u="none" strike="noStrike" kern="1200" cap="none" spc="0" normalizeH="0" baseline="0" noProof="0" dirty="0">
              <a:ln>
                <a:noFill/>
              </a:ln>
              <a:solidFill>
                <a:srgbClr val="0098A2"/>
              </a:solidFill>
              <a:effectLst/>
              <a:uLnTx/>
              <a:uFillTx/>
            </a:endParaRPr>
          </a:p>
        </p:txBody>
      </p:sp>
      <p:pic>
        <p:nvPicPr>
          <p:cNvPr id="3" name="Hình ảnh 4">
            <a:extLst>
              <a:ext uri="{FF2B5EF4-FFF2-40B4-BE49-F238E27FC236}">
                <a16:creationId xmlns:a16="http://schemas.microsoft.com/office/drawing/2014/main" id="{42993034-2626-10E8-6288-5DF561A69D54}"/>
              </a:ext>
            </a:extLst>
          </p:cNvPr>
          <p:cNvPicPr>
            <a:picLocks noChangeAspect="1"/>
          </p:cNvPicPr>
          <p:nvPr/>
        </p:nvPicPr>
        <p:blipFill>
          <a:blip r:embed="rId2"/>
          <a:stretch>
            <a:fillRect/>
          </a:stretch>
        </p:blipFill>
        <p:spPr>
          <a:xfrm>
            <a:off x="2345917" y="1962932"/>
            <a:ext cx="8668565" cy="2833724"/>
          </a:xfrm>
          <a:prstGeom prst="rect">
            <a:avLst/>
          </a:prstGeom>
        </p:spPr>
      </p:pic>
      <p:sp>
        <p:nvSpPr>
          <p:cNvPr id="4" name="TextBox 2">
            <a:extLst>
              <a:ext uri="{FF2B5EF4-FFF2-40B4-BE49-F238E27FC236}">
                <a16:creationId xmlns:a16="http://schemas.microsoft.com/office/drawing/2014/main" id="{F1A5B3EB-AB51-A8CC-EF60-B3FC74B6D3BA}"/>
              </a:ext>
            </a:extLst>
          </p:cNvPr>
          <p:cNvSpPr txBox="1"/>
          <p:nvPr/>
        </p:nvSpPr>
        <p:spPr>
          <a:xfrm>
            <a:off x="2819399" y="1021527"/>
            <a:ext cx="9685867"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98A2"/>
                </a:solidFill>
                <a:effectLst/>
                <a:uLnTx/>
                <a:uFillTx/>
              </a:rPr>
              <a:t>Stay positive and have a happy day!</a:t>
            </a:r>
          </a:p>
        </p:txBody>
      </p:sp>
    </p:spTree>
    <p:extLst>
      <p:ext uri="{BB962C8B-B14F-4D97-AF65-F5344CB8AC3E}">
        <p14:creationId xmlns:p14="http://schemas.microsoft.com/office/powerpoint/2010/main" val="227233660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447</TotalTime>
  <Words>647</Words>
  <Application>Microsoft Office PowerPoint</Application>
  <PresentationFormat>Widescreen</PresentationFormat>
  <Paragraphs>91</Paragraphs>
  <Slides>28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Phan Dang Thuy Trang</dc:creator>
  <cp:lastModifiedBy>Rieu Phan Van</cp:lastModifiedBy>
  <cp:revision>45</cp:revision>
  <dcterms:created xsi:type="dcterms:W3CDTF">2023-03-20T07:29:54Z</dcterms:created>
  <dcterms:modified xsi:type="dcterms:W3CDTF">2023-06-05T06:16:44Z</dcterms:modified>
</cp:coreProperties>
</file>