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03" r:id="rId2"/>
    <p:sldId id="304" r:id="rId3"/>
    <p:sldId id="301" r:id="rId4"/>
    <p:sldId id="258" r:id="rId5"/>
    <p:sldId id="307" r:id="rId6"/>
    <p:sldId id="305" r:id="rId7"/>
    <p:sldId id="306" r:id="rId8"/>
    <p:sldId id="286" r:id="rId9"/>
    <p:sldId id="312" r:id="rId10"/>
    <p:sldId id="311" r:id="rId11"/>
    <p:sldId id="310" r:id="rId12"/>
    <p:sldId id="295" r:id="rId13"/>
  </p:sldIdLst>
  <p:sldSz cx="24387175" cy="13716000"/>
  <p:notesSz cx="6858000" cy="9144000"/>
  <p:custDataLst>
    <p:tags r:id="rId15"/>
  </p:custDataLst>
  <p:defaultTextStyle>
    <a:defPPr>
      <a:defRPr lang="en-US"/>
    </a:defPPr>
    <a:lvl1pPr marL="0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F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7" autoAdjust="0"/>
    <p:restoredTop sz="86355" autoAdjust="0"/>
  </p:normalViewPr>
  <p:slideViewPr>
    <p:cSldViewPr>
      <p:cViewPr varScale="1">
        <p:scale>
          <a:sx n="35" d="100"/>
          <a:sy n="35" d="100"/>
        </p:scale>
        <p:origin x="756" y="72"/>
      </p:cViewPr>
      <p:guideLst>
        <p:guide orient="horz" pos="4320"/>
        <p:guide pos="76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31408" units="1/cm"/>
          <inkml:channelProperty channel="Y" name="resolution" value="49.23077" units="1/cm"/>
          <inkml:channelProperty channel="T" name="resolution" value="1" units="1/dev"/>
        </inkml:channelProperties>
      </inkml:inkSource>
      <inkml:timestamp xml:id="ts0" timeString="2020-03-12T15:38:09.47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34578 26343 0,'0'-50'219,"149"0"-219,148 50 15,100 0-15,893 0 32,-694 0-17,-200 0 1,-346 0 484,0 0-500,-1 0 15,1 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BB293-0719-4B19-A181-EE36FD0623AD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A8B73-FCCD-4D4C-BC4E-0CE5120A1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96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217727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23D8C-BCC6-453A-B078-455701A554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1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23D8C-BCC6-453A-B078-455701A5542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1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23D8C-BCC6-453A-B078-455701A5542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64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Note: hiệu</a:t>
            </a:r>
            <a:r>
              <a:rPr lang="en-US" baseline="0"/>
              <a:t> ứng xuất hiện…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08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Note: </a:t>
            </a:r>
            <a:r>
              <a:rPr lang="en-US" dirty="0" err="1"/>
              <a:t>hiệu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3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99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99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Note: </a:t>
            </a:r>
            <a:r>
              <a:rPr lang="en-US" dirty="0" err="1"/>
              <a:t>hiệu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08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Note: </a:t>
            </a:r>
            <a:r>
              <a:rPr lang="en-US" dirty="0" err="1"/>
              <a:t>hiệu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A8B73-FCCD-4D4C-BC4E-0CE5120A1B5B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443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9038" y="4260851"/>
            <a:ext cx="20729099" cy="29400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8076" y="7772400"/>
            <a:ext cx="17071023" cy="3505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7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3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1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20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9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359" y="3200401"/>
            <a:ext cx="21948458" cy="90519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419" y="8813801"/>
            <a:ext cx="20729099" cy="2724150"/>
          </a:xfrm>
          <a:prstGeom prst="rect">
            <a:avLst/>
          </a:prstGeom>
        </p:spPr>
        <p:txBody>
          <a:bodyPr anchor="t"/>
          <a:lstStyle>
            <a:lvl1pPr algn="l">
              <a:defRPr sz="9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419" y="5813427"/>
            <a:ext cx="20729099" cy="30003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8639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7278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5917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54556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4319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31834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620472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709111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359" y="3200401"/>
            <a:ext cx="10771002" cy="9051926"/>
          </a:xfrm>
          <a:prstGeom prst="rect">
            <a:avLst/>
          </a:prstGeo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6814" y="3200401"/>
            <a:ext cx="10771002" cy="9051926"/>
          </a:xfrm>
          <a:prstGeom prst="rect">
            <a:avLst/>
          </a:prstGeo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9" y="3070226"/>
            <a:ext cx="10775238" cy="12795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700" b="1"/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359" y="4349750"/>
            <a:ext cx="10775238" cy="7902576"/>
          </a:xfrm>
          <a:prstGeom prst="rect">
            <a:avLst/>
          </a:prstGeo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8348" y="3070226"/>
            <a:ext cx="10779470" cy="12795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700" b="1"/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8348" y="4349750"/>
            <a:ext cx="10779470" cy="7902576"/>
          </a:xfrm>
          <a:prstGeom prst="rect">
            <a:avLst/>
          </a:prstGeo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60" y="546100"/>
            <a:ext cx="8023213" cy="2324100"/>
          </a:xfrm>
          <a:prstGeom prst="rect">
            <a:avLst/>
          </a:prstGeo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4708" y="546101"/>
            <a:ext cx="13633108" cy="11706226"/>
          </a:xfrm>
          <a:prstGeom prst="rect">
            <a:avLst/>
          </a:prstGeo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360" y="2870201"/>
            <a:ext cx="8023213" cy="9382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/>
            </a:lvl1pPr>
            <a:lvl2pPr marL="1088639" indent="0">
              <a:buNone/>
              <a:defRPr sz="2900"/>
            </a:lvl2pPr>
            <a:lvl3pPr marL="2177278" indent="0">
              <a:buNone/>
              <a:defRPr sz="2400"/>
            </a:lvl3pPr>
            <a:lvl4pPr marL="3265917" indent="0">
              <a:buNone/>
              <a:defRPr sz="2100"/>
            </a:lvl4pPr>
            <a:lvl5pPr marL="4354556" indent="0">
              <a:buNone/>
              <a:defRPr sz="2100"/>
            </a:lvl5pPr>
            <a:lvl6pPr marL="5443195" indent="0">
              <a:buNone/>
              <a:defRPr sz="2100"/>
            </a:lvl6pPr>
            <a:lvl7pPr marL="6531834" indent="0">
              <a:buNone/>
              <a:defRPr sz="2100"/>
            </a:lvl7pPr>
            <a:lvl8pPr marL="7620472" indent="0">
              <a:buNone/>
              <a:defRPr sz="2100"/>
            </a:lvl8pPr>
            <a:lvl9pPr marL="8709111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0057" y="9601200"/>
            <a:ext cx="14632305" cy="1133476"/>
          </a:xfrm>
          <a:prstGeom prst="rect">
            <a:avLst/>
          </a:prstGeo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80057" y="1225550"/>
            <a:ext cx="14632305" cy="822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600"/>
            </a:lvl1pPr>
            <a:lvl2pPr marL="1088639" indent="0">
              <a:buNone/>
              <a:defRPr sz="6700"/>
            </a:lvl2pPr>
            <a:lvl3pPr marL="2177278" indent="0">
              <a:buNone/>
              <a:defRPr sz="5700"/>
            </a:lvl3pPr>
            <a:lvl4pPr marL="3265917" indent="0">
              <a:buNone/>
              <a:defRPr sz="4800"/>
            </a:lvl4pPr>
            <a:lvl5pPr marL="4354556" indent="0">
              <a:buNone/>
              <a:defRPr sz="4800"/>
            </a:lvl5pPr>
            <a:lvl6pPr marL="5443195" indent="0">
              <a:buNone/>
              <a:defRPr sz="4800"/>
            </a:lvl6pPr>
            <a:lvl7pPr marL="6531834" indent="0">
              <a:buNone/>
              <a:defRPr sz="4800"/>
            </a:lvl7pPr>
            <a:lvl8pPr marL="7620472" indent="0">
              <a:buNone/>
              <a:defRPr sz="4800"/>
            </a:lvl8pPr>
            <a:lvl9pPr marL="8709111" indent="0">
              <a:buNone/>
              <a:defRPr sz="4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80057" y="10734676"/>
            <a:ext cx="14632305" cy="16097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/>
            </a:lvl1pPr>
            <a:lvl2pPr marL="1088639" indent="0">
              <a:buNone/>
              <a:defRPr sz="2900"/>
            </a:lvl2pPr>
            <a:lvl3pPr marL="2177278" indent="0">
              <a:buNone/>
              <a:defRPr sz="2400"/>
            </a:lvl3pPr>
            <a:lvl4pPr marL="3265917" indent="0">
              <a:buNone/>
              <a:defRPr sz="2100"/>
            </a:lvl4pPr>
            <a:lvl5pPr marL="4354556" indent="0">
              <a:buNone/>
              <a:defRPr sz="2100"/>
            </a:lvl5pPr>
            <a:lvl6pPr marL="5443195" indent="0">
              <a:buNone/>
              <a:defRPr sz="2100"/>
            </a:lvl6pPr>
            <a:lvl7pPr marL="6531834" indent="0">
              <a:buNone/>
              <a:defRPr sz="2100"/>
            </a:lvl7pPr>
            <a:lvl8pPr marL="7620472" indent="0">
              <a:buNone/>
              <a:defRPr sz="2100"/>
            </a:lvl8pPr>
            <a:lvl9pPr marL="8709111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359" y="3200401"/>
            <a:ext cx="21948458" cy="90519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80702" y="549277"/>
            <a:ext cx="5487114" cy="117030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359" y="549277"/>
            <a:ext cx="16054890" cy="117030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F9E5E443-43CC-47C0-B016-9A203293290C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24C77148-22BA-41E4-AAE6-AAE78D007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6"/>
            <a:ext cx="5690342" cy="730250"/>
          </a:xfrm>
          <a:prstGeom prst="rect">
            <a:avLst/>
          </a:prstGeom>
        </p:spPr>
        <p:txBody>
          <a:bodyPr lIns="91426" tIns="45713" rIns="91426" bIns="45713"/>
          <a:lstStyle/>
          <a:p>
            <a:fld id="{D15044BE-B3F3-4258-B55D-9238C2EBFDF1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90" y="12712706"/>
            <a:ext cx="7722606" cy="730250"/>
          </a:xfrm>
          <a:prstGeom prst="rect">
            <a:avLst/>
          </a:prstGeom>
        </p:spPr>
        <p:txBody>
          <a:bodyPr lIns="91426" tIns="45713" rIns="91426" bIns="45713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9" y="12712706"/>
            <a:ext cx="5690342" cy="730250"/>
          </a:xfrm>
          <a:prstGeom prst="rect">
            <a:avLst/>
          </a:prstGeom>
        </p:spPr>
        <p:txBody>
          <a:bodyPr lIns="91426" tIns="45713" rIns="91426" bIns="45713"/>
          <a:lstStyle/>
          <a:p>
            <a:fld id="{E56A0A80-8336-46B1-B89F-89FB7E7362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18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60" y="12712702"/>
            <a:ext cx="5690341" cy="730250"/>
          </a:xfrm>
          <a:prstGeom prst="rect">
            <a:avLst/>
          </a:prstGeom>
        </p:spPr>
        <p:txBody>
          <a:bodyPr/>
          <a:lstStyle/>
          <a:p>
            <a:fld id="{D15044BE-B3F3-4258-B55D-9238C2EBFDF1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2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6" y="12712702"/>
            <a:ext cx="5690341" cy="730250"/>
          </a:xfrm>
          <a:prstGeom prst="rect">
            <a:avLst/>
          </a:prstGeom>
        </p:spPr>
        <p:txBody>
          <a:bodyPr/>
          <a:lstStyle/>
          <a:p>
            <a:fld id="{E56A0A80-8336-46B1-B89F-89FB7E7362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167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359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D15044BE-B3F3-4258-B55D-9238C2EBFDF1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/>
          <a:lstStyle/>
          <a:p>
            <a:fld id="{E56A0A80-8336-46B1-B89F-89FB7E7362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246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" y="3523"/>
            <a:ext cx="24387048" cy="1428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13861778" y="333375"/>
            <a:ext cx="3148619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100" baseline="0" dirty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GIỚI HẠN</a:t>
            </a:r>
            <a:endParaRPr lang="en-US" sz="5100" dirty="0">
              <a:solidFill>
                <a:schemeClr val="bg1"/>
              </a:solidFill>
              <a:latin typeface="AvantGarde-Demi" pitchFamily="18" charset="0"/>
              <a:ea typeface="AvantGarde-Demi" pitchFamily="18" charset="0"/>
              <a:cs typeface="AvantGarde-Demi" pitchFamily="18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17920" y="455250"/>
            <a:ext cx="20681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0" baseline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GIẢI </a:t>
            </a:r>
            <a:r>
              <a:rPr lang="en-US" sz="3200" b="0" baseline="0" dirty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TÍCH</a:t>
            </a:r>
            <a:endParaRPr lang="en-US" sz="3200" b="0" dirty="0">
              <a:solidFill>
                <a:schemeClr val="bg1"/>
              </a:solidFill>
              <a:latin typeface="AvantGarde-Demi" pitchFamily="18" charset="0"/>
              <a:ea typeface="AvantGarde-Demi" pitchFamily="18" charset="0"/>
              <a:cs typeface="AvantGarde-Demi" pitchFamily="18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135187" y="185946"/>
            <a:ext cx="87395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0" dirty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LỚP</a:t>
            </a:r>
          </a:p>
          <a:p>
            <a:pPr algn="ctr">
              <a:lnSpc>
                <a:spcPts val="4500"/>
              </a:lnSpc>
            </a:pPr>
            <a:r>
              <a:rPr lang="en-US" sz="4800" dirty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11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5220972" y="276523"/>
            <a:ext cx="20922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0" dirty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BÀI</a:t>
            </a:r>
            <a:r>
              <a:rPr lang="en-US" sz="3200" b="0" baseline="0" dirty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 3</a:t>
            </a:r>
          </a:p>
          <a:p>
            <a:pPr algn="ctr"/>
            <a:r>
              <a:rPr lang="en-US" sz="3200" b="0" baseline="0" dirty="0" err="1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Chương</a:t>
            </a:r>
            <a:r>
              <a:rPr lang="en-US" sz="3200" b="0" baseline="0" dirty="0">
                <a:solidFill>
                  <a:schemeClr val="bg1"/>
                </a:solidFill>
                <a:latin typeface="AvantGarde-Demi" pitchFamily="18" charset="0"/>
                <a:ea typeface="AvantGarde-Demi" pitchFamily="18" charset="0"/>
                <a:cs typeface="AvantGarde-Demi" pitchFamily="18" charset="0"/>
              </a:rPr>
              <a:t> </a:t>
            </a:r>
            <a:r>
              <a:rPr lang="en-US" sz="3200" b="1" baseline="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IV</a:t>
            </a:r>
            <a:endParaRPr lang="en-US" sz="3200" b="1" dirty="0">
              <a:solidFill>
                <a:schemeClr val="bg1"/>
              </a:solidFill>
              <a:latin typeface="AvantGarde-Demi" pitchFamily="18" charset="0"/>
              <a:ea typeface="AvantGarde-Demi" pitchFamily="18" charset="0"/>
              <a:cs typeface="AvantGarde-Demi" pitchFamily="18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1828800"/>
            <a:ext cx="21948775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2177278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479" indent="-816479" algn="l" defTabSz="2177278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9038" indent="-680399" algn="l" defTabSz="2177278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597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10236" indent="-544319" algn="l" defTabSz="2177278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875" indent="-544319" algn="l" defTabSz="2177278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7514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7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0.png"/><Relationship Id="rId15" Type="http://schemas.openxmlformats.org/officeDocument/2006/relationships/image" Target="../media/image34.png"/><Relationship Id="rId19" Type="http://schemas.openxmlformats.org/officeDocument/2006/relationships/image" Target="../media/image45.png"/><Relationship Id="rId1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11" Type="http://schemas.openxmlformats.org/officeDocument/2006/relationships/image" Target="../media/image38.png"/><Relationship Id="rId5" Type="http://schemas.openxmlformats.org/officeDocument/2006/relationships/image" Target="../media/image36.png"/><Relationship Id="rId10" Type="http://schemas.openxmlformats.org/officeDocument/2006/relationships/image" Target="../media/image43.png"/><Relationship Id="rId4" Type="http://schemas.openxmlformats.org/officeDocument/2006/relationships/image" Target="../media/image47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4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3.png"/><Relationship Id="rId9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60.png"/><Relationship Id="rId5" Type="http://schemas.openxmlformats.org/officeDocument/2006/relationships/image" Target="../media/image5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9844" y="-126288"/>
            <a:ext cx="24406148" cy="138248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rtlCol="0" anchor="ctr"/>
          <a:lstStyle/>
          <a:p>
            <a:pPr algn="ctr"/>
            <a:endParaRPr lang="en-US"/>
          </a:p>
        </p:txBody>
      </p:sp>
      <p:pic>
        <p:nvPicPr>
          <p:cNvPr id="5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987" y="6858000"/>
            <a:ext cx="12602663" cy="540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578" y="-40256"/>
            <a:ext cx="6460331" cy="545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Picture 5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5109" y="-35493"/>
            <a:ext cx="6120582" cy="5453062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TextBox 58"/>
          <p:cNvSpPr txBox="1"/>
          <p:nvPr/>
        </p:nvSpPr>
        <p:spPr>
          <a:xfrm>
            <a:off x="10517187" y="12351774"/>
            <a:ext cx="23622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Hình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3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7278451" y="12344400"/>
            <a:ext cx="23622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Hình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4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821987" y="5341947"/>
            <a:ext cx="23622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Hình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7298987" y="5341947"/>
            <a:ext cx="23622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Hình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650287" y="13038147"/>
            <a:ext cx="145923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Hố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tử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thần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xuất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hiện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ở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thành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phố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Fukuoka –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Nhật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Bản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1355387" y="6096000"/>
            <a:ext cx="84582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Cầu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quay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sông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Hàn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Đà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Nẵng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4587" y="4110842"/>
            <a:ext cx="5486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Theo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em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ở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bức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ảnh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nào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xe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thể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chạy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thông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suốt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22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2" grpId="0"/>
      <p:bldP spid="63" grpId="0"/>
      <p:bldP spid="75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9844" y="-126288"/>
            <a:ext cx="24406148" cy="138248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10821987" y="5341947"/>
            <a:ext cx="23622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Hình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5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7298987" y="5341947"/>
            <a:ext cx="23622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Hình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74613" y="2971800"/>
            <a:ext cx="67056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Tahoma" pitchFamily="34" charset="0"/>
                <a:ea typeface="Tahoma" pitchFamily="34" charset="0"/>
                <a:cs typeface="Tahoma" pitchFamily="34" charset="0"/>
              </a:rPr>
              <a:t>Cho các đồ thị hàm số.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Đồ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thị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nào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được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vẽ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bằng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một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nét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liền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?</a:t>
            </a:r>
          </a:p>
          <a:p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24387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5140468"/>
              </p:ext>
            </p:extLst>
          </p:nvPr>
        </p:nvGraphicFramePr>
        <p:xfrm>
          <a:off x="8459787" y="323850"/>
          <a:ext cx="6884377" cy="462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63" name="Bitmap Image" r:id="rId4" imgW="2666667" imgH="1790476" progId="Paint.Picture">
                  <p:embed/>
                </p:oleObj>
              </mc:Choice>
              <mc:Fallback>
                <p:oleObj name="Bitmap Image" r:id="rId4" imgW="2666667" imgH="1790476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9787" y="323850"/>
                        <a:ext cx="6884377" cy="46291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24387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3989"/>
              </p:ext>
            </p:extLst>
          </p:nvPr>
        </p:nvGraphicFramePr>
        <p:xfrm>
          <a:off x="15747687" y="0"/>
          <a:ext cx="7113900" cy="4672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64" name="Bitmap Image" r:id="rId6" imgW="2657846" imgH="1743318" progId="Paint.Picture">
                  <p:embed/>
                </p:oleObj>
              </mc:Choice>
              <mc:Fallback>
                <p:oleObj name="Bitmap Image" r:id="rId6" imgW="2657846" imgH="1743318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47687" y="0"/>
                        <a:ext cx="7113900" cy="46722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16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7" y="6096001"/>
            <a:ext cx="9253537" cy="533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8150" y="7391400"/>
            <a:ext cx="9901237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/>
          <p:cNvSpPr txBox="1"/>
          <p:nvPr/>
        </p:nvSpPr>
        <p:spPr>
          <a:xfrm>
            <a:off x="10974387" y="11277600"/>
            <a:ext cx="23622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Hình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451387" y="11277600"/>
            <a:ext cx="23622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Hình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8</a:t>
            </a:r>
          </a:p>
        </p:txBody>
      </p:sp>
    </p:spTree>
    <p:extLst>
      <p:ext uri="{BB962C8B-B14F-4D97-AF65-F5344CB8AC3E}">
        <p14:creationId xmlns:p14="http://schemas.microsoft.com/office/powerpoint/2010/main" val="250704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11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8973" y="0"/>
            <a:ext cx="24406148" cy="138248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525226" y="4865914"/>
            <a:ext cx="19877574" cy="8392886"/>
          </a:xfrm>
          <a:prstGeom prst="roundRect">
            <a:avLst>
              <a:gd name="adj" fmla="val 4570"/>
            </a:avLst>
          </a:prstGeom>
          <a:noFill/>
          <a:ln>
            <a:solidFill>
              <a:srgbClr val="135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1064249" y="1907684"/>
            <a:ext cx="2425603" cy="830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0" tIns="45705" rIns="91410" bIns="45705" rtlCol="0">
            <a:spAutoFit/>
          </a:bodyPr>
          <a:lstStyle/>
          <a:p>
            <a:pPr algn="ctr"/>
            <a:r>
              <a:rPr lang="en-US" sz="4800" b="1" dirty="0">
                <a:solidFill>
                  <a:srgbClr val="135F8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ĐẠI SỐ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18974" y="2754463"/>
            <a:ext cx="24400495" cy="830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0" tIns="45705" rIns="91410" bIns="45705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4800" b="1" dirty="0" err="1">
                <a:solidFill>
                  <a:srgbClr val="77624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Chương</a:t>
            </a:r>
            <a:r>
              <a:rPr lang="en-US" sz="4800" b="1" dirty="0">
                <a:solidFill>
                  <a:srgbClr val="77624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4: GIỚI HẠN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878287" y="3914360"/>
            <a:ext cx="13632086" cy="1862018"/>
            <a:chOff x="5747658" y="3914360"/>
            <a:chExt cx="13632086" cy="1862018"/>
          </a:xfrm>
        </p:grpSpPr>
        <p:sp>
          <p:nvSpPr>
            <p:cNvPr id="17" name="Rectangle 16"/>
            <p:cNvSpPr/>
            <p:nvPr/>
          </p:nvSpPr>
          <p:spPr>
            <a:xfrm>
              <a:off x="5747658" y="4469240"/>
              <a:ext cx="13632086" cy="8332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0" tIns="45705" rIns="91410" bIns="45705"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630733" y="3914360"/>
              <a:ext cx="7855743" cy="1862018"/>
            </a:xfrm>
            <a:prstGeom prst="rect">
              <a:avLst/>
            </a:prstGeom>
            <a:noFill/>
          </p:spPr>
          <p:txBody>
            <a:bodyPr wrap="none" lIns="91410" tIns="45705" rIns="91410" bIns="45705" rtlCol="0">
              <a:spAutoFit/>
            </a:bodyPr>
            <a:lstStyle/>
            <a:p>
              <a:pPr algn="ctr">
                <a:lnSpc>
                  <a:spcPts val="5999"/>
                </a:lnSpc>
                <a:spcBef>
                  <a:spcPts val="1800"/>
                </a:spcBef>
              </a:pPr>
              <a:r>
                <a:rPr lang="en-US" sz="6599" b="1" dirty="0" err="1">
                  <a:solidFill>
                    <a:srgbClr val="135F82"/>
                  </a:solidFill>
                  <a:latin typeface="AvantGarde-Demi" pitchFamily="18" charset="0"/>
                  <a:ea typeface="AvantGarde-Demi" pitchFamily="18" charset="0"/>
                  <a:cs typeface="AvantGarde-Demi" pitchFamily="18" charset="0"/>
                </a:rPr>
                <a:t>Bài</a:t>
              </a:r>
              <a:r>
                <a:rPr lang="en-US" sz="6599" b="1" dirty="0">
                  <a:solidFill>
                    <a:srgbClr val="135F82"/>
                  </a:solidFill>
                  <a:latin typeface="AvantGarde-Demi" pitchFamily="18" charset="0"/>
                  <a:ea typeface="AvantGarde-Demi" pitchFamily="18" charset="0"/>
                  <a:cs typeface="AvantGarde-Demi" pitchFamily="18" charset="0"/>
                </a:rPr>
                <a:t> 3</a:t>
              </a:r>
            </a:p>
            <a:p>
              <a:pPr algn="ctr">
                <a:lnSpc>
                  <a:spcPts val="5999"/>
                </a:lnSpc>
                <a:spcBef>
                  <a:spcPts val="1800"/>
                </a:spcBef>
              </a:pPr>
              <a:r>
                <a:rPr lang="en-US" sz="6599" b="1" dirty="0">
                  <a:solidFill>
                    <a:srgbClr val="135F82"/>
                  </a:solidFill>
                  <a:latin typeface="AvantGarde-Demi" pitchFamily="18" charset="0"/>
                  <a:ea typeface="AvantGarde-Demi" pitchFamily="18" charset="0"/>
                  <a:cs typeface="AvantGarde-Demi" pitchFamily="18" charset="0"/>
                </a:rPr>
                <a:t>HÀM SỐ LIÊN TỤC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2784885" y="-10885"/>
            <a:ext cx="1814128" cy="1828784"/>
            <a:chOff x="12784885" y="1066801"/>
            <a:chExt cx="1814128" cy="1828784"/>
          </a:xfrm>
        </p:grpSpPr>
        <p:sp>
          <p:nvSpPr>
            <p:cNvPr id="24" name="TextBox 23"/>
            <p:cNvSpPr txBox="1"/>
            <p:nvPr/>
          </p:nvSpPr>
          <p:spPr>
            <a:xfrm>
              <a:off x="12784885" y="1066801"/>
              <a:ext cx="1814128" cy="754022"/>
            </a:xfrm>
            <a:prstGeom prst="rect">
              <a:avLst/>
            </a:prstGeom>
            <a:noFill/>
          </p:spPr>
          <p:txBody>
            <a:bodyPr wrap="square" lIns="91410" tIns="45705" rIns="91410" bIns="45705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135F82"/>
                  </a:solidFill>
                  <a:latin typeface="Times New Roman" panose="02020603050405020304" pitchFamily="18" charset="0"/>
                  <a:ea typeface="AvantGarde" pitchFamily="2" charset="0"/>
                  <a:cs typeface="Times New Roman" panose="02020603050405020304" pitchFamily="18" charset="0"/>
                </a:rPr>
                <a:t>LỚP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020903" y="1556787"/>
              <a:ext cx="1184816" cy="1338798"/>
            </a:xfrm>
            <a:prstGeom prst="rect">
              <a:avLst/>
            </a:prstGeom>
            <a:noFill/>
          </p:spPr>
          <p:txBody>
            <a:bodyPr wrap="none" lIns="91410" tIns="45705" rIns="91410" bIns="45705" rtlCol="0">
              <a:spAutoFit/>
            </a:bodyPr>
            <a:lstStyle/>
            <a:p>
              <a:r>
                <a:rPr lang="en-US" sz="8100" dirty="0">
                  <a:solidFill>
                    <a:srgbClr val="135F82"/>
                  </a:solidFill>
                  <a:latin typeface="Times New Roman" panose="02020603050405020304" pitchFamily="18" charset="0"/>
                  <a:ea typeface="AvantGarde" pitchFamily="2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1186391" y="149817"/>
            <a:ext cx="2238375" cy="1707027"/>
            <a:chOff x="11186391" y="149817"/>
            <a:chExt cx="2238375" cy="1707027"/>
          </a:xfrm>
        </p:grpSpPr>
        <p:pic>
          <p:nvPicPr>
            <p:cNvPr id="20" name="Picture 5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7236" y="149817"/>
              <a:ext cx="1495424" cy="1495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86391" y="1620306"/>
              <a:ext cx="2238375" cy="236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6" name="Group 60"/>
          <p:cNvGrpSpPr/>
          <p:nvPr/>
        </p:nvGrpSpPr>
        <p:grpSpPr>
          <a:xfrm>
            <a:off x="2374535" y="5796145"/>
            <a:ext cx="11932211" cy="907184"/>
            <a:chOff x="7459670" y="7086600"/>
            <a:chExt cx="11933593" cy="907289"/>
          </a:xfrm>
        </p:grpSpPr>
        <p:sp>
          <p:nvSpPr>
            <p:cNvPr id="57" name="Rectangle 56"/>
            <p:cNvSpPr/>
            <p:nvPr/>
          </p:nvSpPr>
          <p:spPr>
            <a:xfrm>
              <a:off x="9092456" y="7178187"/>
              <a:ext cx="10300807" cy="8157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47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HÀM SỐ LIÊN TỤC TẠI MỘT ĐIỂM</a:t>
              </a:r>
            </a:p>
          </p:txBody>
        </p:sp>
        <p:grpSp>
          <p:nvGrpSpPr>
            <p:cNvPr id="58" name="Group 26"/>
            <p:cNvGrpSpPr/>
            <p:nvPr/>
          </p:nvGrpSpPr>
          <p:grpSpPr>
            <a:xfrm>
              <a:off x="7459670" y="7086600"/>
              <a:ext cx="1392615" cy="872846"/>
              <a:chOff x="7459669" y="7543800"/>
              <a:chExt cx="1381118" cy="872846"/>
            </a:xfrm>
          </p:grpSpPr>
          <p:sp>
            <p:nvSpPr>
              <p:cNvPr id="59" name="Isosceles Triangle 44"/>
              <p:cNvSpPr/>
              <p:nvPr/>
            </p:nvSpPr>
            <p:spPr>
              <a:xfrm rot="16200000">
                <a:off x="7469936" y="7533533"/>
                <a:ext cx="143688" cy="164221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0" name="Group 28"/>
              <p:cNvGrpSpPr/>
              <p:nvPr/>
            </p:nvGrpSpPr>
            <p:grpSpPr>
              <a:xfrm>
                <a:off x="7469187" y="7685126"/>
                <a:ext cx="1371600" cy="731520"/>
                <a:chOff x="7469187" y="7685126"/>
                <a:chExt cx="1371600" cy="731520"/>
              </a:xfrm>
            </p:grpSpPr>
            <p:sp>
              <p:nvSpPr>
                <p:cNvPr id="61" name="Round Same Side Corner Rectangle 60"/>
                <p:cNvSpPr/>
                <p:nvPr/>
              </p:nvSpPr>
              <p:spPr>
                <a:xfrm rot="5400000">
                  <a:off x="7789227" y="7365086"/>
                  <a:ext cx="731520" cy="1371600"/>
                </a:xfrm>
                <a:prstGeom prst="round2SameRect">
                  <a:avLst/>
                </a:prstGeom>
                <a:solidFill>
                  <a:srgbClr val="135F82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7997786" y="7688759"/>
                  <a:ext cx="429556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4000" b="1" dirty="0">
                      <a:solidFill>
                        <a:prstClr val="white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I</a:t>
                  </a:r>
                </a:p>
              </p:txBody>
            </p:sp>
          </p:grpSp>
        </p:grpSp>
      </p:grpSp>
      <p:grpSp>
        <p:nvGrpSpPr>
          <p:cNvPr id="63" name="Group 67"/>
          <p:cNvGrpSpPr/>
          <p:nvPr/>
        </p:nvGrpSpPr>
        <p:grpSpPr>
          <a:xfrm>
            <a:off x="2374531" y="6934200"/>
            <a:ext cx="12908440" cy="929775"/>
            <a:chOff x="7459670" y="8524495"/>
            <a:chExt cx="12909943" cy="929882"/>
          </a:xfrm>
        </p:grpSpPr>
        <p:sp>
          <p:nvSpPr>
            <p:cNvPr id="75" name="Rectangle 74"/>
            <p:cNvSpPr/>
            <p:nvPr/>
          </p:nvSpPr>
          <p:spPr>
            <a:xfrm>
              <a:off x="9092456" y="8638675"/>
              <a:ext cx="11277157" cy="8157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r>
                <a:rPr lang="en-US" sz="4700" b="1" spc="-150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HÀM SỐ LIÊN TỤC TRÊN MỘT KHOẢNG</a:t>
              </a:r>
            </a:p>
          </p:txBody>
        </p:sp>
        <p:grpSp>
          <p:nvGrpSpPr>
            <p:cNvPr id="76" name="Group 32"/>
            <p:cNvGrpSpPr/>
            <p:nvPr/>
          </p:nvGrpSpPr>
          <p:grpSpPr>
            <a:xfrm>
              <a:off x="7459670" y="8524495"/>
              <a:ext cx="1392615" cy="872846"/>
              <a:chOff x="7459669" y="7543800"/>
              <a:chExt cx="1381118" cy="872846"/>
            </a:xfrm>
          </p:grpSpPr>
          <p:sp>
            <p:nvSpPr>
              <p:cNvPr id="77" name="Isosceles Triangle 44"/>
              <p:cNvSpPr/>
              <p:nvPr/>
            </p:nvSpPr>
            <p:spPr>
              <a:xfrm rot="16200000">
                <a:off x="7469936" y="7533533"/>
                <a:ext cx="143688" cy="164221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8" name="Group 41"/>
              <p:cNvGrpSpPr/>
              <p:nvPr/>
            </p:nvGrpSpPr>
            <p:grpSpPr>
              <a:xfrm>
                <a:off x="7469187" y="7685126"/>
                <a:ext cx="1371600" cy="731520"/>
                <a:chOff x="7469187" y="7685126"/>
                <a:chExt cx="1371600" cy="731520"/>
              </a:xfrm>
            </p:grpSpPr>
            <p:sp>
              <p:nvSpPr>
                <p:cNvPr id="79" name="Round Same Side Corner Rectangle 78"/>
                <p:cNvSpPr/>
                <p:nvPr/>
              </p:nvSpPr>
              <p:spPr>
                <a:xfrm rot="5400000">
                  <a:off x="7789227" y="7365086"/>
                  <a:ext cx="731520" cy="1371600"/>
                </a:xfrm>
                <a:prstGeom prst="round2SameRect">
                  <a:avLst/>
                </a:prstGeom>
                <a:solidFill>
                  <a:srgbClr val="135F82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7874579" y="7688759"/>
                  <a:ext cx="675970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4000" b="1" dirty="0">
                      <a:solidFill>
                        <a:prstClr val="white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II</a:t>
                  </a:r>
                </a:p>
              </p:txBody>
            </p:sp>
          </p:grpSp>
        </p:grpSp>
      </p:grpSp>
      <p:grpSp>
        <p:nvGrpSpPr>
          <p:cNvPr id="81" name="Group 74"/>
          <p:cNvGrpSpPr/>
          <p:nvPr/>
        </p:nvGrpSpPr>
        <p:grpSpPr>
          <a:xfrm>
            <a:off x="2374542" y="8244997"/>
            <a:ext cx="9548550" cy="942109"/>
            <a:chOff x="7459670" y="9982200"/>
            <a:chExt cx="9549641" cy="942218"/>
          </a:xfrm>
        </p:grpSpPr>
        <p:sp>
          <p:nvSpPr>
            <p:cNvPr id="82" name="Rectangle 81"/>
            <p:cNvSpPr/>
            <p:nvPr/>
          </p:nvSpPr>
          <p:spPr>
            <a:xfrm>
              <a:off x="9092456" y="10108716"/>
              <a:ext cx="7916855" cy="8157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4700" b="1" dirty="0">
                  <a:solidFill>
                    <a:srgbClr val="13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MỘT SỐ ĐỊNH LÝ CƠ BẢN</a:t>
              </a:r>
            </a:p>
          </p:txBody>
        </p:sp>
        <p:grpSp>
          <p:nvGrpSpPr>
            <p:cNvPr id="83" name="Group 44"/>
            <p:cNvGrpSpPr/>
            <p:nvPr/>
          </p:nvGrpSpPr>
          <p:grpSpPr>
            <a:xfrm>
              <a:off x="7459670" y="9982200"/>
              <a:ext cx="1392615" cy="872846"/>
              <a:chOff x="7459669" y="7543800"/>
              <a:chExt cx="1381118" cy="872846"/>
            </a:xfrm>
          </p:grpSpPr>
          <p:sp>
            <p:nvSpPr>
              <p:cNvPr id="84" name="Isosceles Triangle 44"/>
              <p:cNvSpPr/>
              <p:nvPr/>
            </p:nvSpPr>
            <p:spPr>
              <a:xfrm rot="16200000">
                <a:off x="7469936" y="7533533"/>
                <a:ext cx="143688" cy="164221"/>
              </a:xfrm>
              <a:custGeom>
                <a:avLst/>
                <a:gdLst>
                  <a:gd name="connsiteX0" fmla="*/ 0 w 293725"/>
                  <a:gd name="connsiteY0" fmla="*/ 164224 h 164224"/>
                  <a:gd name="connsiteX1" fmla="*/ 146863 w 293725"/>
                  <a:gd name="connsiteY1" fmla="*/ 0 h 164224"/>
                  <a:gd name="connsiteX2" fmla="*/ 293725 w 293725"/>
                  <a:gd name="connsiteY2" fmla="*/ 164224 h 164224"/>
                  <a:gd name="connsiteX3" fmla="*/ 0 w 293725"/>
                  <a:gd name="connsiteY3" fmla="*/ 164224 h 164224"/>
                  <a:gd name="connsiteX0" fmla="*/ 2363 w 296088"/>
                  <a:gd name="connsiteY0" fmla="*/ 164221 h 164221"/>
                  <a:gd name="connsiteX1" fmla="*/ 0 w 296088"/>
                  <a:gd name="connsiteY1" fmla="*/ 0 h 164221"/>
                  <a:gd name="connsiteX2" fmla="*/ 296088 w 296088"/>
                  <a:gd name="connsiteY2" fmla="*/ 164221 h 164221"/>
                  <a:gd name="connsiteX3" fmla="*/ 2363 w 296088"/>
                  <a:gd name="connsiteY3" fmla="*/ 164221 h 164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088" h="164221">
                    <a:moveTo>
                      <a:pt x="2363" y="164221"/>
                    </a:moveTo>
                    <a:cubicBezTo>
                      <a:pt x="1575" y="109481"/>
                      <a:pt x="788" y="54740"/>
                      <a:pt x="0" y="0"/>
                    </a:cubicBezTo>
                    <a:lnTo>
                      <a:pt x="296088" y="164221"/>
                    </a:lnTo>
                    <a:lnTo>
                      <a:pt x="2363" y="16422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5" name="Group 46"/>
              <p:cNvGrpSpPr/>
              <p:nvPr/>
            </p:nvGrpSpPr>
            <p:grpSpPr>
              <a:xfrm>
                <a:off x="7469187" y="7685126"/>
                <a:ext cx="1371600" cy="731520"/>
                <a:chOff x="7469187" y="7685126"/>
                <a:chExt cx="1371600" cy="731520"/>
              </a:xfrm>
            </p:grpSpPr>
            <p:sp>
              <p:nvSpPr>
                <p:cNvPr id="86" name="Round Same Side Corner Rectangle 85"/>
                <p:cNvSpPr/>
                <p:nvPr/>
              </p:nvSpPr>
              <p:spPr>
                <a:xfrm rot="5400000">
                  <a:off x="7789227" y="7365086"/>
                  <a:ext cx="731520" cy="1371600"/>
                </a:xfrm>
                <a:prstGeom prst="round2SameRect">
                  <a:avLst/>
                </a:prstGeom>
                <a:solidFill>
                  <a:srgbClr val="135F82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7751373" y="7688759"/>
                  <a:ext cx="922384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4000" b="1" dirty="0">
                      <a:solidFill>
                        <a:prstClr val="white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III</a:t>
                  </a:r>
                </a:p>
              </p:txBody>
            </p:sp>
          </p:grpSp>
        </p:grpSp>
      </p:grpSp>
      <p:grpSp>
        <p:nvGrpSpPr>
          <p:cNvPr id="88" name="Group 87"/>
          <p:cNvGrpSpPr/>
          <p:nvPr/>
        </p:nvGrpSpPr>
        <p:grpSpPr>
          <a:xfrm>
            <a:off x="3963987" y="9525000"/>
            <a:ext cx="10253661" cy="861774"/>
            <a:chOff x="644526" y="2766774"/>
            <a:chExt cx="10253661" cy="861774"/>
          </a:xfrm>
        </p:grpSpPr>
        <p:sp>
          <p:nvSpPr>
            <p:cNvPr id="89" name="TextBox 88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lý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1</a:t>
              </a:r>
            </a:p>
          </p:txBody>
        </p:sp>
        <p:sp>
          <p:nvSpPr>
            <p:cNvPr id="90" name="Rounded Rectangle 89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</a:t>
              </a: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963987" y="10752504"/>
            <a:ext cx="10253661" cy="861774"/>
            <a:chOff x="644526" y="2766774"/>
            <a:chExt cx="10253661" cy="861774"/>
          </a:xfrm>
        </p:grpSpPr>
        <p:sp>
          <p:nvSpPr>
            <p:cNvPr id="93" name="TextBox 92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lý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2</a:t>
              </a: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963987" y="11980008"/>
            <a:ext cx="10253661" cy="861774"/>
            <a:chOff x="644526" y="2766774"/>
            <a:chExt cx="10253661" cy="861774"/>
          </a:xfrm>
        </p:grpSpPr>
        <p:sp>
          <p:nvSpPr>
            <p:cNvPr id="97" name="TextBox 96"/>
            <p:cNvSpPr txBox="1"/>
            <p:nvPr/>
          </p:nvSpPr>
          <p:spPr>
            <a:xfrm>
              <a:off x="1906587" y="2766774"/>
              <a:ext cx="899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Định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i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lý</a:t>
              </a:r>
              <a:r>
                <a:rPr lang="en-US" sz="4800" b="1" i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3</a:t>
              </a:r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644526" y="2823876"/>
              <a:ext cx="1269206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992187" y="2795826"/>
              <a:ext cx="54374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4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  <a:endParaRPr lang="en-US" sz="4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842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9659599" cy="830997"/>
            <a:chOff x="-288924" y="1892299"/>
            <a:chExt cx="19659599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13523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Hàm</a:t>
              </a:r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số</a:t>
              </a:r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liên</a:t>
              </a:r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tục</a:t>
              </a:r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tại</a:t>
              </a:r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một</a:t>
              </a:r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800" b="1" dirty="0" err="1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điểm</a:t>
              </a:r>
              <a:endParaRPr lang="en-US" sz="4800" b="1" dirty="0">
                <a:solidFill>
                  <a:srgbClr val="145F8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76414" y="3048000"/>
            <a:ext cx="22325581" cy="3568169"/>
            <a:chOff x="1076414" y="4334859"/>
            <a:chExt cx="22325581" cy="3568169"/>
          </a:xfrm>
        </p:grpSpPr>
        <p:grpSp>
          <p:nvGrpSpPr>
            <p:cNvPr id="22" name="Group 5"/>
            <p:cNvGrpSpPr/>
            <p:nvPr/>
          </p:nvGrpSpPr>
          <p:grpSpPr>
            <a:xfrm>
              <a:off x="1533269" y="4671091"/>
              <a:ext cx="21868726" cy="3231937"/>
              <a:chOff x="637542" y="1083939"/>
              <a:chExt cx="8611674" cy="1272428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637542" y="1083939"/>
                <a:ext cx="8611674" cy="1272428"/>
              </a:xfrm>
              <a:prstGeom prst="roundRect">
                <a:avLst>
                  <a:gd name="adj" fmla="val 4110"/>
                </a:avLst>
              </a:prstGeom>
              <a:solidFill>
                <a:srgbClr val="BEDCF4"/>
              </a:solidFill>
              <a:ln w="28575">
                <a:solidFill>
                  <a:srgbClr val="0999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8000" rIns="36000" bIns="18000" rtlCol="0" anchor="ctr"/>
              <a:lstStyle/>
              <a:p>
                <a:pPr algn="ctr"/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07731" y="1742814"/>
                <a:ext cx="7867095" cy="242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4000"/>
                  </a:lnSpc>
                </a:pPr>
                <a:endParaRPr lang="en-US" sz="4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3" name="Group 65"/>
            <p:cNvGrpSpPr/>
            <p:nvPr/>
          </p:nvGrpSpPr>
          <p:grpSpPr>
            <a:xfrm>
              <a:off x="1076414" y="4334859"/>
              <a:ext cx="4722254" cy="824978"/>
              <a:chOff x="166396" y="8712046"/>
              <a:chExt cx="4722254" cy="824978"/>
            </a:xfrm>
          </p:grpSpPr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504128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27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8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0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2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3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4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5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7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38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932118" y="8712046"/>
                <a:ext cx="3956532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 nghĩa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</a:t>
                </a: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1390107" y="7794171"/>
            <a:ext cx="21948825" cy="4855029"/>
            <a:chOff x="1390107" y="4038600"/>
            <a:chExt cx="21948825" cy="4855029"/>
          </a:xfrm>
        </p:grpSpPr>
        <p:grpSp>
          <p:nvGrpSpPr>
            <p:cNvPr id="46" name="Group 45"/>
            <p:cNvGrpSpPr/>
            <p:nvPr/>
          </p:nvGrpSpPr>
          <p:grpSpPr>
            <a:xfrm>
              <a:off x="1390107" y="4076041"/>
              <a:ext cx="21948825" cy="4817588"/>
              <a:chOff x="1232452" y="2495616"/>
              <a:chExt cx="21948825" cy="4817588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1232452" y="2858284"/>
                <a:ext cx="21948825" cy="4454920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9" name="Freeform 20"/>
              <p:cNvSpPr>
                <a:spLocks/>
              </p:cNvSpPr>
              <p:nvPr/>
            </p:nvSpPr>
            <p:spPr bwMode="auto">
              <a:xfrm>
                <a:off x="1247578" y="2495616"/>
                <a:ext cx="16579554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1661194" y="4038600"/>
              <a:ext cx="16607431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Phương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pháp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xét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tính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liên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tục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của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hàm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số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tại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một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điểm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913865" y="3827573"/>
                <a:ext cx="21481122" cy="17350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457200">
                  <a:spcAft>
                    <a:spcPts val="600"/>
                  </a:spcAft>
                </a:pP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Cho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4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xác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trên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khoảng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𝐾</m:t>
                    </m:r>
                    <m:r>
                      <a:rPr lang="en-US" sz="44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4400" b="0" i="1" smtClean="0">
                        <a:latin typeface="Cambria Math"/>
                        <a:ea typeface="Cambria Math"/>
                      </a:rPr>
                      <m:t>𝐾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.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được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gọi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là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b="1" i="1" dirty="0" err="1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b="1" i="1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b="1" i="1" dirty="0" err="1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điểm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nếu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func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865" y="3827573"/>
                <a:ext cx="21481122" cy="1735027"/>
              </a:xfrm>
              <a:prstGeom prst="rect">
                <a:avLst/>
              </a:prstGeom>
              <a:blipFill rotWithShape="0">
                <a:blip r:embed="rId3"/>
                <a:stretch>
                  <a:fillRect l="-1163" t="-7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439987" y="5715000"/>
                <a:ext cx="2148112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4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không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điểm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được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gọi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là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b="1" i="1" dirty="0" err="1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gián</a:t>
                </a:r>
                <a:r>
                  <a:rPr lang="en-US" sz="4400" b="1" i="1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b="1" i="1" dirty="0" err="1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đoạn</a:t>
                </a:r>
                <a:r>
                  <a:rPr lang="en-US" sz="4400" b="1" i="1" dirty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điểm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987" y="5715000"/>
                <a:ext cx="21481122" cy="769441"/>
              </a:xfrm>
              <a:prstGeom prst="rect">
                <a:avLst/>
              </a:prstGeom>
              <a:blipFill rotWithShape="0">
                <a:blip r:embed="rId4"/>
                <a:stretch>
                  <a:fillRect l="-1135" t="-17460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906587" y="8984159"/>
                <a:ext cx="163620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u="sng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Bước</a:t>
                </a:r>
                <a:r>
                  <a:rPr lang="en-US" sz="4400" b="1" u="sng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1:</a:t>
                </a:r>
                <a:r>
                  <a:rPr lang="en-US" sz="4400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Tìm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tập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xác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i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,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kiểm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tra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4400" b="0" i="1" smtClean="0">
                        <a:latin typeface="Cambria Math"/>
                        <a:ea typeface="Cambria Math"/>
                      </a:rPr>
                      <m:t>𝐷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không?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6587" y="8984159"/>
                <a:ext cx="16362038" cy="769441"/>
              </a:xfrm>
              <a:prstGeom prst="rect">
                <a:avLst/>
              </a:prstGeom>
              <a:blipFill rotWithShape="1">
                <a:blip r:embed="rId5"/>
                <a:stretch>
                  <a:fillRect l="-1528" t="-16667" b="-36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918878" y="10246725"/>
                <a:ext cx="16002000" cy="1057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u="sng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Bước</a:t>
                </a:r>
                <a:r>
                  <a:rPr lang="en-US" sz="4400" b="1" u="sng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2: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Tính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4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4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4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và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func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4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878" y="10246725"/>
                <a:ext cx="16002000" cy="1057918"/>
              </a:xfrm>
              <a:prstGeom prst="rect">
                <a:avLst/>
              </a:prstGeom>
              <a:blipFill rotWithShape="1">
                <a:blip r:embed="rId6"/>
                <a:stretch>
                  <a:fillRect l="-1562" t="-12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892963" y="11582400"/>
                <a:ext cx="16375662" cy="1057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u="sng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Bước</a:t>
                </a:r>
                <a:r>
                  <a:rPr lang="en-US" sz="4400" b="1" u="sng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3: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So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sánh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4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4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và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func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.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Rồi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kết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luận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963" y="11582400"/>
                <a:ext cx="16375662" cy="1057918"/>
              </a:xfrm>
              <a:prstGeom prst="rect">
                <a:avLst/>
              </a:prstGeom>
              <a:blipFill rotWithShape="1">
                <a:blip r:embed="rId7"/>
                <a:stretch>
                  <a:fillRect l="-1526" t="-12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xmlns="" id="{B7D9CB67-52A3-4216-9C99-DBA1B5739764}"/>
                  </a:ext>
                </a:extLst>
              </p14:cNvPr>
              <p14:cNvContentPartPr/>
              <p14:nvPr/>
            </p14:nvContentPartPr>
            <p14:xfrm>
              <a:off x="12448080" y="9447480"/>
              <a:ext cx="1197000" cy="36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7D9CB67-52A3-4216-9C99-DBA1B573976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432240" y="9384120"/>
                <a:ext cx="1228320" cy="163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1" grpId="0"/>
      <p:bldP spid="16" grpId="0"/>
      <p:bldP spid="17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5612" y="1572061"/>
            <a:ext cx="13398402" cy="830997"/>
            <a:chOff x="-288924" y="1892299"/>
            <a:chExt cx="13398402" cy="830995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13523"/>
              <a:ext cx="450764" cy="754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2" y="1892299"/>
              <a:ext cx="11021916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HÀM SỐ LIÊN TỤC TẠI MỘT ĐIỂM</a:t>
              </a:r>
            </a:p>
          </p:txBody>
        </p:sp>
      </p:grp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243871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0"/>
            <a:ext cx="243871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2" name="Group 10"/>
          <p:cNvGrpSpPr/>
          <p:nvPr/>
        </p:nvGrpSpPr>
        <p:grpSpPr>
          <a:xfrm>
            <a:off x="1283749" y="5670331"/>
            <a:ext cx="21819676" cy="7509641"/>
            <a:chOff x="1270511" y="5867400"/>
            <a:chExt cx="21819676" cy="8308150"/>
          </a:xfrm>
        </p:grpSpPr>
        <p:sp>
          <p:nvSpPr>
            <p:cNvPr id="53" name="Rounded Rectangle 52"/>
            <p:cNvSpPr/>
            <p:nvPr/>
          </p:nvSpPr>
          <p:spPr>
            <a:xfrm>
              <a:off x="1272210" y="6139009"/>
              <a:ext cx="21817977" cy="8036541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60"/>
            <p:cNvGrpSpPr/>
            <p:nvPr/>
          </p:nvGrpSpPr>
          <p:grpSpPr>
            <a:xfrm>
              <a:off x="1270511" y="5867400"/>
              <a:ext cx="3568119" cy="845462"/>
              <a:chOff x="1224541" y="6305967"/>
              <a:chExt cx="3568119" cy="845462"/>
            </a:xfrm>
          </p:grpSpPr>
          <p:sp>
            <p:nvSpPr>
              <p:cNvPr id="55" name="Freeform 20"/>
              <p:cNvSpPr>
                <a:spLocks/>
              </p:cNvSpPr>
              <p:nvPr/>
            </p:nvSpPr>
            <p:spPr bwMode="auto">
              <a:xfrm rot="16200000" flipV="1">
                <a:off x="2880142" y="5238910"/>
                <a:ext cx="828631" cy="2996405"/>
              </a:xfrm>
              <a:prstGeom prst="round1Rect">
                <a:avLst/>
              </a:prstGeom>
              <a:solidFill>
                <a:schemeClr val="bg1"/>
              </a:solidFill>
              <a:ln w="57150">
                <a:solidFill>
                  <a:srgbClr val="0999C8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296330" y="6305967"/>
                <a:ext cx="2372765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600" b="1" dirty="0">
                    <a:solidFill>
                      <a:srgbClr val="0999C8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Bài giải</a:t>
                </a:r>
                <a:endParaRPr lang="en-US" sz="4600" b="1" dirty="0">
                  <a:solidFill>
                    <a:srgbClr val="0999C8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9" name="Round Diagonal Corner Rectangle 58"/>
              <p:cNvSpPr/>
              <p:nvPr/>
            </p:nvSpPr>
            <p:spPr>
              <a:xfrm flipV="1">
                <a:off x="1224541" y="6322799"/>
                <a:ext cx="903517" cy="828630"/>
              </a:xfrm>
              <a:prstGeom prst="round2DiagRect">
                <a:avLst/>
              </a:prstGeom>
              <a:solidFill>
                <a:srgbClr val="0999C8"/>
              </a:solidFill>
              <a:ln w="57150">
                <a:solidFill>
                  <a:srgbClr val="0999C8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reeform 15"/>
              <p:cNvSpPr>
                <a:spLocks noEditPoints="1"/>
              </p:cNvSpPr>
              <p:nvPr/>
            </p:nvSpPr>
            <p:spPr bwMode="auto">
              <a:xfrm>
                <a:off x="1423146" y="6394807"/>
                <a:ext cx="501902" cy="680422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1" name="Group 54"/>
          <p:cNvGrpSpPr/>
          <p:nvPr/>
        </p:nvGrpSpPr>
        <p:grpSpPr>
          <a:xfrm>
            <a:off x="1272674" y="3461657"/>
            <a:ext cx="21841827" cy="1992085"/>
            <a:chOff x="1268078" y="3405486"/>
            <a:chExt cx="21841827" cy="1992085"/>
          </a:xfrm>
        </p:grpSpPr>
        <p:sp>
          <p:nvSpPr>
            <p:cNvPr id="62" name="Rounded Rectangle 61"/>
            <p:cNvSpPr/>
            <p:nvPr/>
          </p:nvSpPr>
          <p:spPr>
            <a:xfrm>
              <a:off x="1268078" y="3790951"/>
              <a:ext cx="21841827" cy="1606620"/>
            </a:xfrm>
            <a:prstGeom prst="roundRect">
              <a:avLst>
                <a:gd name="adj" fmla="val 534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7"/>
            <p:cNvGrpSpPr/>
            <p:nvPr/>
          </p:nvGrpSpPr>
          <p:grpSpPr>
            <a:xfrm>
              <a:off x="1268078" y="3405486"/>
              <a:ext cx="3251532" cy="940513"/>
              <a:chOff x="1311958" y="3405486"/>
              <a:chExt cx="3251532" cy="940513"/>
            </a:xfrm>
          </p:grpSpPr>
          <p:sp>
            <p:nvSpPr>
              <p:cNvPr id="64" name="Freeform 20"/>
              <p:cNvSpPr>
                <a:spLocks/>
              </p:cNvSpPr>
              <p:nvPr/>
            </p:nvSpPr>
            <p:spPr bwMode="auto">
              <a:xfrm rot="5400000">
                <a:off x="2921386" y="2671082"/>
                <a:ext cx="793396" cy="2490813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 w="57150">
                <a:solidFill>
                  <a:schemeClr val="accent6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250671" y="3527166"/>
                <a:ext cx="2231701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Ví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dụ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</a:t>
                </a:r>
              </a:p>
            </p:txBody>
          </p:sp>
          <p:grpSp>
            <p:nvGrpSpPr>
              <p:cNvPr id="66" name="Group 70"/>
              <p:cNvGrpSpPr/>
              <p:nvPr/>
            </p:nvGrpSpPr>
            <p:grpSpPr>
              <a:xfrm>
                <a:off x="1311958" y="3405486"/>
                <a:ext cx="950173" cy="940513"/>
                <a:chOff x="1311958" y="3405486"/>
                <a:chExt cx="950173" cy="940513"/>
              </a:xfrm>
            </p:grpSpPr>
            <p:sp>
              <p:nvSpPr>
                <p:cNvPr id="67" name="Rectangle 66"/>
                <p:cNvSpPr/>
                <p:nvPr/>
              </p:nvSpPr>
              <p:spPr>
                <a:xfrm>
                  <a:off x="1406975" y="3672018"/>
                  <a:ext cx="596676" cy="5403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Freeform 13"/>
                <p:cNvSpPr>
                  <a:spLocks noEditPoints="1"/>
                </p:cNvSpPr>
                <p:nvPr/>
              </p:nvSpPr>
              <p:spPr bwMode="auto">
                <a:xfrm>
                  <a:off x="1311958" y="3581027"/>
                  <a:ext cx="190035" cy="268948"/>
                </a:xfrm>
                <a:custGeom>
                  <a:avLst/>
                  <a:gdLst>
                    <a:gd name="T0" fmla="*/ 34 w 50"/>
                    <a:gd name="T1" fmla="*/ 16 h 71"/>
                    <a:gd name="T2" fmla="*/ 34 w 50"/>
                    <a:gd name="T3" fmla="*/ 55 h 71"/>
                    <a:gd name="T4" fmla="*/ 16 w 50"/>
                    <a:gd name="T5" fmla="*/ 55 h 71"/>
                    <a:gd name="T6" fmla="*/ 16 w 50"/>
                    <a:gd name="T7" fmla="*/ 16 h 71"/>
                    <a:gd name="T8" fmla="*/ 34 w 50"/>
                    <a:gd name="T9" fmla="*/ 16 h 71"/>
                    <a:gd name="T10" fmla="*/ 34 w 50"/>
                    <a:gd name="T11" fmla="*/ 0 h 71"/>
                    <a:gd name="T12" fmla="*/ 16 w 50"/>
                    <a:gd name="T13" fmla="*/ 0 h 71"/>
                    <a:gd name="T14" fmla="*/ 0 w 50"/>
                    <a:gd name="T15" fmla="*/ 16 h 71"/>
                    <a:gd name="T16" fmla="*/ 0 w 50"/>
                    <a:gd name="T17" fmla="*/ 55 h 71"/>
                    <a:gd name="T18" fmla="*/ 16 w 50"/>
                    <a:gd name="T19" fmla="*/ 71 h 71"/>
                    <a:gd name="T20" fmla="*/ 34 w 50"/>
                    <a:gd name="T21" fmla="*/ 71 h 71"/>
                    <a:gd name="T22" fmla="*/ 50 w 50"/>
                    <a:gd name="T23" fmla="*/ 55 h 71"/>
                    <a:gd name="T24" fmla="*/ 50 w 50"/>
                    <a:gd name="T25" fmla="*/ 16 h 71"/>
                    <a:gd name="T26" fmla="*/ 34 w 50"/>
                    <a:gd name="T2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1">
                      <a:moveTo>
                        <a:pt x="34" y="16"/>
                      </a:moveTo>
                      <a:cubicBezTo>
                        <a:pt x="34" y="55"/>
                        <a:pt x="34" y="55"/>
                        <a:pt x="34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64"/>
                        <a:pt x="7" y="71"/>
                        <a:pt x="16" y="71"/>
                      </a:cubicBezTo>
                      <a:cubicBezTo>
                        <a:pt x="34" y="71"/>
                        <a:pt x="34" y="71"/>
                        <a:pt x="34" y="71"/>
                      </a:cubicBezTo>
                      <a:cubicBezTo>
                        <a:pt x="43" y="71"/>
                        <a:pt x="50" y="64"/>
                        <a:pt x="50" y="55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9" name="Freeform 14"/>
                <p:cNvSpPr>
                  <a:spLocks noEditPoints="1"/>
                </p:cNvSpPr>
                <p:nvPr/>
              </p:nvSpPr>
              <p:spPr bwMode="auto">
                <a:xfrm>
                  <a:off x="1311958" y="3581027"/>
                  <a:ext cx="277000" cy="181983"/>
                </a:xfrm>
                <a:custGeom>
                  <a:avLst/>
                  <a:gdLst>
                    <a:gd name="T0" fmla="*/ 57 w 73"/>
                    <a:gd name="T1" fmla="*/ 16 h 48"/>
                    <a:gd name="T2" fmla="*/ 57 w 73"/>
                    <a:gd name="T3" fmla="*/ 32 h 48"/>
                    <a:gd name="T4" fmla="*/ 16 w 73"/>
                    <a:gd name="T5" fmla="*/ 32 h 48"/>
                    <a:gd name="T6" fmla="*/ 16 w 73"/>
                    <a:gd name="T7" fmla="*/ 16 h 48"/>
                    <a:gd name="T8" fmla="*/ 57 w 73"/>
                    <a:gd name="T9" fmla="*/ 16 h 48"/>
                    <a:gd name="T10" fmla="*/ 57 w 73"/>
                    <a:gd name="T11" fmla="*/ 0 h 48"/>
                    <a:gd name="T12" fmla="*/ 16 w 73"/>
                    <a:gd name="T13" fmla="*/ 0 h 48"/>
                    <a:gd name="T14" fmla="*/ 0 w 73"/>
                    <a:gd name="T15" fmla="*/ 16 h 48"/>
                    <a:gd name="T16" fmla="*/ 0 w 73"/>
                    <a:gd name="T17" fmla="*/ 32 h 48"/>
                    <a:gd name="T18" fmla="*/ 16 w 73"/>
                    <a:gd name="T19" fmla="*/ 48 h 48"/>
                    <a:gd name="T20" fmla="*/ 57 w 73"/>
                    <a:gd name="T21" fmla="*/ 48 h 48"/>
                    <a:gd name="T22" fmla="*/ 73 w 73"/>
                    <a:gd name="T23" fmla="*/ 32 h 48"/>
                    <a:gd name="T24" fmla="*/ 73 w 73"/>
                    <a:gd name="T25" fmla="*/ 16 h 48"/>
                    <a:gd name="T26" fmla="*/ 57 w 73"/>
                    <a:gd name="T2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48">
                      <a:moveTo>
                        <a:pt x="57" y="16"/>
                      </a:moveTo>
                      <a:cubicBezTo>
                        <a:pt x="57" y="32"/>
                        <a:pt x="57" y="32"/>
                        <a:pt x="57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41"/>
                        <a:pt x="7" y="48"/>
                        <a:pt x="16" y="48"/>
                      </a:cubicBezTo>
                      <a:cubicBezTo>
                        <a:pt x="57" y="48"/>
                        <a:pt x="57" y="48"/>
                        <a:pt x="57" y="48"/>
                      </a:cubicBezTo>
                      <a:cubicBezTo>
                        <a:pt x="66" y="48"/>
                        <a:pt x="73" y="41"/>
                        <a:pt x="73" y="32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Freeform 15"/>
                <p:cNvSpPr>
                  <a:spLocks noEditPoints="1"/>
                </p:cNvSpPr>
                <p:nvPr/>
              </p:nvSpPr>
              <p:spPr bwMode="auto">
                <a:xfrm>
                  <a:off x="1563190" y="3581027"/>
                  <a:ext cx="285052" cy="181983"/>
                </a:xfrm>
                <a:custGeom>
                  <a:avLst/>
                  <a:gdLst>
                    <a:gd name="T0" fmla="*/ 58 w 75"/>
                    <a:gd name="T1" fmla="*/ 16 h 48"/>
                    <a:gd name="T2" fmla="*/ 43 w 75"/>
                    <a:gd name="T3" fmla="*/ 32 h 48"/>
                    <a:gd name="T4" fmla="*/ 16 w 75"/>
                    <a:gd name="T5" fmla="*/ 32 h 48"/>
                    <a:gd name="T6" fmla="*/ 16 w 75"/>
                    <a:gd name="T7" fmla="*/ 16 h 48"/>
                    <a:gd name="T8" fmla="*/ 58 w 75"/>
                    <a:gd name="T9" fmla="*/ 16 h 48"/>
                    <a:gd name="T10" fmla="*/ 58 w 75"/>
                    <a:gd name="T11" fmla="*/ 0 h 48"/>
                    <a:gd name="T12" fmla="*/ 16 w 75"/>
                    <a:gd name="T13" fmla="*/ 0 h 48"/>
                    <a:gd name="T14" fmla="*/ 0 w 75"/>
                    <a:gd name="T15" fmla="*/ 16 h 48"/>
                    <a:gd name="T16" fmla="*/ 0 w 75"/>
                    <a:gd name="T17" fmla="*/ 32 h 48"/>
                    <a:gd name="T18" fmla="*/ 16 w 75"/>
                    <a:gd name="T19" fmla="*/ 48 h 48"/>
                    <a:gd name="T20" fmla="*/ 43 w 75"/>
                    <a:gd name="T21" fmla="*/ 48 h 48"/>
                    <a:gd name="T22" fmla="*/ 55 w 75"/>
                    <a:gd name="T23" fmla="*/ 43 h 48"/>
                    <a:gd name="T24" fmla="*/ 70 w 75"/>
                    <a:gd name="T25" fmla="*/ 26 h 48"/>
                    <a:gd name="T26" fmla="*/ 73 w 75"/>
                    <a:gd name="T27" fmla="*/ 9 h 48"/>
                    <a:gd name="T28" fmla="*/ 58 w 75"/>
                    <a:gd name="T2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5" h="48">
                      <a:moveTo>
                        <a:pt x="58" y="16"/>
                      </a:moveTo>
                      <a:cubicBezTo>
                        <a:pt x="43" y="32"/>
                        <a:pt x="43" y="32"/>
                        <a:pt x="43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moveTo>
                        <a:pt x="5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41"/>
                        <a:pt x="8" y="48"/>
                        <a:pt x="16" y="48"/>
                      </a:cubicBezTo>
                      <a:cubicBezTo>
                        <a:pt x="43" y="48"/>
                        <a:pt x="43" y="48"/>
                        <a:pt x="43" y="48"/>
                      </a:cubicBezTo>
                      <a:cubicBezTo>
                        <a:pt x="48" y="48"/>
                        <a:pt x="52" y="46"/>
                        <a:pt x="55" y="43"/>
                      </a:cubicBezTo>
                      <a:cubicBezTo>
                        <a:pt x="70" y="26"/>
                        <a:pt x="70" y="26"/>
                        <a:pt x="70" y="26"/>
                      </a:cubicBezTo>
                      <a:cubicBezTo>
                        <a:pt x="74" y="22"/>
                        <a:pt x="75" y="15"/>
                        <a:pt x="73" y="9"/>
                      </a:cubicBezTo>
                      <a:cubicBezTo>
                        <a:pt x="70" y="3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16"/>
                <p:cNvSpPr>
                  <a:spLocks noEditPoints="1"/>
                </p:cNvSpPr>
                <p:nvPr/>
              </p:nvSpPr>
              <p:spPr bwMode="auto">
                <a:xfrm>
                  <a:off x="1563190" y="4151132"/>
                  <a:ext cx="280221" cy="194867"/>
                </a:xfrm>
                <a:custGeom>
                  <a:avLst/>
                  <a:gdLst>
                    <a:gd name="T0" fmla="*/ 58 w 74"/>
                    <a:gd name="T1" fmla="*/ 16 h 51"/>
                    <a:gd name="T2" fmla="*/ 58 w 74"/>
                    <a:gd name="T3" fmla="*/ 35 h 51"/>
                    <a:gd name="T4" fmla="*/ 16 w 74"/>
                    <a:gd name="T5" fmla="*/ 35 h 51"/>
                    <a:gd name="T6" fmla="*/ 16 w 74"/>
                    <a:gd name="T7" fmla="*/ 16 h 51"/>
                    <a:gd name="T8" fmla="*/ 58 w 74"/>
                    <a:gd name="T9" fmla="*/ 16 h 51"/>
                    <a:gd name="T10" fmla="*/ 58 w 74"/>
                    <a:gd name="T11" fmla="*/ 0 h 51"/>
                    <a:gd name="T12" fmla="*/ 16 w 74"/>
                    <a:gd name="T13" fmla="*/ 0 h 51"/>
                    <a:gd name="T14" fmla="*/ 0 w 74"/>
                    <a:gd name="T15" fmla="*/ 16 h 51"/>
                    <a:gd name="T16" fmla="*/ 0 w 74"/>
                    <a:gd name="T17" fmla="*/ 35 h 51"/>
                    <a:gd name="T18" fmla="*/ 16 w 74"/>
                    <a:gd name="T19" fmla="*/ 51 h 51"/>
                    <a:gd name="T20" fmla="*/ 58 w 74"/>
                    <a:gd name="T21" fmla="*/ 51 h 51"/>
                    <a:gd name="T22" fmla="*/ 74 w 74"/>
                    <a:gd name="T23" fmla="*/ 35 h 51"/>
                    <a:gd name="T24" fmla="*/ 74 w 74"/>
                    <a:gd name="T25" fmla="*/ 16 h 51"/>
                    <a:gd name="T26" fmla="*/ 58 w 74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4" h="51">
                      <a:moveTo>
                        <a:pt x="58" y="16"/>
                      </a:moveTo>
                      <a:cubicBezTo>
                        <a:pt x="58" y="35"/>
                        <a:pt x="58" y="35"/>
                        <a:pt x="58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moveTo>
                        <a:pt x="5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8" y="51"/>
                        <a:pt x="16" y="51"/>
                      </a:cubicBezTo>
                      <a:cubicBezTo>
                        <a:pt x="58" y="51"/>
                        <a:pt x="58" y="51"/>
                        <a:pt x="58" y="51"/>
                      </a:cubicBezTo>
                      <a:cubicBezTo>
                        <a:pt x="67" y="51"/>
                        <a:pt x="74" y="43"/>
                        <a:pt x="74" y="35"/>
                      </a:cubicBezTo>
                      <a:cubicBezTo>
                        <a:pt x="74" y="16"/>
                        <a:pt x="74" y="16"/>
                        <a:pt x="74" y="16"/>
                      </a:cubicBezTo>
                      <a:cubicBezTo>
                        <a:pt x="74" y="7"/>
                        <a:pt x="67" y="0"/>
                        <a:pt x="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Freeform 17"/>
                <p:cNvSpPr>
                  <a:spLocks noEditPoints="1"/>
                </p:cNvSpPr>
                <p:nvPr/>
              </p:nvSpPr>
              <p:spPr bwMode="auto">
                <a:xfrm>
                  <a:off x="1311958" y="4064167"/>
                  <a:ext cx="190035" cy="281832"/>
                </a:xfrm>
                <a:custGeom>
                  <a:avLst/>
                  <a:gdLst>
                    <a:gd name="T0" fmla="*/ 34 w 50"/>
                    <a:gd name="T1" fmla="*/ 16 h 74"/>
                    <a:gd name="T2" fmla="*/ 34 w 50"/>
                    <a:gd name="T3" fmla="*/ 58 h 74"/>
                    <a:gd name="T4" fmla="*/ 16 w 50"/>
                    <a:gd name="T5" fmla="*/ 58 h 74"/>
                    <a:gd name="T6" fmla="*/ 16 w 50"/>
                    <a:gd name="T7" fmla="*/ 16 h 74"/>
                    <a:gd name="T8" fmla="*/ 34 w 50"/>
                    <a:gd name="T9" fmla="*/ 16 h 74"/>
                    <a:gd name="T10" fmla="*/ 34 w 50"/>
                    <a:gd name="T11" fmla="*/ 0 h 74"/>
                    <a:gd name="T12" fmla="*/ 16 w 50"/>
                    <a:gd name="T13" fmla="*/ 0 h 74"/>
                    <a:gd name="T14" fmla="*/ 0 w 50"/>
                    <a:gd name="T15" fmla="*/ 16 h 74"/>
                    <a:gd name="T16" fmla="*/ 0 w 50"/>
                    <a:gd name="T17" fmla="*/ 58 h 74"/>
                    <a:gd name="T18" fmla="*/ 16 w 50"/>
                    <a:gd name="T19" fmla="*/ 74 h 74"/>
                    <a:gd name="T20" fmla="*/ 34 w 50"/>
                    <a:gd name="T21" fmla="*/ 74 h 74"/>
                    <a:gd name="T22" fmla="*/ 50 w 50"/>
                    <a:gd name="T23" fmla="*/ 58 h 74"/>
                    <a:gd name="T24" fmla="*/ 50 w 50"/>
                    <a:gd name="T25" fmla="*/ 16 h 74"/>
                    <a:gd name="T26" fmla="*/ 34 w 50"/>
                    <a:gd name="T2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4">
                      <a:moveTo>
                        <a:pt x="34" y="16"/>
                      </a:move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7" y="74"/>
                        <a:pt x="16" y="74"/>
                      </a:cubicBezTo>
                      <a:cubicBezTo>
                        <a:pt x="34" y="74"/>
                        <a:pt x="34" y="74"/>
                        <a:pt x="34" y="74"/>
                      </a:cubicBezTo>
                      <a:cubicBezTo>
                        <a:pt x="43" y="74"/>
                        <a:pt x="50" y="66"/>
                        <a:pt x="50" y="58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18"/>
                <p:cNvSpPr>
                  <a:spLocks noEditPoints="1"/>
                </p:cNvSpPr>
                <p:nvPr/>
              </p:nvSpPr>
              <p:spPr bwMode="auto">
                <a:xfrm>
                  <a:off x="1311958" y="4151132"/>
                  <a:ext cx="277000" cy="194867"/>
                </a:xfrm>
                <a:custGeom>
                  <a:avLst/>
                  <a:gdLst>
                    <a:gd name="T0" fmla="*/ 57 w 73"/>
                    <a:gd name="T1" fmla="*/ 16 h 51"/>
                    <a:gd name="T2" fmla="*/ 57 w 73"/>
                    <a:gd name="T3" fmla="*/ 35 h 51"/>
                    <a:gd name="T4" fmla="*/ 16 w 73"/>
                    <a:gd name="T5" fmla="*/ 35 h 51"/>
                    <a:gd name="T6" fmla="*/ 16 w 73"/>
                    <a:gd name="T7" fmla="*/ 16 h 51"/>
                    <a:gd name="T8" fmla="*/ 57 w 73"/>
                    <a:gd name="T9" fmla="*/ 16 h 51"/>
                    <a:gd name="T10" fmla="*/ 57 w 73"/>
                    <a:gd name="T11" fmla="*/ 0 h 51"/>
                    <a:gd name="T12" fmla="*/ 16 w 73"/>
                    <a:gd name="T13" fmla="*/ 0 h 51"/>
                    <a:gd name="T14" fmla="*/ 0 w 73"/>
                    <a:gd name="T15" fmla="*/ 16 h 51"/>
                    <a:gd name="T16" fmla="*/ 0 w 73"/>
                    <a:gd name="T17" fmla="*/ 35 h 51"/>
                    <a:gd name="T18" fmla="*/ 16 w 73"/>
                    <a:gd name="T19" fmla="*/ 51 h 51"/>
                    <a:gd name="T20" fmla="*/ 57 w 73"/>
                    <a:gd name="T21" fmla="*/ 51 h 51"/>
                    <a:gd name="T22" fmla="*/ 73 w 73"/>
                    <a:gd name="T23" fmla="*/ 35 h 51"/>
                    <a:gd name="T24" fmla="*/ 73 w 73"/>
                    <a:gd name="T25" fmla="*/ 16 h 51"/>
                    <a:gd name="T26" fmla="*/ 57 w 73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51">
                      <a:moveTo>
                        <a:pt x="57" y="16"/>
                      </a:move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7" y="51"/>
                        <a:pt x="16" y="51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66" y="51"/>
                        <a:pt x="73" y="43"/>
                        <a:pt x="73" y="35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19"/>
                <p:cNvSpPr>
                  <a:spLocks noEditPoints="1"/>
                </p:cNvSpPr>
                <p:nvPr/>
              </p:nvSpPr>
              <p:spPr bwMode="auto">
                <a:xfrm>
                  <a:off x="1311958" y="3820986"/>
                  <a:ext cx="190035" cy="273779"/>
                </a:xfrm>
                <a:custGeom>
                  <a:avLst/>
                  <a:gdLst>
                    <a:gd name="T0" fmla="*/ 34 w 50"/>
                    <a:gd name="T1" fmla="*/ 16 h 72"/>
                    <a:gd name="T2" fmla="*/ 34 w 50"/>
                    <a:gd name="T3" fmla="*/ 56 h 72"/>
                    <a:gd name="T4" fmla="*/ 16 w 50"/>
                    <a:gd name="T5" fmla="*/ 56 h 72"/>
                    <a:gd name="T6" fmla="*/ 16 w 50"/>
                    <a:gd name="T7" fmla="*/ 16 h 72"/>
                    <a:gd name="T8" fmla="*/ 34 w 50"/>
                    <a:gd name="T9" fmla="*/ 16 h 72"/>
                    <a:gd name="T10" fmla="*/ 34 w 50"/>
                    <a:gd name="T11" fmla="*/ 0 h 72"/>
                    <a:gd name="T12" fmla="*/ 16 w 50"/>
                    <a:gd name="T13" fmla="*/ 0 h 72"/>
                    <a:gd name="T14" fmla="*/ 0 w 50"/>
                    <a:gd name="T15" fmla="*/ 16 h 72"/>
                    <a:gd name="T16" fmla="*/ 0 w 50"/>
                    <a:gd name="T17" fmla="*/ 56 h 72"/>
                    <a:gd name="T18" fmla="*/ 16 w 50"/>
                    <a:gd name="T19" fmla="*/ 72 h 72"/>
                    <a:gd name="T20" fmla="*/ 34 w 50"/>
                    <a:gd name="T21" fmla="*/ 72 h 72"/>
                    <a:gd name="T22" fmla="*/ 50 w 50"/>
                    <a:gd name="T23" fmla="*/ 56 h 72"/>
                    <a:gd name="T24" fmla="*/ 50 w 50"/>
                    <a:gd name="T25" fmla="*/ 16 h 72"/>
                    <a:gd name="T26" fmla="*/ 34 w 50"/>
                    <a:gd name="T2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2">
                      <a:moveTo>
                        <a:pt x="34" y="16"/>
                      </a:move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5"/>
                        <a:pt x="7" y="72"/>
                        <a:pt x="16" y="72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43" y="72"/>
                        <a:pt x="50" y="65"/>
                        <a:pt x="50" y="5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Freeform 20"/>
                <p:cNvSpPr>
                  <a:spLocks noEditPoints="1"/>
                </p:cNvSpPr>
                <p:nvPr/>
              </p:nvSpPr>
              <p:spPr bwMode="auto">
                <a:xfrm>
                  <a:off x="1907830" y="4064167"/>
                  <a:ext cx="191645" cy="281832"/>
                </a:xfrm>
                <a:custGeom>
                  <a:avLst/>
                  <a:gdLst>
                    <a:gd name="T0" fmla="*/ 34 w 50"/>
                    <a:gd name="T1" fmla="*/ 16 h 74"/>
                    <a:gd name="T2" fmla="*/ 34 w 50"/>
                    <a:gd name="T3" fmla="*/ 58 h 74"/>
                    <a:gd name="T4" fmla="*/ 16 w 50"/>
                    <a:gd name="T5" fmla="*/ 58 h 74"/>
                    <a:gd name="T6" fmla="*/ 16 w 50"/>
                    <a:gd name="T7" fmla="*/ 16 h 74"/>
                    <a:gd name="T8" fmla="*/ 34 w 50"/>
                    <a:gd name="T9" fmla="*/ 16 h 74"/>
                    <a:gd name="T10" fmla="*/ 34 w 50"/>
                    <a:gd name="T11" fmla="*/ 0 h 74"/>
                    <a:gd name="T12" fmla="*/ 16 w 50"/>
                    <a:gd name="T13" fmla="*/ 0 h 74"/>
                    <a:gd name="T14" fmla="*/ 0 w 50"/>
                    <a:gd name="T15" fmla="*/ 16 h 74"/>
                    <a:gd name="T16" fmla="*/ 0 w 50"/>
                    <a:gd name="T17" fmla="*/ 58 h 74"/>
                    <a:gd name="T18" fmla="*/ 16 w 50"/>
                    <a:gd name="T19" fmla="*/ 74 h 74"/>
                    <a:gd name="T20" fmla="*/ 34 w 50"/>
                    <a:gd name="T21" fmla="*/ 74 h 74"/>
                    <a:gd name="T22" fmla="*/ 50 w 50"/>
                    <a:gd name="T23" fmla="*/ 58 h 74"/>
                    <a:gd name="T24" fmla="*/ 50 w 50"/>
                    <a:gd name="T25" fmla="*/ 16 h 74"/>
                    <a:gd name="T26" fmla="*/ 34 w 50"/>
                    <a:gd name="T2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4">
                      <a:moveTo>
                        <a:pt x="34" y="16"/>
                      </a:move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7" y="74"/>
                        <a:pt x="16" y="74"/>
                      </a:cubicBezTo>
                      <a:cubicBezTo>
                        <a:pt x="34" y="74"/>
                        <a:pt x="34" y="74"/>
                        <a:pt x="34" y="74"/>
                      </a:cubicBezTo>
                      <a:cubicBezTo>
                        <a:pt x="43" y="74"/>
                        <a:pt x="50" y="66"/>
                        <a:pt x="50" y="58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21"/>
                <p:cNvSpPr>
                  <a:spLocks noEditPoints="1"/>
                </p:cNvSpPr>
                <p:nvPr/>
              </p:nvSpPr>
              <p:spPr bwMode="auto">
                <a:xfrm>
                  <a:off x="1820865" y="4151132"/>
                  <a:ext cx="278610" cy="194867"/>
                </a:xfrm>
                <a:custGeom>
                  <a:avLst/>
                  <a:gdLst>
                    <a:gd name="T0" fmla="*/ 57 w 73"/>
                    <a:gd name="T1" fmla="*/ 16 h 51"/>
                    <a:gd name="T2" fmla="*/ 57 w 73"/>
                    <a:gd name="T3" fmla="*/ 35 h 51"/>
                    <a:gd name="T4" fmla="*/ 16 w 73"/>
                    <a:gd name="T5" fmla="*/ 35 h 51"/>
                    <a:gd name="T6" fmla="*/ 16 w 73"/>
                    <a:gd name="T7" fmla="*/ 16 h 51"/>
                    <a:gd name="T8" fmla="*/ 57 w 73"/>
                    <a:gd name="T9" fmla="*/ 16 h 51"/>
                    <a:gd name="T10" fmla="*/ 57 w 73"/>
                    <a:gd name="T11" fmla="*/ 0 h 51"/>
                    <a:gd name="T12" fmla="*/ 16 w 73"/>
                    <a:gd name="T13" fmla="*/ 0 h 51"/>
                    <a:gd name="T14" fmla="*/ 0 w 73"/>
                    <a:gd name="T15" fmla="*/ 16 h 51"/>
                    <a:gd name="T16" fmla="*/ 0 w 73"/>
                    <a:gd name="T17" fmla="*/ 35 h 51"/>
                    <a:gd name="T18" fmla="*/ 16 w 73"/>
                    <a:gd name="T19" fmla="*/ 51 h 51"/>
                    <a:gd name="T20" fmla="*/ 57 w 73"/>
                    <a:gd name="T21" fmla="*/ 51 h 51"/>
                    <a:gd name="T22" fmla="*/ 73 w 73"/>
                    <a:gd name="T23" fmla="*/ 35 h 51"/>
                    <a:gd name="T24" fmla="*/ 73 w 73"/>
                    <a:gd name="T25" fmla="*/ 16 h 51"/>
                    <a:gd name="T26" fmla="*/ 57 w 73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51">
                      <a:moveTo>
                        <a:pt x="57" y="16"/>
                      </a:move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7" y="51"/>
                        <a:pt x="16" y="51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66" y="51"/>
                        <a:pt x="73" y="43"/>
                        <a:pt x="73" y="35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22"/>
                <p:cNvSpPr>
                  <a:spLocks noEditPoints="1"/>
                </p:cNvSpPr>
                <p:nvPr/>
              </p:nvSpPr>
              <p:spPr bwMode="auto">
                <a:xfrm>
                  <a:off x="1907830" y="3820986"/>
                  <a:ext cx="191645" cy="273779"/>
                </a:xfrm>
                <a:custGeom>
                  <a:avLst/>
                  <a:gdLst>
                    <a:gd name="T0" fmla="*/ 34 w 50"/>
                    <a:gd name="T1" fmla="*/ 16 h 72"/>
                    <a:gd name="T2" fmla="*/ 34 w 50"/>
                    <a:gd name="T3" fmla="*/ 56 h 72"/>
                    <a:gd name="T4" fmla="*/ 16 w 50"/>
                    <a:gd name="T5" fmla="*/ 56 h 72"/>
                    <a:gd name="T6" fmla="*/ 16 w 50"/>
                    <a:gd name="T7" fmla="*/ 16 h 72"/>
                    <a:gd name="T8" fmla="*/ 34 w 50"/>
                    <a:gd name="T9" fmla="*/ 16 h 72"/>
                    <a:gd name="T10" fmla="*/ 34 w 50"/>
                    <a:gd name="T11" fmla="*/ 0 h 72"/>
                    <a:gd name="T12" fmla="*/ 16 w 50"/>
                    <a:gd name="T13" fmla="*/ 0 h 72"/>
                    <a:gd name="T14" fmla="*/ 0 w 50"/>
                    <a:gd name="T15" fmla="*/ 16 h 72"/>
                    <a:gd name="T16" fmla="*/ 0 w 50"/>
                    <a:gd name="T17" fmla="*/ 56 h 72"/>
                    <a:gd name="T18" fmla="*/ 16 w 50"/>
                    <a:gd name="T19" fmla="*/ 72 h 72"/>
                    <a:gd name="T20" fmla="*/ 34 w 50"/>
                    <a:gd name="T21" fmla="*/ 72 h 72"/>
                    <a:gd name="T22" fmla="*/ 50 w 50"/>
                    <a:gd name="T23" fmla="*/ 56 h 72"/>
                    <a:gd name="T24" fmla="*/ 50 w 50"/>
                    <a:gd name="T25" fmla="*/ 16 h 72"/>
                    <a:gd name="T26" fmla="*/ 34 w 50"/>
                    <a:gd name="T2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2">
                      <a:moveTo>
                        <a:pt x="34" y="16"/>
                      </a:move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5"/>
                        <a:pt x="7" y="72"/>
                        <a:pt x="16" y="72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43" y="72"/>
                        <a:pt x="50" y="65"/>
                        <a:pt x="50" y="5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23"/>
                <p:cNvSpPr>
                  <a:spLocks noEditPoints="1"/>
                </p:cNvSpPr>
                <p:nvPr/>
              </p:nvSpPr>
              <p:spPr bwMode="auto">
                <a:xfrm>
                  <a:off x="1661428" y="3405486"/>
                  <a:ext cx="600703" cy="594262"/>
                </a:xfrm>
                <a:custGeom>
                  <a:avLst/>
                  <a:gdLst>
                    <a:gd name="T0" fmla="*/ 105 w 158"/>
                    <a:gd name="T1" fmla="*/ 16 h 156"/>
                    <a:gd name="T2" fmla="*/ 140 w 158"/>
                    <a:gd name="T3" fmla="*/ 56 h 156"/>
                    <a:gd name="T4" fmla="*/ 56 w 158"/>
                    <a:gd name="T5" fmla="*/ 140 h 156"/>
                    <a:gd name="T6" fmla="*/ 17 w 158"/>
                    <a:gd name="T7" fmla="*/ 99 h 156"/>
                    <a:gd name="T8" fmla="*/ 105 w 158"/>
                    <a:gd name="T9" fmla="*/ 16 h 156"/>
                    <a:gd name="T10" fmla="*/ 105 w 158"/>
                    <a:gd name="T11" fmla="*/ 0 h 156"/>
                    <a:gd name="T12" fmla="*/ 94 w 158"/>
                    <a:gd name="T13" fmla="*/ 5 h 156"/>
                    <a:gd name="T14" fmla="*/ 6 w 158"/>
                    <a:gd name="T15" fmla="*/ 87 h 156"/>
                    <a:gd name="T16" fmla="*/ 5 w 158"/>
                    <a:gd name="T17" fmla="*/ 109 h 156"/>
                    <a:gd name="T18" fmla="*/ 44 w 158"/>
                    <a:gd name="T19" fmla="*/ 151 h 156"/>
                    <a:gd name="T20" fmla="*/ 55 w 158"/>
                    <a:gd name="T21" fmla="*/ 156 h 156"/>
                    <a:gd name="T22" fmla="*/ 56 w 158"/>
                    <a:gd name="T23" fmla="*/ 156 h 156"/>
                    <a:gd name="T24" fmla="*/ 67 w 158"/>
                    <a:gd name="T25" fmla="*/ 152 h 156"/>
                    <a:gd name="T26" fmla="*/ 151 w 158"/>
                    <a:gd name="T27" fmla="*/ 67 h 156"/>
                    <a:gd name="T28" fmla="*/ 152 w 158"/>
                    <a:gd name="T29" fmla="*/ 45 h 156"/>
                    <a:gd name="T30" fmla="*/ 117 w 158"/>
                    <a:gd name="T31" fmla="*/ 6 h 156"/>
                    <a:gd name="T32" fmla="*/ 105 w 158"/>
                    <a:gd name="T33" fmla="*/ 0 h 156"/>
                    <a:gd name="T34" fmla="*/ 105 w 158"/>
                    <a:gd name="T35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8" h="156">
                      <a:moveTo>
                        <a:pt x="105" y="16"/>
                      </a:moveTo>
                      <a:cubicBezTo>
                        <a:pt x="140" y="56"/>
                        <a:pt x="140" y="56"/>
                        <a:pt x="140" y="56"/>
                      </a:cubicBezTo>
                      <a:cubicBezTo>
                        <a:pt x="56" y="140"/>
                        <a:pt x="56" y="140"/>
                        <a:pt x="56" y="140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05" y="16"/>
                        <a:pt x="105" y="16"/>
                        <a:pt x="105" y="16"/>
                      </a:cubicBezTo>
                      <a:moveTo>
                        <a:pt x="105" y="0"/>
                      </a:moveTo>
                      <a:cubicBezTo>
                        <a:pt x="101" y="0"/>
                        <a:pt x="97" y="2"/>
                        <a:pt x="94" y="5"/>
                      </a:cubicBezTo>
                      <a:cubicBezTo>
                        <a:pt x="6" y="87"/>
                        <a:pt x="6" y="87"/>
                        <a:pt x="6" y="87"/>
                      </a:cubicBezTo>
                      <a:cubicBezTo>
                        <a:pt x="0" y="93"/>
                        <a:pt x="0" y="103"/>
                        <a:pt x="5" y="109"/>
                      </a:cubicBezTo>
                      <a:cubicBezTo>
                        <a:pt x="44" y="151"/>
                        <a:pt x="44" y="151"/>
                        <a:pt x="44" y="151"/>
                      </a:cubicBezTo>
                      <a:cubicBezTo>
                        <a:pt x="47" y="154"/>
                        <a:pt x="51" y="156"/>
                        <a:pt x="55" y="156"/>
                      </a:cubicBezTo>
                      <a:cubicBezTo>
                        <a:pt x="55" y="156"/>
                        <a:pt x="56" y="156"/>
                        <a:pt x="56" y="156"/>
                      </a:cubicBezTo>
                      <a:cubicBezTo>
                        <a:pt x="60" y="156"/>
                        <a:pt x="64" y="155"/>
                        <a:pt x="67" y="152"/>
                      </a:cubicBezTo>
                      <a:cubicBezTo>
                        <a:pt x="151" y="67"/>
                        <a:pt x="151" y="67"/>
                        <a:pt x="151" y="67"/>
                      </a:cubicBezTo>
                      <a:cubicBezTo>
                        <a:pt x="157" y="61"/>
                        <a:pt x="158" y="52"/>
                        <a:pt x="152" y="45"/>
                      </a:cubicBezTo>
                      <a:cubicBezTo>
                        <a:pt x="117" y="6"/>
                        <a:pt x="117" y="6"/>
                        <a:pt x="117" y="6"/>
                      </a:cubicBezTo>
                      <a:cubicBezTo>
                        <a:pt x="114" y="3"/>
                        <a:pt x="110" y="1"/>
                        <a:pt x="105" y="0"/>
                      </a:cubicBezTo>
                      <a:cubicBezTo>
                        <a:pt x="105" y="0"/>
                        <a:pt x="105" y="0"/>
                        <a:pt x="105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24"/>
                <p:cNvSpPr>
                  <a:spLocks noEditPoints="1"/>
                </p:cNvSpPr>
                <p:nvPr/>
              </p:nvSpPr>
              <p:spPr bwMode="auto">
                <a:xfrm>
                  <a:off x="1555138" y="3790388"/>
                  <a:ext cx="318872" cy="293105"/>
                </a:xfrm>
                <a:custGeom>
                  <a:avLst/>
                  <a:gdLst>
                    <a:gd name="T0" fmla="*/ 32 w 84"/>
                    <a:gd name="T1" fmla="*/ 16 h 77"/>
                    <a:gd name="T2" fmla="*/ 67 w 84"/>
                    <a:gd name="T3" fmla="*/ 50 h 77"/>
                    <a:gd name="T4" fmla="*/ 17 w 84"/>
                    <a:gd name="T5" fmla="*/ 61 h 77"/>
                    <a:gd name="T6" fmla="*/ 32 w 84"/>
                    <a:gd name="T7" fmla="*/ 16 h 77"/>
                    <a:gd name="T8" fmla="*/ 32 w 84"/>
                    <a:gd name="T9" fmla="*/ 0 h 77"/>
                    <a:gd name="T10" fmla="*/ 28 w 84"/>
                    <a:gd name="T11" fmla="*/ 1 h 77"/>
                    <a:gd name="T12" fmla="*/ 17 w 84"/>
                    <a:gd name="T13" fmla="*/ 11 h 77"/>
                    <a:gd name="T14" fmla="*/ 2 w 84"/>
                    <a:gd name="T15" fmla="*/ 56 h 77"/>
                    <a:gd name="T16" fmla="*/ 5 w 84"/>
                    <a:gd name="T17" fmla="*/ 72 h 77"/>
                    <a:gd name="T18" fmla="*/ 17 w 84"/>
                    <a:gd name="T19" fmla="*/ 77 h 77"/>
                    <a:gd name="T20" fmla="*/ 20 w 84"/>
                    <a:gd name="T21" fmla="*/ 76 h 77"/>
                    <a:gd name="T22" fmla="*/ 71 w 84"/>
                    <a:gd name="T23" fmla="*/ 65 h 77"/>
                    <a:gd name="T24" fmla="*/ 83 w 84"/>
                    <a:gd name="T25" fmla="*/ 54 h 77"/>
                    <a:gd name="T26" fmla="*/ 78 w 84"/>
                    <a:gd name="T27" fmla="*/ 38 h 77"/>
                    <a:gd name="T28" fmla="*/ 43 w 84"/>
                    <a:gd name="T29" fmla="*/ 5 h 77"/>
                    <a:gd name="T30" fmla="*/ 32 w 84"/>
                    <a:gd name="T31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4" h="77">
                      <a:moveTo>
                        <a:pt x="32" y="16"/>
                      </a:moveTo>
                      <a:cubicBezTo>
                        <a:pt x="67" y="50"/>
                        <a:pt x="67" y="50"/>
                        <a:pt x="67" y="50"/>
                      </a:cubicBezTo>
                      <a:cubicBezTo>
                        <a:pt x="17" y="61"/>
                        <a:pt x="17" y="61"/>
                        <a:pt x="17" y="61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moveTo>
                        <a:pt x="32" y="0"/>
                      </a:moveTo>
                      <a:cubicBezTo>
                        <a:pt x="31" y="0"/>
                        <a:pt x="29" y="0"/>
                        <a:pt x="28" y="1"/>
                      </a:cubicBezTo>
                      <a:cubicBezTo>
                        <a:pt x="23" y="2"/>
                        <a:pt x="18" y="6"/>
                        <a:pt x="17" y="11"/>
                      </a:cubicBezTo>
                      <a:cubicBezTo>
                        <a:pt x="2" y="56"/>
                        <a:pt x="2" y="56"/>
                        <a:pt x="2" y="56"/>
                      </a:cubicBezTo>
                      <a:cubicBezTo>
                        <a:pt x="0" y="61"/>
                        <a:pt x="1" y="67"/>
                        <a:pt x="5" y="72"/>
                      </a:cubicBezTo>
                      <a:cubicBezTo>
                        <a:pt x="8" y="75"/>
                        <a:pt x="12" y="77"/>
                        <a:pt x="17" y="77"/>
                      </a:cubicBezTo>
                      <a:cubicBezTo>
                        <a:pt x="18" y="77"/>
                        <a:pt x="19" y="77"/>
                        <a:pt x="20" y="76"/>
                      </a:cubicBezTo>
                      <a:cubicBezTo>
                        <a:pt x="71" y="65"/>
                        <a:pt x="71" y="65"/>
                        <a:pt x="71" y="65"/>
                      </a:cubicBezTo>
                      <a:cubicBezTo>
                        <a:pt x="77" y="64"/>
                        <a:pt x="81" y="59"/>
                        <a:pt x="83" y="54"/>
                      </a:cubicBezTo>
                      <a:cubicBezTo>
                        <a:pt x="84" y="48"/>
                        <a:pt x="83" y="42"/>
                        <a:pt x="78" y="38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0" y="2"/>
                        <a:pt x="36" y="0"/>
                        <a:pt x="32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Freeform 25"/>
                <p:cNvSpPr>
                  <a:spLocks/>
                </p:cNvSpPr>
                <p:nvPr/>
              </p:nvSpPr>
              <p:spPr bwMode="auto">
                <a:xfrm>
                  <a:off x="1371545" y="3642225"/>
                  <a:ext cx="69249" cy="148163"/>
                </a:xfrm>
                <a:custGeom>
                  <a:avLst/>
                  <a:gdLst>
                    <a:gd name="T0" fmla="*/ 0 w 43"/>
                    <a:gd name="T1" fmla="*/ 0 h 92"/>
                    <a:gd name="T2" fmla="*/ 43 w 43"/>
                    <a:gd name="T3" fmla="*/ 0 h 92"/>
                    <a:gd name="T4" fmla="*/ 43 w 43"/>
                    <a:gd name="T5" fmla="*/ 92 h 92"/>
                    <a:gd name="T6" fmla="*/ 0 w 43"/>
                    <a:gd name="T7" fmla="*/ 92 h 92"/>
                    <a:gd name="T8" fmla="*/ 0 w 43"/>
                    <a:gd name="T9" fmla="*/ 0 h 92"/>
                    <a:gd name="T10" fmla="*/ 0 w 43"/>
                    <a:gd name="T11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2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2"/>
                      </a:lnTo>
                      <a:lnTo>
                        <a:pt x="0" y="9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Freeform 26"/>
                <p:cNvSpPr>
                  <a:spLocks/>
                </p:cNvSpPr>
                <p:nvPr/>
              </p:nvSpPr>
              <p:spPr bwMode="auto">
                <a:xfrm>
                  <a:off x="1371545" y="3642225"/>
                  <a:ext cx="156215" cy="59588"/>
                </a:xfrm>
                <a:custGeom>
                  <a:avLst/>
                  <a:gdLst>
                    <a:gd name="T0" fmla="*/ 0 w 97"/>
                    <a:gd name="T1" fmla="*/ 0 h 37"/>
                    <a:gd name="T2" fmla="*/ 97 w 97"/>
                    <a:gd name="T3" fmla="*/ 0 h 37"/>
                    <a:gd name="T4" fmla="*/ 97 w 97"/>
                    <a:gd name="T5" fmla="*/ 37 h 37"/>
                    <a:gd name="T6" fmla="*/ 0 w 97"/>
                    <a:gd name="T7" fmla="*/ 37 h 37"/>
                    <a:gd name="T8" fmla="*/ 0 w 97"/>
                    <a:gd name="T9" fmla="*/ 0 h 37"/>
                    <a:gd name="T10" fmla="*/ 0 w 97"/>
                    <a:gd name="T11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37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37"/>
                      </a:lnTo>
                      <a:lnTo>
                        <a:pt x="0" y="3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Freeform 27"/>
                <p:cNvSpPr>
                  <a:spLocks/>
                </p:cNvSpPr>
                <p:nvPr/>
              </p:nvSpPr>
              <p:spPr bwMode="auto">
                <a:xfrm>
                  <a:off x="1622777" y="3642225"/>
                  <a:ext cx="161046" cy="59588"/>
                </a:xfrm>
                <a:custGeom>
                  <a:avLst/>
                  <a:gdLst>
                    <a:gd name="T0" fmla="*/ 0 w 100"/>
                    <a:gd name="T1" fmla="*/ 37 h 37"/>
                    <a:gd name="T2" fmla="*/ 0 w 100"/>
                    <a:gd name="T3" fmla="*/ 0 h 37"/>
                    <a:gd name="T4" fmla="*/ 100 w 100"/>
                    <a:gd name="T5" fmla="*/ 0 h 37"/>
                    <a:gd name="T6" fmla="*/ 64 w 100"/>
                    <a:gd name="T7" fmla="*/ 37 h 37"/>
                    <a:gd name="T8" fmla="*/ 0 w 100"/>
                    <a:gd name="T9" fmla="*/ 37 h 37"/>
                    <a:gd name="T10" fmla="*/ 0 w 100"/>
                    <a:gd name="T11" fmla="*/ 37 h 37"/>
                    <a:gd name="T12" fmla="*/ 0 w 100"/>
                    <a:gd name="T13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37">
                      <a:moveTo>
                        <a:pt x="0" y="37"/>
                      </a:moveTo>
                      <a:lnTo>
                        <a:pt x="0" y="0"/>
                      </a:lnTo>
                      <a:lnTo>
                        <a:pt x="100" y="0"/>
                      </a:lnTo>
                      <a:lnTo>
                        <a:pt x="64" y="37"/>
                      </a:lnTo>
                      <a:lnTo>
                        <a:pt x="0" y="37"/>
                      </a:lnTo>
                      <a:lnTo>
                        <a:pt x="0" y="37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3" name="Freeform 28"/>
                <p:cNvSpPr>
                  <a:spLocks/>
                </p:cNvSpPr>
                <p:nvPr/>
              </p:nvSpPr>
              <p:spPr bwMode="auto">
                <a:xfrm>
                  <a:off x="1622777" y="4212330"/>
                  <a:ext cx="161046" cy="72471"/>
                </a:xfrm>
                <a:custGeom>
                  <a:avLst/>
                  <a:gdLst>
                    <a:gd name="T0" fmla="*/ 0 w 100"/>
                    <a:gd name="T1" fmla="*/ 0 h 45"/>
                    <a:gd name="T2" fmla="*/ 100 w 100"/>
                    <a:gd name="T3" fmla="*/ 0 h 45"/>
                    <a:gd name="T4" fmla="*/ 100 w 100"/>
                    <a:gd name="T5" fmla="*/ 45 h 45"/>
                    <a:gd name="T6" fmla="*/ 0 w 100"/>
                    <a:gd name="T7" fmla="*/ 45 h 45"/>
                    <a:gd name="T8" fmla="*/ 0 w 100"/>
                    <a:gd name="T9" fmla="*/ 0 h 45"/>
                    <a:gd name="T10" fmla="*/ 0 w 100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0" h="45">
                      <a:moveTo>
                        <a:pt x="0" y="0"/>
                      </a:moveTo>
                      <a:lnTo>
                        <a:pt x="100" y="0"/>
                      </a:lnTo>
                      <a:lnTo>
                        <a:pt x="100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Freeform 29"/>
                <p:cNvSpPr>
                  <a:spLocks/>
                </p:cNvSpPr>
                <p:nvPr/>
              </p:nvSpPr>
              <p:spPr bwMode="auto">
                <a:xfrm>
                  <a:off x="1371545" y="4125365"/>
                  <a:ext cx="69249" cy="159437"/>
                </a:xfrm>
                <a:custGeom>
                  <a:avLst/>
                  <a:gdLst>
                    <a:gd name="T0" fmla="*/ 0 w 43"/>
                    <a:gd name="T1" fmla="*/ 0 h 99"/>
                    <a:gd name="T2" fmla="*/ 43 w 43"/>
                    <a:gd name="T3" fmla="*/ 0 h 99"/>
                    <a:gd name="T4" fmla="*/ 43 w 43"/>
                    <a:gd name="T5" fmla="*/ 99 h 99"/>
                    <a:gd name="T6" fmla="*/ 0 w 43"/>
                    <a:gd name="T7" fmla="*/ 99 h 99"/>
                    <a:gd name="T8" fmla="*/ 0 w 43"/>
                    <a:gd name="T9" fmla="*/ 0 h 99"/>
                    <a:gd name="T10" fmla="*/ 0 w 43"/>
                    <a:gd name="T1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9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9"/>
                      </a:lnTo>
                      <a:lnTo>
                        <a:pt x="0" y="9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Freeform 30"/>
                <p:cNvSpPr>
                  <a:spLocks/>
                </p:cNvSpPr>
                <p:nvPr/>
              </p:nvSpPr>
              <p:spPr bwMode="auto">
                <a:xfrm>
                  <a:off x="1371545" y="4212330"/>
                  <a:ext cx="156215" cy="72471"/>
                </a:xfrm>
                <a:custGeom>
                  <a:avLst/>
                  <a:gdLst>
                    <a:gd name="T0" fmla="*/ 0 w 97"/>
                    <a:gd name="T1" fmla="*/ 0 h 45"/>
                    <a:gd name="T2" fmla="*/ 97 w 97"/>
                    <a:gd name="T3" fmla="*/ 0 h 45"/>
                    <a:gd name="T4" fmla="*/ 97 w 97"/>
                    <a:gd name="T5" fmla="*/ 45 h 45"/>
                    <a:gd name="T6" fmla="*/ 0 w 97"/>
                    <a:gd name="T7" fmla="*/ 45 h 45"/>
                    <a:gd name="T8" fmla="*/ 0 w 97"/>
                    <a:gd name="T9" fmla="*/ 0 h 45"/>
                    <a:gd name="T10" fmla="*/ 0 w 97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45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Freeform 31"/>
                <p:cNvSpPr>
                  <a:spLocks/>
                </p:cNvSpPr>
                <p:nvPr/>
              </p:nvSpPr>
              <p:spPr bwMode="auto">
                <a:xfrm>
                  <a:off x="1371545" y="3880574"/>
                  <a:ext cx="69249" cy="152995"/>
                </a:xfrm>
                <a:custGeom>
                  <a:avLst/>
                  <a:gdLst>
                    <a:gd name="T0" fmla="*/ 0 w 43"/>
                    <a:gd name="T1" fmla="*/ 0 h 95"/>
                    <a:gd name="T2" fmla="*/ 43 w 43"/>
                    <a:gd name="T3" fmla="*/ 0 h 95"/>
                    <a:gd name="T4" fmla="*/ 43 w 43"/>
                    <a:gd name="T5" fmla="*/ 95 h 95"/>
                    <a:gd name="T6" fmla="*/ 0 w 43"/>
                    <a:gd name="T7" fmla="*/ 95 h 95"/>
                    <a:gd name="T8" fmla="*/ 0 w 43"/>
                    <a:gd name="T9" fmla="*/ 0 h 95"/>
                    <a:gd name="T10" fmla="*/ 0 w 43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5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5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Freeform 32"/>
                <p:cNvSpPr>
                  <a:spLocks/>
                </p:cNvSpPr>
                <p:nvPr/>
              </p:nvSpPr>
              <p:spPr bwMode="auto">
                <a:xfrm>
                  <a:off x="1969027" y="4125365"/>
                  <a:ext cx="69249" cy="159437"/>
                </a:xfrm>
                <a:custGeom>
                  <a:avLst/>
                  <a:gdLst>
                    <a:gd name="T0" fmla="*/ 0 w 43"/>
                    <a:gd name="T1" fmla="*/ 0 h 99"/>
                    <a:gd name="T2" fmla="*/ 43 w 43"/>
                    <a:gd name="T3" fmla="*/ 0 h 99"/>
                    <a:gd name="T4" fmla="*/ 43 w 43"/>
                    <a:gd name="T5" fmla="*/ 99 h 99"/>
                    <a:gd name="T6" fmla="*/ 0 w 43"/>
                    <a:gd name="T7" fmla="*/ 99 h 99"/>
                    <a:gd name="T8" fmla="*/ 0 w 43"/>
                    <a:gd name="T9" fmla="*/ 0 h 99"/>
                    <a:gd name="T10" fmla="*/ 0 w 43"/>
                    <a:gd name="T1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9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9"/>
                      </a:lnTo>
                      <a:lnTo>
                        <a:pt x="0" y="9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Freeform 33"/>
                <p:cNvSpPr>
                  <a:spLocks/>
                </p:cNvSpPr>
                <p:nvPr/>
              </p:nvSpPr>
              <p:spPr bwMode="auto">
                <a:xfrm>
                  <a:off x="1882062" y="4212330"/>
                  <a:ext cx="156215" cy="72471"/>
                </a:xfrm>
                <a:custGeom>
                  <a:avLst/>
                  <a:gdLst>
                    <a:gd name="T0" fmla="*/ 0 w 97"/>
                    <a:gd name="T1" fmla="*/ 0 h 45"/>
                    <a:gd name="T2" fmla="*/ 97 w 97"/>
                    <a:gd name="T3" fmla="*/ 0 h 45"/>
                    <a:gd name="T4" fmla="*/ 97 w 97"/>
                    <a:gd name="T5" fmla="*/ 45 h 45"/>
                    <a:gd name="T6" fmla="*/ 0 w 97"/>
                    <a:gd name="T7" fmla="*/ 45 h 45"/>
                    <a:gd name="T8" fmla="*/ 0 w 97"/>
                    <a:gd name="T9" fmla="*/ 0 h 45"/>
                    <a:gd name="T10" fmla="*/ 0 w 97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45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Freeform 34"/>
                <p:cNvSpPr>
                  <a:spLocks/>
                </p:cNvSpPr>
                <p:nvPr/>
              </p:nvSpPr>
              <p:spPr bwMode="auto">
                <a:xfrm>
                  <a:off x="1969027" y="3880574"/>
                  <a:ext cx="69249" cy="152995"/>
                </a:xfrm>
                <a:custGeom>
                  <a:avLst/>
                  <a:gdLst>
                    <a:gd name="T0" fmla="*/ 0 w 43"/>
                    <a:gd name="T1" fmla="*/ 0 h 95"/>
                    <a:gd name="T2" fmla="*/ 43 w 43"/>
                    <a:gd name="T3" fmla="*/ 0 h 95"/>
                    <a:gd name="T4" fmla="*/ 43 w 43"/>
                    <a:gd name="T5" fmla="*/ 95 h 95"/>
                    <a:gd name="T6" fmla="*/ 0 w 43"/>
                    <a:gd name="T7" fmla="*/ 95 h 95"/>
                    <a:gd name="T8" fmla="*/ 0 w 43"/>
                    <a:gd name="T9" fmla="*/ 0 h 95"/>
                    <a:gd name="T10" fmla="*/ 0 w 43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5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5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Freeform 35"/>
                <p:cNvSpPr>
                  <a:spLocks/>
                </p:cNvSpPr>
                <p:nvPr/>
              </p:nvSpPr>
              <p:spPr bwMode="auto">
                <a:xfrm>
                  <a:off x="1725847" y="3466684"/>
                  <a:ext cx="468645" cy="471867"/>
                </a:xfrm>
                <a:custGeom>
                  <a:avLst/>
                  <a:gdLst>
                    <a:gd name="T0" fmla="*/ 208 w 291"/>
                    <a:gd name="T1" fmla="*/ 0 h 293"/>
                    <a:gd name="T2" fmla="*/ 0 w 291"/>
                    <a:gd name="T3" fmla="*/ 196 h 293"/>
                    <a:gd name="T4" fmla="*/ 92 w 291"/>
                    <a:gd name="T5" fmla="*/ 293 h 293"/>
                    <a:gd name="T6" fmla="*/ 291 w 291"/>
                    <a:gd name="T7" fmla="*/ 94 h 293"/>
                    <a:gd name="T8" fmla="*/ 208 w 291"/>
                    <a:gd name="T9" fmla="*/ 0 h 293"/>
                    <a:gd name="T10" fmla="*/ 208 w 291"/>
                    <a:gd name="T11" fmla="*/ 0 h 293"/>
                    <a:gd name="T12" fmla="*/ 208 w 291"/>
                    <a:gd name="T13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1" h="293">
                      <a:moveTo>
                        <a:pt x="208" y="0"/>
                      </a:moveTo>
                      <a:lnTo>
                        <a:pt x="0" y="196"/>
                      </a:lnTo>
                      <a:lnTo>
                        <a:pt x="92" y="293"/>
                      </a:lnTo>
                      <a:lnTo>
                        <a:pt x="291" y="94"/>
                      </a:lnTo>
                      <a:lnTo>
                        <a:pt x="208" y="0"/>
                      </a:lnTo>
                      <a:lnTo>
                        <a:pt x="208" y="0"/>
                      </a:lnTo>
                      <a:lnTo>
                        <a:pt x="20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Freeform 36"/>
                <p:cNvSpPr>
                  <a:spLocks/>
                </p:cNvSpPr>
                <p:nvPr/>
              </p:nvSpPr>
              <p:spPr bwMode="auto">
                <a:xfrm>
                  <a:off x="1619556" y="3849975"/>
                  <a:ext cx="190035" cy="172320"/>
                </a:xfrm>
                <a:custGeom>
                  <a:avLst/>
                  <a:gdLst>
                    <a:gd name="T0" fmla="*/ 35 w 118"/>
                    <a:gd name="T1" fmla="*/ 0 h 107"/>
                    <a:gd name="T2" fmla="*/ 0 w 118"/>
                    <a:gd name="T3" fmla="*/ 107 h 107"/>
                    <a:gd name="T4" fmla="*/ 118 w 118"/>
                    <a:gd name="T5" fmla="*/ 81 h 107"/>
                    <a:gd name="T6" fmla="*/ 35 w 118"/>
                    <a:gd name="T7" fmla="*/ 0 h 107"/>
                    <a:gd name="T8" fmla="*/ 35 w 118"/>
                    <a:gd name="T9" fmla="*/ 0 h 107"/>
                    <a:gd name="T10" fmla="*/ 35 w 118"/>
                    <a:gd name="T11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107">
                      <a:moveTo>
                        <a:pt x="35" y="0"/>
                      </a:moveTo>
                      <a:lnTo>
                        <a:pt x="0" y="107"/>
                      </a:lnTo>
                      <a:lnTo>
                        <a:pt x="118" y="81"/>
                      </a:ln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776593" y="4024720"/>
                <a:ext cx="21818794" cy="1080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Xét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tính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của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US" sz="4800" b="0" i="0" smtClean="0">
                        <a:solidFill>
                          <a:srgbClr val="000000"/>
                        </a:solidFill>
                        <a:latin typeface="Cambria Math"/>
                      </a:rPr>
                      <m:t>  </m:t>
                    </m:r>
                  </m:oMath>
                </a14:m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b="0" i="1" smtClean="0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=3</m:t>
                    </m:r>
                  </m:oMath>
                </a14:m>
                <a:endParaRPr lang="en-US" sz="4400" b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6593" y="4024720"/>
                <a:ext cx="21818794" cy="1080680"/>
              </a:xfrm>
              <a:prstGeom prst="rect">
                <a:avLst/>
              </a:prstGeom>
              <a:blipFill rotWithShape="1">
                <a:blip r:embed="rId3"/>
                <a:stretch>
                  <a:fillRect l="-1146" t="-562" b="-7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601787" y="6439262"/>
                <a:ext cx="215016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800" b="0" i="0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y</m:t>
                    </m:r>
                    <m:r>
                      <a:rPr lang="en-US" sz="4800" b="0" i="0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=</m:t>
                    </m:r>
                    <m:r>
                      <a:rPr lang="en-US" sz="48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𝑓</m:t>
                    </m:r>
                    <m:d>
                      <m:dPr>
                        <m:ctrlPr>
                          <a:rPr lang="en-US" sz="48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8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xác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trên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</a:rPr>
                      <m:t>𝑅</m:t>
                    </m:r>
                    <m:r>
                      <a:rPr lang="en-US" sz="4800" i="1">
                        <a:latin typeface="Cambria Math"/>
                      </a:rPr>
                      <m:t>\</m:t>
                    </m:r>
                    <m:r>
                      <m:rPr>
                        <m:lit/>
                      </m:rPr>
                      <a:rPr lang="en-US" sz="4800" i="1">
                        <a:latin typeface="Cambria Math"/>
                      </a:rPr>
                      <m:t>{</m:t>
                    </m:r>
                  </m:oMath>
                </a14:m>
                <a:r>
                  <a:rPr lang="en-US" sz="4800" dirty="0"/>
                  <a:t>2},</a:t>
                </a:r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do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đó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𝑓</m:t>
                    </m:r>
                    <m:d>
                      <m:dPr>
                        <m:ctrlPr>
                          <a:rPr lang="en-US" sz="4800" b="0" i="1" smtClean="0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8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xác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</a:t>
                </a:r>
                <a:r>
                  <a:rPr lang="en-US" sz="44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400" i="0">
                        <a:latin typeface="Cambria Math" panose="02040503050406030204" pitchFamily="18" charset="0"/>
                        <a:ea typeface="Tahoma" pitchFamily="34" charset="0"/>
                        <a:cs typeface="Tahoma" pitchFamily="34" charset="0"/>
                      </a:rPr>
                      <m:t>t</m:t>
                    </m:r>
                    <m:r>
                      <a:rPr lang="en-US" sz="4400" i="0">
                        <a:latin typeface="Cambria Math" panose="02040503050406030204" pitchFamily="18" charset="0"/>
                        <a:ea typeface="Tahoma" pitchFamily="34" charset="0"/>
                        <a:cs typeface="Tahoma" pitchFamily="34" charset="0"/>
                      </a:rPr>
                      <m:t>ạ</m:t>
                    </m:r>
                    <m:r>
                      <m:rPr>
                        <m:sty m:val="p"/>
                      </m:rPr>
                      <a:rPr lang="en-US" sz="4400" i="0">
                        <a:latin typeface="Cambria Math" panose="02040503050406030204" pitchFamily="18" charset="0"/>
                        <a:ea typeface="Tahoma" pitchFamily="34" charset="0"/>
                        <a:cs typeface="Tahoma" pitchFamily="34" charset="0"/>
                      </a:rPr>
                      <m:t>i</m:t>
                    </m:r>
                  </m:oMath>
                </a14:m>
                <a:r>
                  <a:rPr lang="en-US" sz="44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latin typeface="Cambria Math" panose="02040503050406030204" pitchFamily="18" charset="0"/>
                        <a:ea typeface="Tahoma" pitchFamily="34" charset="0"/>
                        <a:cs typeface="Tahoma" pitchFamily="34" charset="0"/>
                      </a:rPr>
                      <m:t> </m:t>
                    </m:r>
                    <m:sSub>
                      <m:sSubPr>
                        <m:ctrlPr>
                          <a:rPr lang="en-US" sz="4400" i="1" smtClean="0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=3</m:t>
                    </m:r>
                  </m:oMath>
                </a14:m>
                <a:endParaRPr lang="en-US" sz="44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787" y="6439262"/>
                <a:ext cx="21501638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1049" b="-167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1855463" y="12039600"/>
                <a:ext cx="2191577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Vậy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𝑦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=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𝑓</m:t>
                    </m:r>
                    <m:d>
                      <m:dPr>
                        <m:ctrlPr>
                          <a:rPr lang="en-US" sz="4400" b="0" i="1" smtClean="0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 smtClean="0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0</m:t>
                        </m:r>
                      </m:sub>
                    </m:sSub>
                    <m:r>
                      <a:rPr lang="en-US" sz="440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=3</m:t>
                    </m:r>
                  </m:oMath>
                </a14:m>
                <a:endParaRPr lang="en-US" sz="4400" b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463" y="12039600"/>
                <a:ext cx="21915772" cy="769441"/>
              </a:xfrm>
              <a:prstGeom prst="rect">
                <a:avLst/>
              </a:prstGeom>
              <a:blipFill rotWithShape="1">
                <a:blip r:embed="rId5"/>
                <a:stretch>
                  <a:fillRect l="-1113" t="-16667" b="-36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870662" y="5915835"/>
                <a:ext cx="824451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Tập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xác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𝐷</m:t>
                    </m:r>
                    <m:r>
                      <a:rPr lang="en-US" sz="4400" b="0" i="1" smtClean="0">
                        <a:latin typeface="Cambria Math"/>
                      </a:rPr>
                      <m:t>=</m:t>
                    </m:r>
                    <m:r>
                      <a:rPr lang="en-US" sz="4400" b="0" i="1" smtClean="0">
                        <a:latin typeface="Cambria Math"/>
                      </a:rPr>
                      <m:t>𝑅</m:t>
                    </m:r>
                    <m:r>
                      <a:rPr lang="en-US" sz="4400" b="0" i="1" smtClean="0">
                        <a:latin typeface="Cambria Math"/>
                      </a:rPr>
                      <m:t>\</m:t>
                    </m:r>
                    <m:r>
                      <m:rPr>
                        <m:lit/>
                      </m:rPr>
                      <a:rPr lang="en-US" sz="4400" b="0" i="1" smtClean="0">
                        <a:latin typeface="Cambria Math"/>
                      </a:rPr>
                      <m:t>{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2}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662" y="5915835"/>
                <a:ext cx="8244514" cy="769441"/>
              </a:xfrm>
              <a:prstGeom prst="rect">
                <a:avLst/>
              </a:prstGeom>
              <a:blipFill rotWithShape="1">
                <a:blip r:embed="rId6"/>
                <a:stretch>
                  <a:fillRect l="-3033" t="-16535" b="-35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11"/>
              <p:cNvSpPr txBox="1"/>
              <p:nvPr/>
            </p:nvSpPr>
            <p:spPr bwMode="auto">
              <a:xfrm>
                <a:off x="3894138" y="8432800"/>
                <a:ext cx="7308849" cy="144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4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→3</m:t>
                              </m:r>
                            </m:lim>
                          </m:limLow>
                        </m:fName>
                        <m:e>
                          <m: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func>
                      <m:d>
                        <m:dPr>
                          <m:ctrlP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4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→3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den>
                          </m:f>
                        </m:e>
                      </m:func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12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94138" y="8432800"/>
                <a:ext cx="7308849" cy="144780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12"/>
              <p:cNvSpPr txBox="1"/>
              <p:nvPr/>
            </p:nvSpPr>
            <p:spPr bwMode="auto">
              <a:xfrm>
                <a:off x="3859213" y="9906000"/>
                <a:ext cx="4181475" cy="849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13" name="Object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59213" y="9906000"/>
                <a:ext cx="4181475" cy="84931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985303" y="8745794"/>
            <a:ext cx="1737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Ta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có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14"/>
              <p:cNvSpPr txBox="1"/>
              <p:nvPr/>
            </p:nvSpPr>
            <p:spPr bwMode="auto">
              <a:xfrm>
                <a:off x="2382837" y="10864850"/>
                <a:ext cx="7981949" cy="946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en-US" sz="4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m:rPr>
                              <m:sty m:val="p"/>
                            </m:rPr>
                            <a:rPr lang="en-US" sz="4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lim</m:t>
                          </m:r>
                        </m:e>
                        <m:lim>
                          <m: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→3</m:t>
                          </m:r>
                        </m:lim>
                      </m:limLow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15" name="Object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82837" y="10864850"/>
                <a:ext cx="7981949" cy="94615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315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101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4"/>
          <p:cNvGrpSpPr/>
          <p:nvPr/>
        </p:nvGrpSpPr>
        <p:grpSpPr>
          <a:xfrm>
            <a:off x="1049922" y="2610020"/>
            <a:ext cx="21771044" cy="5009981"/>
            <a:chOff x="1076414" y="3099768"/>
            <a:chExt cx="21773564" cy="5010560"/>
          </a:xfrm>
        </p:grpSpPr>
        <p:sp>
          <p:nvSpPr>
            <p:cNvPr id="7" name="Rounded Rectangle 6"/>
            <p:cNvSpPr/>
            <p:nvPr/>
          </p:nvSpPr>
          <p:spPr>
            <a:xfrm>
              <a:off x="1312551" y="3442479"/>
              <a:ext cx="21537427" cy="4667849"/>
            </a:xfrm>
            <a:prstGeom prst="roundRect">
              <a:avLst>
                <a:gd name="adj" fmla="val 589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rgbClr val="0999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996" tIns="17998" rIns="35996" bIns="17998" rtlCol="0" anchor="ctr"/>
            <a:lstStyle/>
            <a:p>
              <a:pPr algn="ctr"/>
              <a:endParaRPr lang="en-US" sz="460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8" name="Group 65"/>
            <p:cNvGrpSpPr/>
            <p:nvPr/>
          </p:nvGrpSpPr>
          <p:grpSpPr>
            <a:xfrm>
              <a:off x="1076414" y="3099768"/>
              <a:ext cx="4867186" cy="831457"/>
              <a:chOff x="166396" y="8705567"/>
              <a:chExt cx="4867186" cy="831457"/>
            </a:xfrm>
          </p:grpSpPr>
          <p:sp>
            <p:nvSpPr>
              <p:cNvPr id="9" name="Freeform 20"/>
              <p:cNvSpPr>
                <a:spLocks/>
              </p:cNvSpPr>
              <p:nvPr/>
            </p:nvSpPr>
            <p:spPr bwMode="auto">
              <a:xfrm>
                <a:off x="384522" y="8755081"/>
                <a:ext cx="4649060" cy="781943"/>
              </a:xfrm>
              <a:prstGeom prst="roundRect">
                <a:avLst/>
              </a:prstGeom>
              <a:solidFill>
                <a:srgbClr val="0072B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9" tIns="45715" rIns="91429" bIns="4571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6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10" name="Group 11"/>
              <p:cNvGrpSpPr/>
              <p:nvPr/>
            </p:nvGrpSpPr>
            <p:grpSpPr>
              <a:xfrm>
                <a:off x="166396" y="8780577"/>
                <a:ext cx="702538" cy="572229"/>
                <a:chOff x="-145995" y="8633545"/>
                <a:chExt cx="787401" cy="641352"/>
              </a:xfrm>
            </p:grpSpPr>
            <p:sp>
              <p:nvSpPr>
                <p:cNvPr id="12" name="Freeform 45"/>
                <p:cNvSpPr>
                  <a:spLocks/>
                </p:cNvSpPr>
                <p:nvPr/>
              </p:nvSpPr>
              <p:spPr bwMode="auto">
                <a:xfrm>
                  <a:off x="255643" y="9062171"/>
                  <a:ext cx="363538" cy="88900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9" tIns="45715" rIns="91429" bIns="4571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3" name="Freeform 46"/>
                <p:cNvSpPr>
                  <a:spLocks noEditPoints="1"/>
                </p:cNvSpPr>
                <p:nvPr/>
              </p:nvSpPr>
              <p:spPr bwMode="auto">
                <a:xfrm>
                  <a:off x="233418" y="9039946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0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0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9" tIns="45715" rIns="91429" bIns="4571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4" name="Freeform 47"/>
                <p:cNvSpPr>
                  <a:spLocks/>
                </p:cNvSpPr>
                <p:nvPr/>
              </p:nvSpPr>
              <p:spPr bwMode="auto">
                <a:xfrm>
                  <a:off x="255643" y="9136784"/>
                  <a:ext cx="363538" cy="90488"/>
                </a:xfrm>
                <a:custGeom>
                  <a:avLst/>
                  <a:gdLst>
                    <a:gd name="T0" fmla="*/ 6 w 97"/>
                    <a:gd name="T1" fmla="*/ 24 h 24"/>
                    <a:gd name="T2" fmla="*/ 0 w 97"/>
                    <a:gd name="T3" fmla="*/ 18 h 24"/>
                    <a:gd name="T4" fmla="*/ 0 w 97"/>
                    <a:gd name="T5" fmla="*/ 6 h 24"/>
                    <a:gd name="T6" fmla="*/ 6 w 97"/>
                    <a:gd name="T7" fmla="*/ 0 h 24"/>
                    <a:gd name="T8" fmla="*/ 91 w 97"/>
                    <a:gd name="T9" fmla="*/ 0 h 24"/>
                    <a:gd name="T10" fmla="*/ 97 w 97"/>
                    <a:gd name="T11" fmla="*/ 6 h 24"/>
                    <a:gd name="T12" fmla="*/ 97 w 97"/>
                    <a:gd name="T13" fmla="*/ 18 h 24"/>
                    <a:gd name="T14" fmla="*/ 91 w 97"/>
                    <a:gd name="T15" fmla="*/ 24 h 24"/>
                    <a:gd name="T16" fmla="*/ 6 w 97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24">
                      <a:moveTo>
                        <a:pt x="6" y="24"/>
                      </a:moveTo>
                      <a:cubicBezTo>
                        <a:pt x="3" y="24"/>
                        <a:pt x="0" y="21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5" y="0"/>
                        <a:pt x="97" y="3"/>
                        <a:pt x="97" y="6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7" y="21"/>
                        <a:pt x="95" y="24"/>
                        <a:pt x="91" y="24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9" tIns="45715" rIns="91429" bIns="4571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5" name="Freeform 48"/>
                <p:cNvSpPr>
                  <a:spLocks noEditPoints="1"/>
                </p:cNvSpPr>
                <p:nvPr/>
              </p:nvSpPr>
              <p:spPr bwMode="auto">
                <a:xfrm>
                  <a:off x="233418" y="9114559"/>
                  <a:ext cx="407988" cy="134938"/>
                </a:xfrm>
                <a:custGeom>
                  <a:avLst/>
                  <a:gdLst>
                    <a:gd name="T0" fmla="*/ 97 w 109"/>
                    <a:gd name="T1" fmla="*/ 12 h 36"/>
                    <a:gd name="T2" fmla="*/ 97 w 109"/>
                    <a:gd name="T3" fmla="*/ 24 h 36"/>
                    <a:gd name="T4" fmla="*/ 12 w 109"/>
                    <a:gd name="T5" fmla="*/ 24 h 36"/>
                    <a:gd name="T6" fmla="*/ 12 w 109"/>
                    <a:gd name="T7" fmla="*/ 12 h 36"/>
                    <a:gd name="T8" fmla="*/ 97 w 109"/>
                    <a:gd name="T9" fmla="*/ 12 h 36"/>
                    <a:gd name="T10" fmla="*/ 97 w 109"/>
                    <a:gd name="T11" fmla="*/ 0 h 36"/>
                    <a:gd name="T12" fmla="*/ 12 w 109"/>
                    <a:gd name="T13" fmla="*/ 0 h 36"/>
                    <a:gd name="T14" fmla="*/ 0 w 109"/>
                    <a:gd name="T15" fmla="*/ 12 h 36"/>
                    <a:gd name="T16" fmla="*/ 0 w 109"/>
                    <a:gd name="T17" fmla="*/ 24 h 36"/>
                    <a:gd name="T18" fmla="*/ 12 w 109"/>
                    <a:gd name="T19" fmla="*/ 36 h 36"/>
                    <a:gd name="T20" fmla="*/ 97 w 109"/>
                    <a:gd name="T21" fmla="*/ 36 h 36"/>
                    <a:gd name="T22" fmla="*/ 109 w 109"/>
                    <a:gd name="T23" fmla="*/ 24 h 36"/>
                    <a:gd name="T24" fmla="*/ 109 w 109"/>
                    <a:gd name="T25" fmla="*/ 12 h 36"/>
                    <a:gd name="T26" fmla="*/ 97 w 109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9" h="36">
                      <a:moveTo>
                        <a:pt x="97" y="12"/>
                      </a:moveTo>
                      <a:cubicBezTo>
                        <a:pt x="97" y="24"/>
                        <a:pt x="97" y="24"/>
                        <a:pt x="9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97" y="12"/>
                        <a:pt x="97" y="12"/>
                        <a:pt x="97" y="12"/>
                      </a:cubicBezTo>
                      <a:moveTo>
                        <a:pt x="9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1"/>
                        <a:pt x="5" y="36"/>
                        <a:pt x="12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104" y="36"/>
                        <a:pt x="109" y="31"/>
                        <a:pt x="109" y="24"/>
                      </a:cubicBezTo>
                      <a:cubicBezTo>
                        <a:pt x="109" y="12"/>
                        <a:pt x="109" y="12"/>
                        <a:pt x="109" y="12"/>
                      </a:cubicBezTo>
                      <a:cubicBezTo>
                        <a:pt x="109" y="6"/>
                        <a:pt x="104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9" tIns="45715" rIns="91429" bIns="4571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6" name="Freeform 49"/>
                <p:cNvSpPr>
                  <a:spLocks/>
                </p:cNvSpPr>
                <p:nvPr/>
              </p:nvSpPr>
              <p:spPr bwMode="auto">
                <a:xfrm>
                  <a:off x="217543" y="8657358"/>
                  <a:ext cx="263525" cy="254000"/>
                </a:xfrm>
                <a:custGeom>
                  <a:avLst/>
                  <a:gdLst>
                    <a:gd name="T0" fmla="*/ 50 w 70"/>
                    <a:gd name="T1" fmla="*/ 68 h 68"/>
                    <a:gd name="T2" fmla="*/ 45 w 70"/>
                    <a:gd name="T3" fmla="*/ 67 h 68"/>
                    <a:gd name="T4" fmla="*/ 2 w 70"/>
                    <a:gd name="T5" fmla="*/ 23 h 68"/>
                    <a:gd name="T6" fmla="*/ 2 w 70"/>
                    <a:gd name="T7" fmla="*/ 15 h 68"/>
                    <a:gd name="T8" fmla="*/ 14 w 70"/>
                    <a:gd name="T9" fmla="*/ 3 h 68"/>
                    <a:gd name="T10" fmla="*/ 22 w 70"/>
                    <a:gd name="T11" fmla="*/ 0 h 68"/>
                    <a:gd name="T12" fmla="*/ 31 w 70"/>
                    <a:gd name="T13" fmla="*/ 3 h 68"/>
                    <a:gd name="T14" fmla="*/ 65 w 70"/>
                    <a:gd name="T15" fmla="*/ 38 h 68"/>
                    <a:gd name="T16" fmla="*/ 65 w 70"/>
                    <a:gd name="T17" fmla="*/ 55 h 68"/>
                    <a:gd name="T18" fmla="*/ 54 w 70"/>
                    <a:gd name="T19" fmla="*/ 67 h 68"/>
                    <a:gd name="T20" fmla="*/ 50 w 70"/>
                    <a:gd name="T2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68">
                      <a:moveTo>
                        <a:pt x="50" y="68"/>
                      </a:moveTo>
                      <a:cubicBezTo>
                        <a:pt x="48" y="68"/>
                        <a:pt x="47" y="68"/>
                        <a:pt x="45" y="67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0" y="21"/>
                        <a:pt x="0" y="17"/>
                        <a:pt x="2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6" y="1"/>
                        <a:pt x="19" y="0"/>
                        <a:pt x="22" y="0"/>
                      </a:cubicBezTo>
                      <a:cubicBezTo>
                        <a:pt x="26" y="0"/>
                        <a:pt x="29" y="1"/>
                        <a:pt x="31" y="3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70" y="42"/>
                        <a:pt x="70" y="50"/>
                        <a:pt x="65" y="55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53" y="68"/>
                        <a:pt x="51" y="68"/>
                        <a:pt x="5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9" tIns="45715" rIns="91429" bIns="4571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7" name="Freeform 50"/>
                <p:cNvSpPr>
                  <a:spLocks noEditPoints="1"/>
                </p:cNvSpPr>
                <p:nvPr/>
              </p:nvSpPr>
              <p:spPr bwMode="auto">
                <a:xfrm>
                  <a:off x="192143" y="8633545"/>
                  <a:ext cx="314325" cy="300038"/>
                </a:xfrm>
                <a:custGeom>
                  <a:avLst/>
                  <a:gdLst>
                    <a:gd name="T0" fmla="*/ 29 w 84"/>
                    <a:gd name="T1" fmla="*/ 12 h 80"/>
                    <a:gd name="T2" fmla="*/ 34 w 84"/>
                    <a:gd name="T3" fmla="*/ 13 h 80"/>
                    <a:gd name="T4" fmla="*/ 68 w 84"/>
                    <a:gd name="T5" fmla="*/ 48 h 80"/>
                    <a:gd name="T6" fmla="*/ 68 w 84"/>
                    <a:gd name="T7" fmla="*/ 57 h 80"/>
                    <a:gd name="T8" fmla="*/ 57 w 84"/>
                    <a:gd name="T9" fmla="*/ 68 h 80"/>
                    <a:gd name="T10" fmla="*/ 13 w 84"/>
                    <a:gd name="T11" fmla="*/ 25 h 80"/>
                    <a:gd name="T12" fmla="*/ 25 w 84"/>
                    <a:gd name="T13" fmla="*/ 13 h 80"/>
                    <a:gd name="T14" fmla="*/ 29 w 84"/>
                    <a:gd name="T15" fmla="*/ 12 h 80"/>
                    <a:gd name="T16" fmla="*/ 29 w 84"/>
                    <a:gd name="T17" fmla="*/ 0 h 80"/>
                    <a:gd name="T18" fmla="*/ 16 w 84"/>
                    <a:gd name="T19" fmla="*/ 5 h 80"/>
                    <a:gd name="T20" fmla="*/ 5 w 84"/>
                    <a:gd name="T21" fmla="*/ 16 h 80"/>
                    <a:gd name="T22" fmla="*/ 5 w 84"/>
                    <a:gd name="T23" fmla="*/ 33 h 80"/>
                    <a:gd name="T24" fmla="*/ 48 w 84"/>
                    <a:gd name="T25" fmla="*/ 77 h 80"/>
                    <a:gd name="T26" fmla="*/ 57 w 84"/>
                    <a:gd name="T27" fmla="*/ 80 h 80"/>
                    <a:gd name="T28" fmla="*/ 57 w 84"/>
                    <a:gd name="T29" fmla="*/ 80 h 80"/>
                    <a:gd name="T30" fmla="*/ 65 w 84"/>
                    <a:gd name="T31" fmla="*/ 77 h 80"/>
                    <a:gd name="T32" fmla="*/ 77 w 84"/>
                    <a:gd name="T33" fmla="*/ 65 h 80"/>
                    <a:gd name="T34" fmla="*/ 77 w 84"/>
                    <a:gd name="T35" fmla="*/ 39 h 80"/>
                    <a:gd name="T36" fmla="*/ 42 w 84"/>
                    <a:gd name="T37" fmla="*/ 5 h 80"/>
                    <a:gd name="T38" fmla="*/ 29 w 84"/>
                    <a:gd name="T3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4" h="80">
                      <a:moveTo>
                        <a:pt x="29" y="12"/>
                      </a:moveTo>
                      <a:cubicBezTo>
                        <a:pt x="31" y="12"/>
                        <a:pt x="33" y="12"/>
                        <a:pt x="34" y="13"/>
                      </a:cubicBezTo>
                      <a:cubicBezTo>
                        <a:pt x="34" y="13"/>
                        <a:pt x="34" y="13"/>
                        <a:pt x="68" y="48"/>
                      </a:cubicBezTo>
                      <a:cubicBezTo>
                        <a:pt x="71" y="50"/>
                        <a:pt x="71" y="54"/>
                        <a:pt x="68" y="57"/>
                      </a:cubicBezTo>
                      <a:cubicBezTo>
                        <a:pt x="68" y="57"/>
                        <a:pt x="68" y="57"/>
                        <a:pt x="57" y="68"/>
                      </a:cubicBezTo>
                      <a:cubicBezTo>
                        <a:pt x="57" y="68"/>
                        <a:pt x="57" y="68"/>
                        <a:pt x="13" y="25"/>
                      </a:cubicBezTo>
                      <a:cubicBezTo>
                        <a:pt x="13" y="25"/>
                        <a:pt x="13" y="25"/>
                        <a:pt x="25" y="13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moveTo>
                        <a:pt x="29" y="0"/>
                      </a:moveTo>
                      <a:cubicBezTo>
                        <a:pt x="24" y="0"/>
                        <a:pt x="20" y="2"/>
                        <a:pt x="16" y="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0" y="21"/>
                        <a:pt x="0" y="29"/>
                        <a:pt x="5" y="33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50" y="79"/>
                        <a:pt x="53" y="80"/>
                        <a:pt x="57" y="80"/>
                      </a:cubicBezTo>
                      <a:cubicBezTo>
                        <a:pt x="57" y="80"/>
                        <a:pt x="57" y="80"/>
                        <a:pt x="57" y="80"/>
                      </a:cubicBezTo>
                      <a:cubicBezTo>
                        <a:pt x="60" y="80"/>
                        <a:pt x="63" y="79"/>
                        <a:pt x="65" y="77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84" y="58"/>
                        <a:pt x="84" y="47"/>
                        <a:pt x="77" y="3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39" y="2"/>
                        <a:pt x="34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9" tIns="45715" rIns="91429" bIns="4571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8" name="Freeform 51"/>
                <p:cNvSpPr>
                  <a:spLocks noEditPoints="1"/>
                </p:cNvSpPr>
                <p:nvPr/>
              </p:nvSpPr>
              <p:spPr bwMode="auto">
                <a:xfrm>
                  <a:off x="-123770" y="8724033"/>
                  <a:ext cx="742950" cy="528639"/>
                </a:xfrm>
                <a:custGeom>
                  <a:avLst/>
                  <a:gdLst>
                    <a:gd name="T0" fmla="*/ 12 w 198"/>
                    <a:gd name="T1" fmla="*/ 141 h 141"/>
                    <a:gd name="T2" fmla="*/ 8 w 198"/>
                    <a:gd name="T3" fmla="*/ 140 h 141"/>
                    <a:gd name="T4" fmla="*/ 3 w 198"/>
                    <a:gd name="T5" fmla="*/ 134 h 141"/>
                    <a:gd name="T6" fmla="*/ 1 w 198"/>
                    <a:gd name="T7" fmla="*/ 128 h 141"/>
                    <a:gd name="T8" fmla="*/ 14 w 198"/>
                    <a:gd name="T9" fmla="*/ 77 h 141"/>
                    <a:gd name="T10" fmla="*/ 15 w 198"/>
                    <a:gd name="T11" fmla="*/ 75 h 141"/>
                    <a:gd name="T12" fmla="*/ 88 w 198"/>
                    <a:gd name="T13" fmla="*/ 1 h 141"/>
                    <a:gd name="T14" fmla="*/ 92 w 198"/>
                    <a:gd name="T15" fmla="*/ 0 h 141"/>
                    <a:gd name="T16" fmla="*/ 92 w 198"/>
                    <a:gd name="T17" fmla="*/ 0 h 141"/>
                    <a:gd name="T18" fmla="*/ 97 w 198"/>
                    <a:gd name="T19" fmla="*/ 1 h 141"/>
                    <a:gd name="T20" fmla="*/ 103 w 198"/>
                    <a:gd name="T21" fmla="*/ 8 h 141"/>
                    <a:gd name="T22" fmla="*/ 105 w 198"/>
                    <a:gd name="T23" fmla="*/ 12 h 141"/>
                    <a:gd name="T24" fmla="*/ 109 w 198"/>
                    <a:gd name="T25" fmla="*/ 13 h 141"/>
                    <a:gd name="T26" fmla="*/ 116 w 198"/>
                    <a:gd name="T27" fmla="*/ 21 h 141"/>
                    <a:gd name="T28" fmla="*/ 117 w 198"/>
                    <a:gd name="T29" fmla="*/ 24 h 141"/>
                    <a:gd name="T30" fmla="*/ 121 w 198"/>
                    <a:gd name="T31" fmla="*/ 26 h 141"/>
                    <a:gd name="T32" fmla="*/ 128 w 198"/>
                    <a:gd name="T33" fmla="*/ 33 h 141"/>
                    <a:gd name="T34" fmla="*/ 130 w 198"/>
                    <a:gd name="T35" fmla="*/ 37 h 141"/>
                    <a:gd name="T36" fmla="*/ 133 w 198"/>
                    <a:gd name="T37" fmla="*/ 38 h 141"/>
                    <a:gd name="T38" fmla="*/ 140 w 198"/>
                    <a:gd name="T39" fmla="*/ 45 h 141"/>
                    <a:gd name="T40" fmla="*/ 142 w 198"/>
                    <a:gd name="T41" fmla="*/ 49 h 141"/>
                    <a:gd name="T42" fmla="*/ 140 w 198"/>
                    <a:gd name="T43" fmla="*/ 53 h 141"/>
                    <a:gd name="T44" fmla="*/ 124 w 198"/>
                    <a:gd name="T45" fmla="*/ 70 h 141"/>
                    <a:gd name="T46" fmla="*/ 192 w 198"/>
                    <a:gd name="T47" fmla="*/ 70 h 141"/>
                    <a:gd name="T48" fmla="*/ 198 w 198"/>
                    <a:gd name="T49" fmla="*/ 76 h 141"/>
                    <a:gd name="T50" fmla="*/ 198 w 198"/>
                    <a:gd name="T51" fmla="*/ 87 h 141"/>
                    <a:gd name="T52" fmla="*/ 192 w 198"/>
                    <a:gd name="T53" fmla="*/ 93 h 141"/>
                    <a:gd name="T54" fmla="*/ 107 w 198"/>
                    <a:gd name="T55" fmla="*/ 93 h 141"/>
                    <a:gd name="T56" fmla="*/ 103 w 198"/>
                    <a:gd name="T57" fmla="*/ 91 h 141"/>
                    <a:gd name="T58" fmla="*/ 67 w 198"/>
                    <a:gd name="T59" fmla="*/ 127 h 141"/>
                    <a:gd name="T60" fmla="*/ 64 w 198"/>
                    <a:gd name="T61" fmla="*/ 128 h 141"/>
                    <a:gd name="T62" fmla="*/ 14 w 198"/>
                    <a:gd name="T63" fmla="*/ 141 h 141"/>
                    <a:gd name="T64" fmla="*/ 12 w 198"/>
                    <a:gd name="T65" fmla="*/ 141 h 141"/>
                    <a:gd name="T66" fmla="*/ 23 w 198"/>
                    <a:gd name="T67" fmla="*/ 119 h 141"/>
                    <a:gd name="T68" fmla="*/ 45 w 198"/>
                    <a:gd name="T69" fmla="*/ 113 h 141"/>
                    <a:gd name="T70" fmla="*/ 29 w 198"/>
                    <a:gd name="T71" fmla="*/ 97 h 141"/>
                    <a:gd name="T72" fmla="*/ 23 w 198"/>
                    <a:gd name="T73" fmla="*/ 11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8" h="141">
                      <a:moveTo>
                        <a:pt x="12" y="141"/>
                      </a:moveTo>
                      <a:cubicBezTo>
                        <a:pt x="11" y="141"/>
                        <a:pt x="9" y="141"/>
                        <a:pt x="8" y="140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1" y="133"/>
                        <a:pt x="0" y="131"/>
                        <a:pt x="1" y="128"/>
                      </a:cubicBezTo>
                      <a:cubicBezTo>
                        <a:pt x="14" y="77"/>
                        <a:pt x="14" y="77"/>
                        <a:pt x="14" y="77"/>
                      </a:cubicBezTo>
                      <a:cubicBezTo>
                        <a:pt x="14" y="76"/>
                        <a:pt x="15" y="75"/>
                        <a:pt x="15" y="75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9" y="0"/>
                        <a:pt x="91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4" y="0"/>
                        <a:pt x="96" y="0"/>
                        <a:pt x="97" y="1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4" y="9"/>
                        <a:pt x="105" y="10"/>
                        <a:pt x="105" y="12"/>
                      </a:cubicBezTo>
                      <a:cubicBezTo>
                        <a:pt x="106" y="12"/>
                        <a:pt x="108" y="12"/>
                        <a:pt x="109" y="13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7" y="22"/>
                        <a:pt x="117" y="23"/>
                        <a:pt x="117" y="24"/>
                      </a:cubicBezTo>
                      <a:cubicBezTo>
                        <a:pt x="119" y="24"/>
                        <a:pt x="120" y="25"/>
                        <a:pt x="121" y="26"/>
                      </a:cubicBezTo>
                      <a:cubicBezTo>
                        <a:pt x="128" y="33"/>
                        <a:pt x="128" y="33"/>
                        <a:pt x="128" y="33"/>
                      </a:cubicBezTo>
                      <a:cubicBezTo>
                        <a:pt x="129" y="34"/>
                        <a:pt x="130" y="35"/>
                        <a:pt x="130" y="37"/>
                      </a:cubicBezTo>
                      <a:cubicBezTo>
                        <a:pt x="131" y="37"/>
                        <a:pt x="132" y="37"/>
                        <a:pt x="133" y="38"/>
                      </a:cubicBezTo>
                      <a:cubicBezTo>
                        <a:pt x="140" y="45"/>
                        <a:pt x="140" y="45"/>
                        <a:pt x="140" y="45"/>
                      </a:cubicBezTo>
                      <a:cubicBezTo>
                        <a:pt x="141" y="46"/>
                        <a:pt x="142" y="47"/>
                        <a:pt x="142" y="49"/>
                      </a:cubicBezTo>
                      <a:cubicBezTo>
                        <a:pt x="142" y="51"/>
                        <a:pt x="141" y="52"/>
                        <a:pt x="140" y="53"/>
                      </a:cubicBezTo>
                      <a:cubicBezTo>
                        <a:pt x="124" y="70"/>
                        <a:pt x="124" y="70"/>
                        <a:pt x="124" y="70"/>
                      </a:cubicBezTo>
                      <a:cubicBezTo>
                        <a:pt x="192" y="70"/>
                        <a:pt x="192" y="70"/>
                        <a:pt x="192" y="70"/>
                      </a:cubicBezTo>
                      <a:cubicBezTo>
                        <a:pt x="196" y="70"/>
                        <a:pt x="198" y="72"/>
                        <a:pt x="198" y="76"/>
                      </a:cubicBezTo>
                      <a:cubicBezTo>
                        <a:pt x="198" y="87"/>
                        <a:pt x="198" y="87"/>
                        <a:pt x="198" y="87"/>
                      </a:cubicBezTo>
                      <a:cubicBezTo>
                        <a:pt x="198" y="91"/>
                        <a:pt x="196" y="93"/>
                        <a:pt x="192" y="93"/>
                      </a:cubicBezTo>
                      <a:cubicBezTo>
                        <a:pt x="107" y="93"/>
                        <a:pt x="107" y="93"/>
                        <a:pt x="107" y="93"/>
                      </a:cubicBezTo>
                      <a:cubicBezTo>
                        <a:pt x="105" y="93"/>
                        <a:pt x="104" y="92"/>
                        <a:pt x="103" y="91"/>
                      </a:cubicBezTo>
                      <a:cubicBezTo>
                        <a:pt x="67" y="127"/>
                        <a:pt x="67" y="127"/>
                        <a:pt x="67" y="127"/>
                      </a:cubicBezTo>
                      <a:cubicBezTo>
                        <a:pt x="66" y="127"/>
                        <a:pt x="65" y="128"/>
                        <a:pt x="64" y="128"/>
                      </a:cubicBezTo>
                      <a:cubicBezTo>
                        <a:pt x="14" y="141"/>
                        <a:pt x="14" y="141"/>
                        <a:pt x="14" y="141"/>
                      </a:cubicBezTo>
                      <a:cubicBezTo>
                        <a:pt x="13" y="141"/>
                        <a:pt x="13" y="141"/>
                        <a:pt x="12" y="141"/>
                      </a:cubicBezTo>
                      <a:close/>
                      <a:moveTo>
                        <a:pt x="23" y="119"/>
                      </a:moveTo>
                      <a:cubicBezTo>
                        <a:pt x="45" y="113"/>
                        <a:pt x="45" y="113"/>
                        <a:pt x="45" y="113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lnTo>
                        <a:pt x="2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9" tIns="45715" rIns="91429" bIns="4571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19" name="Freeform 52"/>
                <p:cNvSpPr>
                  <a:spLocks noEditPoints="1"/>
                </p:cNvSpPr>
                <p:nvPr/>
              </p:nvSpPr>
              <p:spPr bwMode="auto">
                <a:xfrm>
                  <a:off x="-145995" y="8701808"/>
                  <a:ext cx="787400" cy="573089"/>
                </a:xfrm>
                <a:custGeom>
                  <a:avLst/>
                  <a:gdLst>
                    <a:gd name="T0" fmla="*/ 98 w 210"/>
                    <a:gd name="T1" fmla="*/ 12 h 153"/>
                    <a:gd name="T2" fmla="*/ 105 w 210"/>
                    <a:gd name="T3" fmla="*/ 18 h 153"/>
                    <a:gd name="T4" fmla="*/ 37 w 210"/>
                    <a:gd name="T5" fmla="*/ 86 h 153"/>
                    <a:gd name="T6" fmla="*/ 43 w 210"/>
                    <a:gd name="T7" fmla="*/ 92 h 153"/>
                    <a:gd name="T8" fmla="*/ 110 w 210"/>
                    <a:gd name="T9" fmla="*/ 24 h 153"/>
                    <a:gd name="T10" fmla="*/ 118 w 210"/>
                    <a:gd name="T11" fmla="*/ 31 h 153"/>
                    <a:gd name="T12" fmla="*/ 50 w 210"/>
                    <a:gd name="T13" fmla="*/ 99 h 153"/>
                    <a:gd name="T14" fmla="*/ 55 w 210"/>
                    <a:gd name="T15" fmla="*/ 104 h 153"/>
                    <a:gd name="T16" fmla="*/ 123 w 210"/>
                    <a:gd name="T17" fmla="*/ 36 h 153"/>
                    <a:gd name="T18" fmla="*/ 130 w 210"/>
                    <a:gd name="T19" fmla="*/ 43 h 153"/>
                    <a:gd name="T20" fmla="*/ 62 w 210"/>
                    <a:gd name="T21" fmla="*/ 111 h 153"/>
                    <a:gd name="T22" fmla="*/ 68 w 210"/>
                    <a:gd name="T23" fmla="*/ 116 h 153"/>
                    <a:gd name="T24" fmla="*/ 135 w 210"/>
                    <a:gd name="T25" fmla="*/ 49 h 153"/>
                    <a:gd name="T26" fmla="*/ 142 w 210"/>
                    <a:gd name="T27" fmla="*/ 55 h 153"/>
                    <a:gd name="T28" fmla="*/ 115 w 210"/>
                    <a:gd name="T29" fmla="*/ 82 h 153"/>
                    <a:gd name="T30" fmla="*/ 198 w 210"/>
                    <a:gd name="T31" fmla="*/ 82 h 153"/>
                    <a:gd name="T32" fmla="*/ 198 w 210"/>
                    <a:gd name="T33" fmla="*/ 93 h 153"/>
                    <a:gd name="T34" fmla="*/ 113 w 210"/>
                    <a:gd name="T35" fmla="*/ 93 h 153"/>
                    <a:gd name="T36" fmla="*/ 113 w 210"/>
                    <a:gd name="T37" fmla="*/ 84 h 153"/>
                    <a:gd name="T38" fmla="*/ 69 w 210"/>
                    <a:gd name="T39" fmla="*/ 128 h 153"/>
                    <a:gd name="T40" fmla="*/ 18 w 210"/>
                    <a:gd name="T41" fmla="*/ 141 h 153"/>
                    <a:gd name="T42" fmla="*/ 13 w 210"/>
                    <a:gd name="T43" fmla="*/ 136 h 153"/>
                    <a:gd name="T44" fmla="*/ 26 w 210"/>
                    <a:gd name="T45" fmla="*/ 85 h 153"/>
                    <a:gd name="T46" fmla="*/ 98 w 210"/>
                    <a:gd name="T47" fmla="*/ 12 h 153"/>
                    <a:gd name="T48" fmla="*/ 21 w 210"/>
                    <a:gd name="T49" fmla="*/ 133 h 153"/>
                    <a:gd name="T50" fmla="*/ 62 w 210"/>
                    <a:gd name="T51" fmla="*/ 122 h 153"/>
                    <a:gd name="T52" fmla="*/ 32 w 210"/>
                    <a:gd name="T53" fmla="*/ 91 h 153"/>
                    <a:gd name="T54" fmla="*/ 21 w 210"/>
                    <a:gd name="T55" fmla="*/ 133 h 153"/>
                    <a:gd name="T56" fmla="*/ 98 w 210"/>
                    <a:gd name="T57" fmla="*/ 0 h 153"/>
                    <a:gd name="T58" fmla="*/ 98 w 210"/>
                    <a:gd name="T59" fmla="*/ 0 h 153"/>
                    <a:gd name="T60" fmla="*/ 90 w 210"/>
                    <a:gd name="T61" fmla="*/ 3 h 153"/>
                    <a:gd name="T62" fmla="*/ 17 w 210"/>
                    <a:gd name="T63" fmla="*/ 76 h 153"/>
                    <a:gd name="T64" fmla="*/ 14 w 210"/>
                    <a:gd name="T65" fmla="*/ 82 h 153"/>
                    <a:gd name="T66" fmla="*/ 1 w 210"/>
                    <a:gd name="T67" fmla="*/ 133 h 153"/>
                    <a:gd name="T68" fmla="*/ 4 w 210"/>
                    <a:gd name="T69" fmla="*/ 145 h 153"/>
                    <a:gd name="T70" fmla="*/ 10 w 210"/>
                    <a:gd name="T71" fmla="*/ 150 h 153"/>
                    <a:gd name="T72" fmla="*/ 18 w 210"/>
                    <a:gd name="T73" fmla="*/ 153 h 153"/>
                    <a:gd name="T74" fmla="*/ 21 w 210"/>
                    <a:gd name="T75" fmla="*/ 153 h 153"/>
                    <a:gd name="T76" fmla="*/ 72 w 210"/>
                    <a:gd name="T77" fmla="*/ 140 h 153"/>
                    <a:gd name="T78" fmla="*/ 77 w 210"/>
                    <a:gd name="T79" fmla="*/ 137 h 153"/>
                    <a:gd name="T80" fmla="*/ 109 w 210"/>
                    <a:gd name="T81" fmla="*/ 105 h 153"/>
                    <a:gd name="T82" fmla="*/ 113 w 210"/>
                    <a:gd name="T83" fmla="*/ 105 h 153"/>
                    <a:gd name="T84" fmla="*/ 198 w 210"/>
                    <a:gd name="T85" fmla="*/ 105 h 153"/>
                    <a:gd name="T86" fmla="*/ 210 w 210"/>
                    <a:gd name="T87" fmla="*/ 93 h 153"/>
                    <a:gd name="T88" fmla="*/ 210 w 210"/>
                    <a:gd name="T89" fmla="*/ 82 h 153"/>
                    <a:gd name="T90" fmla="*/ 198 w 210"/>
                    <a:gd name="T91" fmla="*/ 70 h 153"/>
                    <a:gd name="T92" fmla="*/ 144 w 210"/>
                    <a:gd name="T93" fmla="*/ 70 h 153"/>
                    <a:gd name="T94" fmla="*/ 150 w 210"/>
                    <a:gd name="T95" fmla="*/ 64 h 153"/>
                    <a:gd name="T96" fmla="*/ 154 w 210"/>
                    <a:gd name="T97" fmla="*/ 55 h 153"/>
                    <a:gd name="T98" fmla="*/ 150 w 210"/>
                    <a:gd name="T99" fmla="*/ 47 h 153"/>
                    <a:gd name="T100" fmla="*/ 144 w 210"/>
                    <a:gd name="T101" fmla="*/ 40 h 153"/>
                    <a:gd name="T102" fmla="*/ 140 w 210"/>
                    <a:gd name="T103" fmla="*/ 38 h 153"/>
                    <a:gd name="T104" fmla="*/ 138 w 210"/>
                    <a:gd name="T105" fmla="*/ 35 h 153"/>
                    <a:gd name="T106" fmla="*/ 131 w 210"/>
                    <a:gd name="T107" fmla="*/ 28 h 153"/>
                    <a:gd name="T108" fmla="*/ 128 w 210"/>
                    <a:gd name="T109" fmla="*/ 25 h 153"/>
                    <a:gd name="T110" fmla="*/ 126 w 210"/>
                    <a:gd name="T111" fmla="*/ 22 h 153"/>
                    <a:gd name="T112" fmla="*/ 119 w 210"/>
                    <a:gd name="T113" fmla="*/ 15 h 153"/>
                    <a:gd name="T114" fmla="*/ 116 w 210"/>
                    <a:gd name="T115" fmla="*/ 13 h 153"/>
                    <a:gd name="T116" fmla="*/ 113 w 210"/>
                    <a:gd name="T117" fmla="*/ 10 h 153"/>
                    <a:gd name="T118" fmla="*/ 107 w 210"/>
                    <a:gd name="T119" fmla="*/ 3 h 153"/>
                    <a:gd name="T120" fmla="*/ 98 w 210"/>
                    <a:gd name="T121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10" h="153">
                      <a:moveTo>
                        <a:pt x="98" y="12"/>
                      </a:move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37" y="86"/>
                        <a:pt x="37" y="86"/>
                        <a:pt x="37" y="86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8" y="31"/>
                        <a:pt x="118" y="31"/>
                        <a:pt x="118" y="31"/>
                      </a:cubicBezTo>
                      <a:cubicBezTo>
                        <a:pt x="50" y="99"/>
                        <a:pt x="50" y="99"/>
                        <a:pt x="50" y="99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23" y="36"/>
                        <a:pt x="123" y="36"/>
                        <a:pt x="123" y="36"/>
                      </a:cubicBezTo>
                      <a:cubicBezTo>
                        <a:pt x="130" y="43"/>
                        <a:pt x="130" y="43"/>
                        <a:pt x="130" y="43"/>
                      </a:cubicBezTo>
                      <a:cubicBezTo>
                        <a:pt x="62" y="111"/>
                        <a:pt x="62" y="111"/>
                        <a:pt x="62" y="111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42" y="55"/>
                        <a:pt x="142" y="55"/>
                        <a:pt x="142" y="55"/>
                      </a:cubicBezTo>
                      <a:cubicBezTo>
                        <a:pt x="115" y="82"/>
                        <a:pt x="115" y="82"/>
                        <a:pt x="115" y="82"/>
                      </a:cubicBezTo>
                      <a:cubicBezTo>
                        <a:pt x="198" y="82"/>
                        <a:pt x="198" y="82"/>
                        <a:pt x="198" y="82"/>
                      </a:cubicBezTo>
                      <a:cubicBezTo>
                        <a:pt x="198" y="93"/>
                        <a:pt x="198" y="93"/>
                        <a:pt x="198" y="93"/>
                      </a:cubicBez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13" y="84"/>
                        <a:pt x="113" y="84"/>
                        <a:pt x="113" y="84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18" y="141"/>
                        <a:pt x="18" y="141"/>
                        <a:pt x="18" y="141"/>
                      </a:cubicBezTo>
                      <a:cubicBezTo>
                        <a:pt x="13" y="136"/>
                        <a:pt x="13" y="136"/>
                        <a:pt x="13" y="136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98" y="12"/>
                        <a:pt x="98" y="12"/>
                        <a:pt x="98" y="12"/>
                      </a:cubicBezTo>
                      <a:moveTo>
                        <a:pt x="21" y="133"/>
                      </a:move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21" y="133"/>
                        <a:pt x="21" y="133"/>
                        <a:pt x="21" y="133"/>
                      </a:cubicBezTo>
                      <a:moveTo>
                        <a:pt x="98" y="0"/>
                      </a:move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5" y="0"/>
                        <a:pt x="92" y="1"/>
                        <a:pt x="90" y="3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6" y="78"/>
                        <a:pt x="15" y="80"/>
                        <a:pt x="14" y="82"/>
                      </a:cubicBezTo>
                      <a:cubicBezTo>
                        <a:pt x="1" y="133"/>
                        <a:pt x="1" y="133"/>
                        <a:pt x="1" y="133"/>
                      </a:cubicBezTo>
                      <a:cubicBezTo>
                        <a:pt x="0" y="137"/>
                        <a:pt x="1" y="142"/>
                        <a:pt x="4" y="145"/>
                      </a:cubicBezTo>
                      <a:cubicBezTo>
                        <a:pt x="10" y="150"/>
                        <a:pt x="10" y="150"/>
                        <a:pt x="10" y="150"/>
                      </a:cubicBezTo>
                      <a:cubicBezTo>
                        <a:pt x="12" y="152"/>
                        <a:pt x="15" y="153"/>
                        <a:pt x="18" y="153"/>
                      </a:cubicBezTo>
                      <a:cubicBezTo>
                        <a:pt x="19" y="153"/>
                        <a:pt x="20" y="153"/>
                        <a:pt x="21" y="153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4" y="140"/>
                        <a:pt x="76" y="138"/>
                        <a:pt x="77" y="137"/>
                      </a:cubicBezTo>
                      <a:cubicBezTo>
                        <a:pt x="109" y="105"/>
                        <a:pt x="109" y="105"/>
                        <a:pt x="109" y="105"/>
                      </a:cubicBezTo>
                      <a:cubicBezTo>
                        <a:pt x="111" y="105"/>
                        <a:pt x="112" y="105"/>
                        <a:pt x="113" y="105"/>
                      </a:cubicBezTo>
                      <a:cubicBezTo>
                        <a:pt x="198" y="105"/>
                        <a:pt x="198" y="105"/>
                        <a:pt x="198" y="105"/>
                      </a:cubicBezTo>
                      <a:cubicBezTo>
                        <a:pt x="205" y="105"/>
                        <a:pt x="210" y="100"/>
                        <a:pt x="210" y="93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75"/>
                        <a:pt x="205" y="70"/>
                        <a:pt x="198" y="70"/>
                      </a:cubicBezTo>
                      <a:cubicBezTo>
                        <a:pt x="144" y="70"/>
                        <a:pt x="144" y="70"/>
                        <a:pt x="144" y="70"/>
                      </a:cubicBezTo>
                      <a:cubicBezTo>
                        <a:pt x="150" y="64"/>
                        <a:pt x="150" y="64"/>
                        <a:pt x="150" y="64"/>
                      </a:cubicBezTo>
                      <a:cubicBezTo>
                        <a:pt x="153" y="61"/>
                        <a:pt x="154" y="58"/>
                        <a:pt x="154" y="55"/>
                      </a:cubicBezTo>
                      <a:cubicBezTo>
                        <a:pt x="154" y="52"/>
                        <a:pt x="152" y="49"/>
                        <a:pt x="150" y="47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43" y="39"/>
                        <a:pt x="142" y="39"/>
                        <a:pt x="140" y="38"/>
                      </a:cubicBezTo>
                      <a:cubicBezTo>
                        <a:pt x="140" y="37"/>
                        <a:pt x="139" y="36"/>
                        <a:pt x="138" y="35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31" y="27"/>
                        <a:pt x="129" y="26"/>
                        <a:pt x="128" y="25"/>
                      </a:cubicBezTo>
                      <a:cubicBezTo>
                        <a:pt x="128" y="24"/>
                        <a:pt x="127" y="23"/>
                        <a:pt x="126" y="22"/>
                      </a:cubicBezTo>
                      <a:cubicBezTo>
                        <a:pt x="119" y="15"/>
                        <a:pt x="119" y="15"/>
                        <a:pt x="119" y="15"/>
                      </a:cubicBezTo>
                      <a:cubicBezTo>
                        <a:pt x="118" y="14"/>
                        <a:pt x="117" y="13"/>
                        <a:pt x="116" y="13"/>
                      </a:cubicBezTo>
                      <a:cubicBezTo>
                        <a:pt x="115" y="12"/>
                        <a:pt x="114" y="10"/>
                        <a:pt x="113" y="10"/>
                      </a:cubicBezTo>
                      <a:cubicBezTo>
                        <a:pt x="107" y="3"/>
                        <a:pt x="107" y="3"/>
                        <a:pt x="107" y="3"/>
                      </a:cubicBezTo>
                      <a:cubicBezTo>
                        <a:pt x="105" y="1"/>
                        <a:pt x="102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72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9" tIns="45715" rIns="91429" bIns="4571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0" name="Rectangle 53"/>
                <p:cNvSpPr>
                  <a:spLocks noChangeArrowheads="1"/>
                </p:cNvSpPr>
                <p:nvPr/>
              </p:nvSpPr>
              <p:spPr bwMode="auto">
                <a:xfrm>
                  <a:off x="277868" y="9084396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29" tIns="45715" rIns="91429" bIns="4571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1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868" y="9159009"/>
                  <a:ext cx="319088" cy="444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29" tIns="45715" rIns="91429" bIns="4571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2" name="Freeform 55"/>
                <p:cNvSpPr>
                  <a:spLocks/>
                </p:cNvSpPr>
                <p:nvPr/>
              </p:nvSpPr>
              <p:spPr bwMode="auto">
                <a:xfrm>
                  <a:off x="239768" y="8674820"/>
                  <a:ext cx="217488" cy="214313"/>
                </a:xfrm>
                <a:custGeom>
                  <a:avLst/>
                  <a:gdLst>
                    <a:gd name="T0" fmla="*/ 55 w 58"/>
                    <a:gd name="T1" fmla="*/ 46 h 57"/>
                    <a:gd name="T2" fmla="*/ 55 w 58"/>
                    <a:gd name="T3" fmla="*/ 37 h 57"/>
                    <a:gd name="T4" fmla="*/ 21 w 58"/>
                    <a:gd name="T5" fmla="*/ 2 h 57"/>
                    <a:gd name="T6" fmla="*/ 12 w 58"/>
                    <a:gd name="T7" fmla="*/ 2 h 57"/>
                    <a:gd name="T8" fmla="*/ 0 w 58"/>
                    <a:gd name="T9" fmla="*/ 14 h 57"/>
                    <a:gd name="T10" fmla="*/ 44 w 58"/>
                    <a:gd name="T11" fmla="*/ 57 h 57"/>
                    <a:gd name="T12" fmla="*/ 55 w 58"/>
                    <a:gd name="T13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57">
                      <a:moveTo>
                        <a:pt x="55" y="46"/>
                      </a:moveTo>
                      <a:cubicBezTo>
                        <a:pt x="58" y="43"/>
                        <a:pt x="58" y="39"/>
                        <a:pt x="55" y="37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8" y="0"/>
                        <a:pt x="14" y="0"/>
                        <a:pt x="12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9" tIns="45715" rIns="91429" bIns="4571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23" name="Freeform 56"/>
                <p:cNvSpPr>
                  <a:spLocks noEditPoints="1"/>
                </p:cNvSpPr>
                <p:nvPr/>
              </p:nvSpPr>
              <p:spPr bwMode="auto">
                <a:xfrm>
                  <a:off x="-96782" y="8746258"/>
                  <a:ext cx="693738" cy="484189"/>
                </a:xfrm>
                <a:custGeom>
                  <a:avLst/>
                  <a:gdLst>
                    <a:gd name="T0" fmla="*/ 241 w 437"/>
                    <a:gd name="T1" fmla="*/ 166 h 305"/>
                    <a:gd name="T2" fmla="*/ 305 w 437"/>
                    <a:gd name="T3" fmla="*/ 102 h 305"/>
                    <a:gd name="T4" fmla="*/ 288 w 437"/>
                    <a:gd name="T5" fmla="*/ 88 h 305"/>
                    <a:gd name="T6" fmla="*/ 130 w 437"/>
                    <a:gd name="T7" fmla="*/ 246 h 305"/>
                    <a:gd name="T8" fmla="*/ 116 w 437"/>
                    <a:gd name="T9" fmla="*/ 234 h 305"/>
                    <a:gd name="T10" fmla="*/ 276 w 437"/>
                    <a:gd name="T11" fmla="*/ 74 h 305"/>
                    <a:gd name="T12" fmla="*/ 260 w 437"/>
                    <a:gd name="T13" fmla="*/ 57 h 305"/>
                    <a:gd name="T14" fmla="*/ 99 w 437"/>
                    <a:gd name="T15" fmla="*/ 218 h 305"/>
                    <a:gd name="T16" fmla="*/ 87 w 437"/>
                    <a:gd name="T17" fmla="*/ 206 h 305"/>
                    <a:gd name="T18" fmla="*/ 248 w 437"/>
                    <a:gd name="T19" fmla="*/ 45 h 305"/>
                    <a:gd name="T20" fmla="*/ 229 w 437"/>
                    <a:gd name="T21" fmla="*/ 29 h 305"/>
                    <a:gd name="T22" fmla="*/ 71 w 437"/>
                    <a:gd name="T23" fmla="*/ 189 h 305"/>
                    <a:gd name="T24" fmla="*/ 56 w 437"/>
                    <a:gd name="T25" fmla="*/ 175 h 305"/>
                    <a:gd name="T26" fmla="*/ 217 w 437"/>
                    <a:gd name="T27" fmla="*/ 14 h 305"/>
                    <a:gd name="T28" fmla="*/ 201 w 437"/>
                    <a:gd name="T29" fmla="*/ 0 h 305"/>
                    <a:gd name="T30" fmla="*/ 30 w 437"/>
                    <a:gd name="T31" fmla="*/ 173 h 305"/>
                    <a:gd name="T32" fmla="*/ 0 w 437"/>
                    <a:gd name="T33" fmla="*/ 293 h 305"/>
                    <a:gd name="T34" fmla="*/ 12 w 437"/>
                    <a:gd name="T35" fmla="*/ 305 h 305"/>
                    <a:gd name="T36" fmla="*/ 132 w 437"/>
                    <a:gd name="T37" fmla="*/ 274 h 305"/>
                    <a:gd name="T38" fmla="*/ 236 w 437"/>
                    <a:gd name="T39" fmla="*/ 170 h 305"/>
                    <a:gd name="T40" fmla="*/ 236 w 437"/>
                    <a:gd name="T41" fmla="*/ 192 h 305"/>
                    <a:gd name="T42" fmla="*/ 437 w 437"/>
                    <a:gd name="T43" fmla="*/ 192 h 305"/>
                    <a:gd name="T44" fmla="*/ 437 w 437"/>
                    <a:gd name="T45" fmla="*/ 166 h 305"/>
                    <a:gd name="T46" fmla="*/ 241 w 437"/>
                    <a:gd name="T47" fmla="*/ 166 h 305"/>
                    <a:gd name="T48" fmla="*/ 19 w 437"/>
                    <a:gd name="T49" fmla="*/ 286 h 305"/>
                    <a:gd name="T50" fmla="*/ 45 w 437"/>
                    <a:gd name="T51" fmla="*/ 187 h 305"/>
                    <a:gd name="T52" fmla="*/ 116 w 437"/>
                    <a:gd name="T53" fmla="*/ 260 h 305"/>
                    <a:gd name="T54" fmla="*/ 19 w 437"/>
                    <a:gd name="T55" fmla="*/ 286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37" h="305">
                      <a:moveTo>
                        <a:pt x="241" y="166"/>
                      </a:moveTo>
                      <a:lnTo>
                        <a:pt x="305" y="102"/>
                      </a:lnTo>
                      <a:lnTo>
                        <a:pt x="288" y="88"/>
                      </a:lnTo>
                      <a:lnTo>
                        <a:pt x="130" y="246"/>
                      </a:lnTo>
                      <a:lnTo>
                        <a:pt x="116" y="234"/>
                      </a:lnTo>
                      <a:lnTo>
                        <a:pt x="276" y="74"/>
                      </a:lnTo>
                      <a:lnTo>
                        <a:pt x="260" y="57"/>
                      </a:lnTo>
                      <a:lnTo>
                        <a:pt x="99" y="218"/>
                      </a:lnTo>
                      <a:lnTo>
                        <a:pt x="87" y="206"/>
                      </a:lnTo>
                      <a:lnTo>
                        <a:pt x="248" y="45"/>
                      </a:lnTo>
                      <a:lnTo>
                        <a:pt x="229" y="29"/>
                      </a:lnTo>
                      <a:lnTo>
                        <a:pt x="71" y="189"/>
                      </a:lnTo>
                      <a:lnTo>
                        <a:pt x="56" y="175"/>
                      </a:lnTo>
                      <a:lnTo>
                        <a:pt x="217" y="14"/>
                      </a:lnTo>
                      <a:lnTo>
                        <a:pt x="201" y="0"/>
                      </a:lnTo>
                      <a:lnTo>
                        <a:pt x="30" y="173"/>
                      </a:lnTo>
                      <a:lnTo>
                        <a:pt x="0" y="293"/>
                      </a:lnTo>
                      <a:lnTo>
                        <a:pt x="12" y="305"/>
                      </a:lnTo>
                      <a:lnTo>
                        <a:pt x="132" y="274"/>
                      </a:lnTo>
                      <a:lnTo>
                        <a:pt x="236" y="170"/>
                      </a:lnTo>
                      <a:lnTo>
                        <a:pt x="236" y="192"/>
                      </a:lnTo>
                      <a:lnTo>
                        <a:pt x="437" y="192"/>
                      </a:lnTo>
                      <a:lnTo>
                        <a:pt x="437" y="166"/>
                      </a:lnTo>
                      <a:lnTo>
                        <a:pt x="241" y="166"/>
                      </a:lnTo>
                      <a:close/>
                      <a:moveTo>
                        <a:pt x="19" y="286"/>
                      </a:moveTo>
                      <a:lnTo>
                        <a:pt x="45" y="187"/>
                      </a:lnTo>
                      <a:lnTo>
                        <a:pt x="116" y="260"/>
                      </a:lnTo>
                      <a:lnTo>
                        <a:pt x="19" y="2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29" tIns="45715" rIns="91429" bIns="4571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60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11" name="TextBox 10"/>
              <p:cNvSpPr txBox="1"/>
              <p:nvPr/>
            </p:nvSpPr>
            <p:spPr>
              <a:xfrm>
                <a:off x="932118" y="8705567"/>
                <a:ext cx="3956990" cy="800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 nghĩa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2</a:t>
                </a: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-453325" y="1572055"/>
            <a:ext cx="19656043" cy="830901"/>
            <a:chOff x="-288924" y="1892299"/>
            <a:chExt cx="19659599" cy="830900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22269"/>
              <a:ext cx="716993" cy="754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GIỚI HẠN HÀM SỐ TRÊN MỘT KHOẢNG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2018195" y="3195992"/>
                <a:ext cx="20615344" cy="19856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𝑦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=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 smtClean="0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được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gọi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là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trên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một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khoảng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nếu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nó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mọi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điểm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của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khoảng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đó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8195" y="3195992"/>
                <a:ext cx="20615344" cy="1985608"/>
              </a:xfrm>
              <a:prstGeom prst="rect">
                <a:avLst/>
              </a:prstGeom>
              <a:blipFill rotWithShape="1">
                <a:blip r:embed="rId3"/>
                <a:stretch>
                  <a:fillRect l="-1183" r="-1212" b="-13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Rectangle 102"/>
              <p:cNvSpPr/>
              <p:nvPr/>
            </p:nvSpPr>
            <p:spPr>
              <a:xfrm>
                <a:off x="2058987" y="4953000"/>
                <a:ext cx="20615344" cy="2457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𝑦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=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 smtClean="0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được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gọi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là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trên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một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đoạn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400" i="1" smtClean="0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𝑎</m:t>
                        </m:r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;</m:t>
                        </m:r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nếu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nó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khoảng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(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𝑎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;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𝑏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)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và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func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4400" dirty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func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sz="4400" dirty="0"/>
              </a:p>
            </p:txBody>
          </p:sp>
        </mc:Choice>
        <mc:Fallback xmlns="">
          <p:sp>
            <p:nvSpPr>
              <p:cNvPr id="103" name="Rectangle 10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8987" y="4953000"/>
                <a:ext cx="20615344" cy="2457532"/>
              </a:xfrm>
              <a:prstGeom prst="rect">
                <a:avLst/>
              </a:prstGeom>
              <a:blipFill rotWithShape="1">
                <a:blip r:embed="rId4"/>
                <a:stretch>
                  <a:fillRect l="-1212" r="-1183" b="-2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435604"/>
              </p:ext>
            </p:extLst>
          </p:nvPr>
        </p:nvGraphicFramePr>
        <p:xfrm>
          <a:off x="6636344" y="7591415"/>
          <a:ext cx="6700243" cy="4957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0" name="Bitmap Image" r:id="rId5" imgW="3514286" imgH="2600000" progId="PBrush">
                  <p:embed/>
                </p:oleObj>
              </mc:Choice>
              <mc:Fallback>
                <p:oleObj name="Bitmap Image" r:id="rId5" imgW="3514286" imgH="2600000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6344" y="7591415"/>
                        <a:ext cx="6700243" cy="49570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801747"/>
              </p:ext>
            </p:extLst>
          </p:nvPr>
        </p:nvGraphicFramePr>
        <p:xfrm>
          <a:off x="14555787" y="7620809"/>
          <a:ext cx="6766432" cy="4984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1" name="Bitmap Image" r:id="rId7" imgW="3580952" imgH="2638095" progId="PBrush">
                  <p:embed/>
                </p:oleObj>
              </mc:Choice>
              <mc:Fallback>
                <p:oleObj name="Bitmap Image" r:id="rId7" imgW="3580952" imgH="2638095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5787" y="7620809"/>
                        <a:ext cx="6766432" cy="49848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" name="Text Box 12"/>
          <p:cNvSpPr txBox="1">
            <a:spLocks noChangeArrowheads="1"/>
          </p:cNvSpPr>
          <p:nvPr/>
        </p:nvSpPr>
        <p:spPr bwMode="auto">
          <a:xfrm>
            <a:off x="839787" y="12344400"/>
            <a:ext cx="23293348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en-US" sz="4400" b="1" dirty="0" err="1">
                <a:ea typeface="Tahoma" pitchFamily="34" charset="0"/>
                <a:cs typeface="Tahoma" pitchFamily="34" charset="0"/>
              </a:rPr>
              <a:t>Chú</a:t>
            </a:r>
            <a:r>
              <a:rPr lang="en-US" altLang="en-US" sz="4400" b="1" dirty="0">
                <a:ea typeface="Tahoma" pitchFamily="34" charset="0"/>
                <a:cs typeface="Tahoma" pitchFamily="34" charset="0"/>
              </a:rPr>
              <a:t> ý: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Đồ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thị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hàm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số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liên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tục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trên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một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khoảng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, </a:t>
            </a:r>
            <a:r>
              <a:rPr lang="vi-VN" altLang="en-US" sz="4400" dirty="0">
                <a:ea typeface="Tahoma" pitchFamily="34" charset="0"/>
                <a:cs typeface="Tahoma" pitchFamily="34" charset="0"/>
              </a:rPr>
              <a:t>đ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oạn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là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một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vi-VN" altLang="en-US" sz="4400" dirty="0">
                <a:ea typeface="Tahoma" pitchFamily="34" charset="0"/>
                <a:cs typeface="Tahoma" pitchFamily="34" charset="0"/>
              </a:rPr>
              <a:t>đư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ờng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liền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nét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trên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khoảng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, </a:t>
            </a:r>
            <a:r>
              <a:rPr lang="vi-VN" altLang="en-US" sz="4400" dirty="0">
                <a:ea typeface="Tahoma" pitchFamily="34" charset="0"/>
                <a:cs typeface="Tahoma" pitchFamily="34" charset="0"/>
              </a:rPr>
              <a:t>đ</a:t>
            </a:r>
            <a:r>
              <a:rPr lang="en-US" altLang="en-US" sz="4400" dirty="0" err="1">
                <a:ea typeface="Tahoma" pitchFamily="34" charset="0"/>
                <a:cs typeface="Tahoma" pitchFamily="34" charset="0"/>
              </a:rPr>
              <a:t>oạn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 </a:t>
            </a:r>
            <a:r>
              <a:rPr lang="vi-VN" altLang="en-US" sz="4400" dirty="0">
                <a:ea typeface="Tahoma" pitchFamily="34" charset="0"/>
                <a:cs typeface="Tahoma" pitchFamily="34" charset="0"/>
              </a:rPr>
              <a:t>đ</a:t>
            </a:r>
            <a:r>
              <a:rPr lang="en-US" altLang="en-US" sz="4400" dirty="0">
                <a:ea typeface="Tahoma" pitchFamily="34" charset="0"/>
                <a:cs typeface="Tahoma" pitchFamily="34" charset="0"/>
              </a:rPr>
              <a:t>ó.</a:t>
            </a:r>
          </a:p>
        </p:txBody>
      </p:sp>
    </p:spTree>
    <p:extLst>
      <p:ext uri="{BB962C8B-B14F-4D97-AF65-F5344CB8AC3E}">
        <p14:creationId xmlns:p14="http://schemas.microsoft.com/office/powerpoint/2010/main" val="373494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03" grpId="0"/>
      <p:bldP spid="10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122398" y="2551034"/>
            <a:ext cx="21727140" cy="3458824"/>
            <a:chOff x="1120323" y="10988402"/>
            <a:chExt cx="21729655" cy="5145762"/>
          </a:xfrm>
        </p:grpSpPr>
        <p:sp>
          <p:nvSpPr>
            <p:cNvPr id="7" name="Rounded Rectangle 6"/>
            <p:cNvSpPr/>
            <p:nvPr/>
          </p:nvSpPr>
          <p:spPr>
            <a:xfrm>
              <a:off x="1323892" y="11370896"/>
              <a:ext cx="21526086" cy="4763268"/>
            </a:xfrm>
            <a:prstGeom prst="roundRect">
              <a:avLst>
                <a:gd name="adj" fmla="val 8959"/>
              </a:avLst>
            </a:prstGeom>
            <a:solidFill>
              <a:srgbClr val="E2E2E2"/>
            </a:solidFill>
            <a:ln w="28575">
              <a:solidFill>
                <a:srgbClr val="AB7C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8" name="Group 2"/>
            <p:cNvGrpSpPr/>
            <p:nvPr/>
          </p:nvGrpSpPr>
          <p:grpSpPr>
            <a:xfrm>
              <a:off x="1120323" y="10988402"/>
              <a:ext cx="3727653" cy="956588"/>
              <a:chOff x="1120323" y="10988402"/>
              <a:chExt cx="3727653" cy="956588"/>
            </a:xfrm>
          </p:grpSpPr>
          <p:sp>
            <p:nvSpPr>
              <p:cNvPr id="9" name="Right Triangle 8"/>
              <p:cNvSpPr/>
              <p:nvPr/>
            </p:nvSpPr>
            <p:spPr>
              <a:xfrm flipH="1" flipV="1">
                <a:off x="1120323" y="11807190"/>
                <a:ext cx="194126" cy="137800"/>
              </a:xfrm>
              <a:prstGeom prst="rtTriangl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20"/>
              <p:cNvSpPr>
                <a:spLocks/>
              </p:cNvSpPr>
              <p:nvPr/>
            </p:nvSpPr>
            <p:spPr bwMode="auto">
              <a:xfrm rot="5400000">
                <a:off x="2529406" y="9626420"/>
                <a:ext cx="936757" cy="3700383"/>
              </a:xfrm>
              <a:prstGeom prst="round2Same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29" tIns="45715" rIns="91429" bIns="4571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314449" y="10988402"/>
                <a:ext cx="2507708" cy="800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</a:t>
                </a:r>
                <a:r>
                  <a:rPr lang="en-US" sz="4600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lý</a:t>
                </a:r>
                <a:r>
                  <a:rPr lang="en-US" sz="4600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601787" y="3025537"/>
                <a:ext cx="16323078" cy="1107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đa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thức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trên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toàn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bộ</a:t>
                </a:r>
                <a:r>
                  <a:rPr lang="en-US" sz="44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tập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thực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𝑅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.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787" y="3025537"/>
                <a:ext cx="16323078" cy="1107996"/>
              </a:xfrm>
              <a:prstGeom prst="rect">
                <a:avLst/>
              </a:prstGeom>
              <a:blipFill rotWithShape="0">
                <a:blip r:embed="rId3"/>
                <a:stretch>
                  <a:fillRect l="-1532" b="-13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1525586" y="3886200"/>
            <a:ext cx="21323951" cy="198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Hàm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số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phân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thức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hữu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tỉ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thương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hai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đa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thức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hàm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số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lượng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giác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liên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tục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trên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từng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khoảng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tập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xác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chúng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.</a:t>
            </a:r>
          </a:p>
        </p:txBody>
      </p:sp>
      <p:grpSp>
        <p:nvGrpSpPr>
          <p:cNvPr id="58" name="Group 54"/>
          <p:cNvGrpSpPr/>
          <p:nvPr/>
        </p:nvGrpSpPr>
        <p:grpSpPr>
          <a:xfrm>
            <a:off x="1272674" y="5867399"/>
            <a:ext cx="21841827" cy="2234852"/>
            <a:chOff x="1268078" y="3405486"/>
            <a:chExt cx="21841827" cy="2826431"/>
          </a:xfrm>
        </p:grpSpPr>
        <p:sp>
          <p:nvSpPr>
            <p:cNvPr id="59" name="Rounded Rectangle 58"/>
            <p:cNvSpPr/>
            <p:nvPr/>
          </p:nvSpPr>
          <p:spPr>
            <a:xfrm>
              <a:off x="1268078" y="3790951"/>
              <a:ext cx="21841827" cy="2440966"/>
            </a:xfrm>
            <a:prstGeom prst="roundRect">
              <a:avLst>
                <a:gd name="adj" fmla="val 534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2" name="Group 67"/>
            <p:cNvGrpSpPr/>
            <p:nvPr/>
          </p:nvGrpSpPr>
          <p:grpSpPr>
            <a:xfrm>
              <a:off x="1268078" y="3405486"/>
              <a:ext cx="3343539" cy="1133722"/>
              <a:chOff x="1311958" y="3405486"/>
              <a:chExt cx="3343539" cy="1133722"/>
            </a:xfrm>
          </p:grpSpPr>
          <p:sp>
            <p:nvSpPr>
              <p:cNvPr id="71" name="Freeform 20"/>
              <p:cNvSpPr>
                <a:spLocks/>
              </p:cNvSpPr>
              <p:nvPr/>
            </p:nvSpPr>
            <p:spPr bwMode="auto">
              <a:xfrm rot="5400000">
                <a:off x="2850882" y="2741586"/>
                <a:ext cx="934403" cy="2490813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 w="57150">
                <a:solidFill>
                  <a:schemeClr val="accent6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250671" y="3527166"/>
                <a:ext cx="2404826" cy="10120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Ví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dụ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 </a:t>
                </a:r>
              </a:p>
            </p:txBody>
          </p:sp>
          <p:grpSp>
            <p:nvGrpSpPr>
              <p:cNvPr id="81" name="Group 70"/>
              <p:cNvGrpSpPr/>
              <p:nvPr/>
            </p:nvGrpSpPr>
            <p:grpSpPr>
              <a:xfrm>
                <a:off x="1311958" y="3405486"/>
                <a:ext cx="950173" cy="940513"/>
                <a:chOff x="1311958" y="3405486"/>
                <a:chExt cx="950173" cy="940513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1406975" y="3672018"/>
                  <a:ext cx="596676" cy="5403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Freeform 13"/>
                <p:cNvSpPr>
                  <a:spLocks noEditPoints="1"/>
                </p:cNvSpPr>
                <p:nvPr/>
              </p:nvSpPr>
              <p:spPr bwMode="auto">
                <a:xfrm>
                  <a:off x="1311958" y="3581027"/>
                  <a:ext cx="190035" cy="268948"/>
                </a:xfrm>
                <a:custGeom>
                  <a:avLst/>
                  <a:gdLst>
                    <a:gd name="T0" fmla="*/ 34 w 50"/>
                    <a:gd name="T1" fmla="*/ 16 h 71"/>
                    <a:gd name="T2" fmla="*/ 34 w 50"/>
                    <a:gd name="T3" fmla="*/ 55 h 71"/>
                    <a:gd name="T4" fmla="*/ 16 w 50"/>
                    <a:gd name="T5" fmla="*/ 55 h 71"/>
                    <a:gd name="T6" fmla="*/ 16 w 50"/>
                    <a:gd name="T7" fmla="*/ 16 h 71"/>
                    <a:gd name="T8" fmla="*/ 34 w 50"/>
                    <a:gd name="T9" fmla="*/ 16 h 71"/>
                    <a:gd name="T10" fmla="*/ 34 w 50"/>
                    <a:gd name="T11" fmla="*/ 0 h 71"/>
                    <a:gd name="T12" fmla="*/ 16 w 50"/>
                    <a:gd name="T13" fmla="*/ 0 h 71"/>
                    <a:gd name="T14" fmla="*/ 0 w 50"/>
                    <a:gd name="T15" fmla="*/ 16 h 71"/>
                    <a:gd name="T16" fmla="*/ 0 w 50"/>
                    <a:gd name="T17" fmla="*/ 55 h 71"/>
                    <a:gd name="T18" fmla="*/ 16 w 50"/>
                    <a:gd name="T19" fmla="*/ 71 h 71"/>
                    <a:gd name="T20" fmla="*/ 34 w 50"/>
                    <a:gd name="T21" fmla="*/ 71 h 71"/>
                    <a:gd name="T22" fmla="*/ 50 w 50"/>
                    <a:gd name="T23" fmla="*/ 55 h 71"/>
                    <a:gd name="T24" fmla="*/ 50 w 50"/>
                    <a:gd name="T25" fmla="*/ 16 h 71"/>
                    <a:gd name="T26" fmla="*/ 34 w 50"/>
                    <a:gd name="T2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1">
                      <a:moveTo>
                        <a:pt x="34" y="16"/>
                      </a:moveTo>
                      <a:cubicBezTo>
                        <a:pt x="34" y="55"/>
                        <a:pt x="34" y="55"/>
                        <a:pt x="34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64"/>
                        <a:pt x="7" y="71"/>
                        <a:pt x="16" y="71"/>
                      </a:cubicBezTo>
                      <a:cubicBezTo>
                        <a:pt x="34" y="71"/>
                        <a:pt x="34" y="71"/>
                        <a:pt x="34" y="71"/>
                      </a:cubicBezTo>
                      <a:cubicBezTo>
                        <a:pt x="43" y="71"/>
                        <a:pt x="50" y="64"/>
                        <a:pt x="50" y="55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Freeform 14"/>
                <p:cNvSpPr>
                  <a:spLocks noEditPoints="1"/>
                </p:cNvSpPr>
                <p:nvPr/>
              </p:nvSpPr>
              <p:spPr bwMode="auto">
                <a:xfrm>
                  <a:off x="1311958" y="3581027"/>
                  <a:ext cx="277000" cy="181983"/>
                </a:xfrm>
                <a:custGeom>
                  <a:avLst/>
                  <a:gdLst>
                    <a:gd name="T0" fmla="*/ 57 w 73"/>
                    <a:gd name="T1" fmla="*/ 16 h 48"/>
                    <a:gd name="T2" fmla="*/ 57 w 73"/>
                    <a:gd name="T3" fmla="*/ 32 h 48"/>
                    <a:gd name="T4" fmla="*/ 16 w 73"/>
                    <a:gd name="T5" fmla="*/ 32 h 48"/>
                    <a:gd name="T6" fmla="*/ 16 w 73"/>
                    <a:gd name="T7" fmla="*/ 16 h 48"/>
                    <a:gd name="T8" fmla="*/ 57 w 73"/>
                    <a:gd name="T9" fmla="*/ 16 h 48"/>
                    <a:gd name="T10" fmla="*/ 57 w 73"/>
                    <a:gd name="T11" fmla="*/ 0 h 48"/>
                    <a:gd name="T12" fmla="*/ 16 w 73"/>
                    <a:gd name="T13" fmla="*/ 0 h 48"/>
                    <a:gd name="T14" fmla="*/ 0 w 73"/>
                    <a:gd name="T15" fmla="*/ 16 h 48"/>
                    <a:gd name="T16" fmla="*/ 0 w 73"/>
                    <a:gd name="T17" fmla="*/ 32 h 48"/>
                    <a:gd name="T18" fmla="*/ 16 w 73"/>
                    <a:gd name="T19" fmla="*/ 48 h 48"/>
                    <a:gd name="T20" fmla="*/ 57 w 73"/>
                    <a:gd name="T21" fmla="*/ 48 h 48"/>
                    <a:gd name="T22" fmla="*/ 73 w 73"/>
                    <a:gd name="T23" fmla="*/ 32 h 48"/>
                    <a:gd name="T24" fmla="*/ 73 w 73"/>
                    <a:gd name="T25" fmla="*/ 16 h 48"/>
                    <a:gd name="T26" fmla="*/ 57 w 73"/>
                    <a:gd name="T2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48">
                      <a:moveTo>
                        <a:pt x="57" y="16"/>
                      </a:moveTo>
                      <a:cubicBezTo>
                        <a:pt x="57" y="32"/>
                        <a:pt x="57" y="32"/>
                        <a:pt x="57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41"/>
                        <a:pt x="7" y="48"/>
                        <a:pt x="16" y="48"/>
                      </a:cubicBezTo>
                      <a:cubicBezTo>
                        <a:pt x="57" y="48"/>
                        <a:pt x="57" y="48"/>
                        <a:pt x="57" y="48"/>
                      </a:cubicBezTo>
                      <a:cubicBezTo>
                        <a:pt x="66" y="48"/>
                        <a:pt x="73" y="41"/>
                        <a:pt x="73" y="32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Freeform 15"/>
                <p:cNvSpPr>
                  <a:spLocks noEditPoints="1"/>
                </p:cNvSpPr>
                <p:nvPr/>
              </p:nvSpPr>
              <p:spPr bwMode="auto">
                <a:xfrm>
                  <a:off x="1563190" y="3581027"/>
                  <a:ext cx="285052" cy="181983"/>
                </a:xfrm>
                <a:custGeom>
                  <a:avLst/>
                  <a:gdLst>
                    <a:gd name="T0" fmla="*/ 58 w 75"/>
                    <a:gd name="T1" fmla="*/ 16 h 48"/>
                    <a:gd name="T2" fmla="*/ 43 w 75"/>
                    <a:gd name="T3" fmla="*/ 32 h 48"/>
                    <a:gd name="T4" fmla="*/ 16 w 75"/>
                    <a:gd name="T5" fmla="*/ 32 h 48"/>
                    <a:gd name="T6" fmla="*/ 16 w 75"/>
                    <a:gd name="T7" fmla="*/ 16 h 48"/>
                    <a:gd name="T8" fmla="*/ 58 w 75"/>
                    <a:gd name="T9" fmla="*/ 16 h 48"/>
                    <a:gd name="T10" fmla="*/ 58 w 75"/>
                    <a:gd name="T11" fmla="*/ 0 h 48"/>
                    <a:gd name="T12" fmla="*/ 16 w 75"/>
                    <a:gd name="T13" fmla="*/ 0 h 48"/>
                    <a:gd name="T14" fmla="*/ 0 w 75"/>
                    <a:gd name="T15" fmla="*/ 16 h 48"/>
                    <a:gd name="T16" fmla="*/ 0 w 75"/>
                    <a:gd name="T17" fmla="*/ 32 h 48"/>
                    <a:gd name="T18" fmla="*/ 16 w 75"/>
                    <a:gd name="T19" fmla="*/ 48 h 48"/>
                    <a:gd name="T20" fmla="*/ 43 w 75"/>
                    <a:gd name="T21" fmla="*/ 48 h 48"/>
                    <a:gd name="T22" fmla="*/ 55 w 75"/>
                    <a:gd name="T23" fmla="*/ 43 h 48"/>
                    <a:gd name="T24" fmla="*/ 70 w 75"/>
                    <a:gd name="T25" fmla="*/ 26 h 48"/>
                    <a:gd name="T26" fmla="*/ 73 w 75"/>
                    <a:gd name="T27" fmla="*/ 9 h 48"/>
                    <a:gd name="T28" fmla="*/ 58 w 75"/>
                    <a:gd name="T2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5" h="48">
                      <a:moveTo>
                        <a:pt x="58" y="16"/>
                      </a:moveTo>
                      <a:cubicBezTo>
                        <a:pt x="43" y="32"/>
                        <a:pt x="43" y="32"/>
                        <a:pt x="43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moveTo>
                        <a:pt x="5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41"/>
                        <a:pt x="8" y="48"/>
                        <a:pt x="16" y="48"/>
                      </a:cubicBezTo>
                      <a:cubicBezTo>
                        <a:pt x="43" y="48"/>
                        <a:pt x="43" y="48"/>
                        <a:pt x="43" y="48"/>
                      </a:cubicBezTo>
                      <a:cubicBezTo>
                        <a:pt x="48" y="48"/>
                        <a:pt x="52" y="46"/>
                        <a:pt x="55" y="43"/>
                      </a:cubicBezTo>
                      <a:cubicBezTo>
                        <a:pt x="70" y="26"/>
                        <a:pt x="70" y="26"/>
                        <a:pt x="70" y="26"/>
                      </a:cubicBezTo>
                      <a:cubicBezTo>
                        <a:pt x="74" y="22"/>
                        <a:pt x="75" y="15"/>
                        <a:pt x="73" y="9"/>
                      </a:cubicBezTo>
                      <a:cubicBezTo>
                        <a:pt x="70" y="3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" name="Freeform 16"/>
                <p:cNvSpPr>
                  <a:spLocks noEditPoints="1"/>
                </p:cNvSpPr>
                <p:nvPr/>
              </p:nvSpPr>
              <p:spPr bwMode="auto">
                <a:xfrm>
                  <a:off x="1563190" y="4151132"/>
                  <a:ext cx="280221" cy="194867"/>
                </a:xfrm>
                <a:custGeom>
                  <a:avLst/>
                  <a:gdLst>
                    <a:gd name="T0" fmla="*/ 58 w 74"/>
                    <a:gd name="T1" fmla="*/ 16 h 51"/>
                    <a:gd name="T2" fmla="*/ 58 w 74"/>
                    <a:gd name="T3" fmla="*/ 35 h 51"/>
                    <a:gd name="T4" fmla="*/ 16 w 74"/>
                    <a:gd name="T5" fmla="*/ 35 h 51"/>
                    <a:gd name="T6" fmla="*/ 16 w 74"/>
                    <a:gd name="T7" fmla="*/ 16 h 51"/>
                    <a:gd name="T8" fmla="*/ 58 w 74"/>
                    <a:gd name="T9" fmla="*/ 16 h 51"/>
                    <a:gd name="T10" fmla="*/ 58 w 74"/>
                    <a:gd name="T11" fmla="*/ 0 h 51"/>
                    <a:gd name="T12" fmla="*/ 16 w 74"/>
                    <a:gd name="T13" fmla="*/ 0 h 51"/>
                    <a:gd name="T14" fmla="*/ 0 w 74"/>
                    <a:gd name="T15" fmla="*/ 16 h 51"/>
                    <a:gd name="T16" fmla="*/ 0 w 74"/>
                    <a:gd name="T17" fmla="*/ 35 h 51"/>
                    <a:gd name="T18" fmla="*/ 16 w 74"/>
                    <a:gd name="T19" fmla="*/ 51 h 51"/>
                    <a:gd name="T20" fmla="*/ 58 w 74"/>
                    <a:gd name="T21" fmla="*/ 51 h 51"/>
                    <a:gd name="T22" fmla="*/ 74 w 74"/>
                    <a:gd name="T23" fmla="*/ 35 h 51"/>
                    <a:gd name="T24" fmla="*/ 74 w 74"/>
                    <a:gd name="T25" fmla="*/ 16 h 51"/>
                    <a:gd name="T26" fmla="*/ 58 w 74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4" h="51">
                      <a:moveTo>
                        <a:pt x="58" y="16"/>
                      </a:moveTo>
                      <a:cubicBezTo>
                        <a:pt x="58" y="35"/>
                        <a:pt x="58" y="35"/>
                        <a:pt x="58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moveTo>
                        <a:pt x="5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8" y="51"/>
                        <a:pt x="16" y="51"/>
                      </a:cubicBezTo>
                      <a:cubicBezTo>
                        <a:pt x="58" y="51"/>
                        <a:pt x="58" y="51"/>
                        <a:pt x="58" y="51"/>
                      </a:cubicBezTo>
                      <a:cubicBezTo>
                        <a:pt x="67" y="51"/>
                        <a:pt x="74" y="43"/>
                        <a:pt x="74" y="35"/>
                      </a:cubicBezTo>
                      <a:cubicBezTo>
                        <a:pt x="74" y="16"/>
                        <a:pt x="74" y="16"/>
                        <a:pt x="74" y="16"/>
                      </a:cubicBezTo>
                      <a:cubicBezTo>
                        <a:pt x="74" y="7"/>
                        <a:pt x="67" y="0"/>
                        <a:pt x="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" name="Freeform 17"/>
                <p:cNvSpPr>
                  <a:spLocks noEditPoints="1"/>
                </p:cNvSpPr>
                <p:nvPr/>
              </p:nvSpPr>
              <p:spPr bwMode="auto">
                <a:xfrm>
                  <a:off x="1311958" y="4064167"/>
                  <a:ext cx="190035" cy="281832"/>
                </a:xfrm>
                <a:custGeom>
                  <a:avLst/>
                  <a:gdLst>
                    <a:gd name="T0" fmla="*/ 34 w 50"/>
                    <a:gd name="T1" fmla="*/ 16 h 74"/>
                    <a:gd name="T2" fmla="*/ 34 w 50"/>
                    <a:gd name="T3" fmla="*/ 58 h 74"/>
                    <a:gd name="T4" fmla="*/ 16 w 50"/>
                    <a:gd name="T5" fmla="*/ 58 h 74"/>
                    <a:gd name="T6" fmla="*/ 16 w 50"/>
                    <a:gd name="T7" fmla="*/ 16 h 74"/>
                    <a:gd name="T8" fmla="*/ 34 w 50"/>
                    <a:gd name="T9" fmla="*/ 16 h 74"/>
                    <a:gd name="T10" fmla="*/ 34 w 50"/>
                    <a:gd name="T11" fmla="*/ 0 h 74"/>
                    <a:gd name="T12" fmla="*/ 16 w 50"/>
                    <a:gd name="T13" fmla="*/ 0 h 74"/>
                    <a:gd name="T14" fmla="*/ 0 w 50"/>
                    <a:gd name="T15" fmla="*/ 16 h 74"/>
                    <a:gd name="T16" fmla="*/ 0 w 50"/>
                    <a:gd name="T17" fmla="*/ 58 h 74"/>
                    <a:gd name="T18" fmla="*/ 16 w 50"/>
                    <a:gd name="T19" fmla="*/ 74 h 74"/>
                    <a:gd name="T20" fmla="*/ 34 w 50"/>
                    <a:gd name="T21" fmla="*/ 74 h 74"/>
                    <a:gd name="T22" fmla="*/ 50 w 50"/>
                    <a:gd name="T23" fmla="*/ 58 h 74"/>
                    <a:gd name="T24" fmla="*/ 50 w 50"/>
                    <a:gd name="T25" fmla="*/ 16 h 74"/>
                    <a:gd name="T26" fmla="*/ 34 w 50"/>
                    <a:gd name="T2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4">
                      <a:moveTo>
                        <a:pt x="34" y="16"/>
                      </a:move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7" y="74"/>
                        <a:pt x="16" y="74"/>
                      </a:cubicBezTo>
                      <a:cubicBezTo>
                        <a:pt x="34" y="74"/>
                        <a:pt x="34" y="74"/>
                        <a:pt x="34" y="74"/>
                      </a:cubicBezTo>
                      <a:cubicBezTo>
                        <a:pt x="43" y="74"/>
                        <a:pt x="50" y="66"/>
                        <a:pt x="50" y="58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Freeform 18"/>
                <p:cNvSpPr>
                  <a:spLocks noEditPoints="1"/>
                </p:cNvSpPr>
                <p:nvPr/>
              </p:nvSpPr>
              <p:spPr bwMode="auto">
                <a:xfrm>
                  <a:off x="1311958" y="4151132"/>
                  <a:ext cx="277000" cy="194867"/>
                </a:xfrm>
                <a:custGeom>
                  <a:avLst/>
                  <a:gdLst>
                    <a:gd name="T0" fmla="*/ 57 w 73"/>
                    <a:gd name="T1" fmla="*/ 16 h 51"/>
                    <a:gd name="T2" fmla="*/ 57 w 73"/>
                    <a:gd name="T3" fmla="*/ 35 h 51"/>
                    <a:gd name="T4" fmla="*/ 16 w 73"/>
                    <a:gd name="T5" fmla="*/ 35 h 51"/>
                    <a:gd name="T6" fmla="*/ 16 w 73"/>
                    <a:gd name="T7" fmla="*/ 16 h 51"/>
                    <a:gd name="T8" fmla="*/ 57 w 73"/>
                    <a:gd name="T9" fmla="*/ 16 h 51"/>
                    <a:gd name="T10" fmla="*/ 57 w 73"/>
                    <a:gd name="T11" fmla="*/ 0 h 51"/>
                    <a:gd name="T12" fmla="*/ 16 w 73"/>
                    <a:gd name="T13" fmla="*/ 0 h 51"/>
                    <a:gd name="T14" fmla="*/ 0 w 73"/>
                    <a:gd name="T15" fmla="*/ 16 h 51"/>
                    <a:gd name="T16" fmla="*/ 0 w 73"/>
                    <a:gd name="T17" fmla="*/ 35 h 51"/>
                    <a:gd name="T18" fmla="*/ 16 w 73"/>
                    <a:gd name="T19" fmla="*/ 51 h 51"/>
                    <a:gd name="T20" fmla="*/ 57 w 73"/>
                    <a:gd name="T21" fmla="*/ 51 h 51"/>
                    <a:gd name="T22" fmla="*/ 73 w 73"/>
                    <a:gd name="T23" fmla="*/ 35 h 51"/>
                    <a:gd name="T24" fmla="*/ 73 w 73"/>
                    <a:gd name="T25" fmla="*/ 16 h 51"/>
                    <a:gd name="T26" fmla="*/ 57 w 73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51">
                      <a:moveTo>
                        <a:pt x="57" y="16"/>
                      </a:move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7" y="51"/>
                        <a:pt x="16" y="51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66" y="51"/>
                        <a:pt x="73" y="43"/>
                        <a:pt x="73" y="35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Freeform 19"/>
                <p:cNvSpPr>
                  <a:spLocks noEditPoints="1"/>
                </p:cNvSpPr>
                <p:nvPr/>
              </p:nvSpPr>
              <p:spPr bwMode="auto">
                <a:xfrm>
                  <a:off x="1311958" y="3820986"/>
                  <a:ext cx="190035" cy="273779"/>
                </a:xfrm>
                <a:custGeom>
                  <a:avLst/>
                  <a:gdLst>
                    <a:gd name="T0" fmla="*/ 34 w 50"/>
                    <a:gd name="T1" fmla="*/ 16 h 72"/>
                    <a:gd name="T2" fmla="*/ 34 w 50"/>
                    <a:gd name="T3" fmla="*/ 56 h 72"/>
                    <a:gd name="T4" fmla="*/ 16 w 50"/>
                    <a:gd name="T5" fmla="*/ 56 h 72"/>
                    <a:gd name="T6" fmla="*/ 16 w 50"/>
                    <a:gd name="T7" fmla="*/ 16 h 72"/>
                    <a:gd name="T8" fmla="*/ 34 w 50"/>
                    <a:gd name="T9" fmla="*/ 16 h 72"/>
                    <a:gd name="T10" fmla="*/ 34 w 50"/>
                    <a:gd name="T11" fmla="*/ 0 h 72"/>
                    <a:gd name="T12" fmla="*/ 16 w 50"/>
                    <a:gd name="T13" fmla="*/ 0 h 72"/>
                    <a:gd name="T14" fmla="*/ 0 w 50"/>
                    <a:gd name="T15" fmla="*/ 16 h 72"/>
                    <a:gd name="T16" fmla="*/ 0 w 50"/>
                    <a:gd name="T17" fmla="*/ 56 h 72"/>
                    <a:gd name="T18" fmla="*/ 16 w 50"/>
                    <a:gd name="T19" fmla="*/ 72 h 72"/>
                    <a:gd name="T20" fmla="*/ 34 w 50"/>
                    <a:gd name="T21" fmla="*/ 72 h 72"/>
                    <a:gd name="T22" fmla="*/ 50 w 50"/>
                    <a:gd name="T23" fmla="*/ 56 h 72"/>
                    <a:gd name="T24" fmla="*/ 50 w 50"/>
                    <a:gd name="T25" fmla="*/ 16 h 72"/>
                    <a:gd name="T26" fmla="*/ 34 w 50"/>
                    <a:gd name="T2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2">
                      <a:moveTo>
                        <a:pt x="34" y="16"/>
                      </a:move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5"/>
                        <a:pt x="7" y="72"/>
                        <a:pt x="16" y="72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43" y="72"/>
                        <a:pt x="50" y="65"/>
                        <a:pt x="50" y="5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6" name="Freeform 20"/>
                <p:cNvSpPr>
                  <a:spLocks noEditPoints="1"/>
                </p:cNvSpPr>
                <p:nvPr/>
              </p:nvSpPr>
              <p:spPr bwMode="auto">
                <a:xfrm>
                  <a:off x="1907830" y="4064167"/>
                  <a:ext cx="191645" cy="281832"/>
                </a:xfrm>
                <a:custGeom>
                  <a:avLst/>
                  <a:gdLst>
                    <a:gd name="T0" fmla="*/ 34 w 50"/>
                    <a:gd name="T1" fmla="*/ 16 h 74"/>
                    <a:gd name="T2" fmla="*/ 34 w 50"/>
                    <a:gd name="T3" fmla="*/ 58 h 74"/>
                    <a:gd name="T4" fmla="*/ 16 w 50"/>
                    <a:gd name="T5" fmla="*/ 58 h 74"/>
                    <a:gd name="T6" fmla="*/ 16 w 50"/>
                    <a:gd name="T7" fmla="*/ 16 h 74"/>
                    <a:gd name="T8" fmla="*/ 34 w 50"/>
                    <a:gd name="T9" fmla="*/ 16 h 74"/>
                    <a:gd name="T10" fmla="*/ 34 w 50"/>
                    <a:gd name="T11" fmla="*/ 0 h 74"/>
                    <a:gd name="T12" fmla="*/ 16 w 50"/>
                    <a:gd name="T13" fmla="*/ 0 h 74"/>
                    <a:gd name="T14" fmla="*/ 0 w 50"/>
                    <a:gd name="T15" fmla="*/ 16 h 74"/>
                    <a:gd name="T16" fmla="*/ 0 w 50"/>
                    <a:gd name="T17" fmla="*/ 58 h 74"/>
                    <a:gd name="T18" fmla="*/ 16 w 50"/>
                    <a:gd name="T19" fmla="*/ 74 h 74"/>
                    <a:gd name="T20" fmla="*/ 34 w 50"/>
                    <a:gd name="T21" fmla="*/ 74 h 74"/>
                    <a:gd name="T22" fmla="*/ 50 w 50"/>
                    <a:gd name="T23" fmla="*/ 58 h 74"/>
                    <a:gd name="T24" fmla="*/ 50 w 50"/>
                    <a:gd name="T25" fmla="*/ 16 h 74"/>
                    <a:gd name="T26" fmla="*/ 34 w 50"/>
                    <a:gd name="T2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4">
                      <a:moveTo>
                        <a:pt x="34" y="16"/>
                      </a:move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7" y="74"/>
                        <a:pt x="16" y="74"/>
                      </a:cubicBezTo>
                      <a:cubicBezTo>
                        <a:pt x="34" y="74"/>
                        <a:pt x="34" y="74"/>
                        <a:pt x="34" y="74"/>
                      </a:cubicBezTo>
                      <a:cubicBezTo>
                        <a:pt x="43" y="74"/>
                        <a:pt x="50" y="66"/>
                        <a:pt x="50" y="58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7" name="Freeform 21"/>
                <p:cNvSpPr>
                  <a:spLocks noEditPoints="1"/>
                </p:cNvSpPr>
                <p:nvPr/>
              </p:nvSpPr>
              <p:spPr bwMode="auto">
                <a:xfrm>
                  <a:off x="1820865" y="4151132"/>
                  <a:ext cx="278610" cy="194867"/>
                </a:xfrm>
                <a:custGeom>
                  <a:avLst/>
                  <a:gdLst>
                    <a:gd name="T0" fmla="*/ 57 w 73"/>
                    <a:gd name="T1" fmla="*/ 16 h 51"/>
                    <a:gd name="T2" fmla="*/ 57 w 73"/>
                    <a:gd name="T3" fmla="*/ 35 h 51"/>
                    <a:gd name="T4" fmla="*/ 16 w 73"/>
                    <a:gd name="T5" fmla="*/ 35 h 51"/>
                    <a:gd name="T6" fmla="*/ 16 w 73"/>
                    <a:gd name="T7" fmla="*/ 16 h 51"/>
                    <a:gd name="T8" fmla="*/ 57 w 73"/>
                    <a:gd name="T9" fmla="*/ 16 h 51"/>
                    <a:gd name="T10" fmla="*/ 57 w 73"/>
                    <a:gd name="T11" fmla="*/ 0 h 51"/>
                    <a:gd name="T12" fmla="*/ 16 w 73"/>
                    <a:gd name="T13" fmla="*/ 0 h 51"/>
                    <a:gd name="T14" fmla="*/ 0 w 73"/>
                    <a:gd name="T15" fmla="*/ 16 h 51"/>
                    <a:gd name="T16" fmla="*/ 0 w 73"/>
                    <a:gd name="T17" fmla="*/ 35 h 51"/>
                    <a:gd name="T18" fmla="*/ 16 w 73"/>
                    <a:gd name="T19" fmla="*/ 51 h 51"/>
                    <a:gd name="T20" fmla="*/ 57 w 73"/>
                    <a:gd name="T21" fmla="*/ 51 h 51"/>
                    <a:gd name="T22" fmla="*/ 73 w 73"/>
                    <a:gd name="T23" fmla="*/ 35 h 51"/>
                    <a:gd name="T24" fmla="*/ 73 w 73"/>
                    <a:gd name="T25" fmla="*/ 16 h 51"/>
                    <a:gd name="T26" fmla="*/ 57 w 73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51">
                      <a:moveTo>
                        <a:pt x="57" y="16"/>
                      </a:move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7" y="51"/>
                        <a:pt x="16" y="51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66" y="51"/>
                        <a:pt x="73" y="43"/>
                        <a:pt x="73" y="35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8" name="Freeform 22"/>
                <p:cNvSpPr>
                  <a:spLocks noEditPoints="1"/>
                </p:cNvSpPr>
                <p:nvPr/>
              </p:nvSpPr>
              <p:spPr bwMode="auto">
                <a:xfrm>
                  <a:off x="1907830" y="3820986"/>
                  <a:ext cx="191645" cy="273779"/>
                </a:xfrm>
                <a:custGeom>
                  <a:avLst/>
                  <a:gdLst>
                    <a:gd name="T0" fmla="*/ 34 w 50"/>
                    <a:gd name="T1" fmla="*/ 16 h 72"/>
                    <a:gd name="T2" fmla="*/ 34 w 50"/>
                    <a:gd name="T3" fmla="*/ 56 h 72"/>
                    <a:gd name="T4" fmla="*/ 16 w 50"/>
                    <a:gd name="T5" fmla="*/ 56 h 72"/>
                    <a:gd name="T6" fmla="*/ 16 w 50"/>
                    <a:gd name="T7" fmla="*/ 16 h 72"/>
                    <a:gd name="T8" fmla="*/ 34 w 50"/>
                    <a:gd name="T9" fmla="*/ 16 h 72"/>
                    <a:gd name="T10" fmla="*/ 34 w 50"/>
                    <a:gd name="T11" fmla="*/ 0 h 72"/>
                    <a:gd name="T12" fmla="*/ 16 w 50"/>
                    <a:gd name="T13" fmla="*/ 0 h 72"/>
                    <a:gd name="T14" fmla="*/ 0 w 50"/>
                    <a:gd name="T15" fmla="*/ 16 h 72"/>
                    <a:gd name="T16" fmla="*/ 0 w 50"/>
                    <a:gd name="T17" fmla="*/ 56 h 72"/>
                    <a:gd name="T18" fmla="*/ 16 w 50"/>
                    <a:gd name="T19" fmla="*/ 72 h 72"/>
                    <a:gd name="T20" fmla="*/ 34 w 50"/>
                    <a:gd name="T21" fmla="*/ 72 h 72"/>
                    <a:gd name="T22" fmla="*/ 50 w 50"/>
                    <a:gd name="T23" fmla="*/ 56 h 72"/>
                    <a:gd name="T24" fmla="*/ 50 w 50"/>
                    <a:gd name="T25" fmla="*/ 16 h 72"/>
                    <a:gd name="T26" fmla="*/ 34 w 50"/>
                    <a:gd name="T2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2">
                      <a:moveTo>
                        <a:pt x="34" y="16"/>
                      </a:move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5"/>
                        <a:pt x="7" y="72"/>
                        <a:pt x="16" y="72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43" y="72"/>
                        <a:pt x="50" y="65"/>
                        <a:pt x="50" y="5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9" name="Freeform 23"/>
                <p:cNvSpPr>
                  <a:spLocks noEditPoints="1"/>
                </p:cNvSpPr>
                <p:nvPr/>
              </p:nvSpPr>
              <p:spPr bwMode="auto">
                <a:xfrm>
                  <a:off x="1661428" y="3405486"/>
                  <a:ext cx="600703" cy="594262"/>
                </a:xfrm>
                <a:custGeom>
                  <a:avLst/>
                  <a:gdLst>
                    <a:gd name="T0" fmla="*/ 105 w 158"/>
                    <a:gd name="T1" fmla="*/ 16 h 156"/>
                    <a:gd name="T2" fmla="*/ 140 w 158"/>
                    <a:gd name="T3" fmla="*/ 56 h 156"/>
                    <a:gd name="T4" fmla="*/ 56 w 158"/>
                    <a:gd name="T5" fmla="*/ 140 h 156"/>
                    <a:gd name="T6" fmla="*/ 17 w 158"/>
                    <a:gd name="T7" fmla="*/ 99 h 156"/>
                    <a:gd name="T8" fmla="*/ 105 w 158"/>
                    <a:gd name="T9" fmla="*/ 16 h 156"/>
                    <a:gd name="T10" fmla="*/ 105 w 158"/>
                    <a:gd name="T11" fmla="*/ 0 h 156"/>
                    <a:gd name="T12" fmla="*/ 94 w 158"/>
                    <a:gd name="T13" fmla="*/ 5 h 156"/>
                    <a:gd name="T14" fmla="*/ 6 w 158"/>
                    <a:gd name="T15" fmla="*/ 87 h 156"/>
                    <a:gd name="T16" fmla="*/ 5 w 158"/>
                    <a:gd name="T17" fmla="*/ 109 h 156"/>
                    <a:gd name="T18" fmla="*/ 44 w 158"/>
                    <a:gd name="T19" fmla="*/ 151 h 156"/>
                    <a:gd name="T20" fmla="*/ 55 w 158"/>
                    <a:gd name="T21" fmla="*/ 156 h 156"/>
                    <a:gd name="T22" fmla="*/ 56 w 158"/>
                    <a:gd name="T23" fmla="*/ 156 h 156"/>
                    <a:gd name="T24" fmla="*/ 67 w 158"/>
                    <a:gd name="T25" fmla="*/ 152 h 156"/>
                    <a:gd name="T26" fmla="*/ 151 w 158"/>
                    <a:gd name="T27" fmla="*/ 67 h 156"/>
                    <a:gd name="T28" fmla="*/ 152 w 158"/>
                    <a:gd name="T29" fmla="*/ 45 h 156"/>
                    <a:gd name="T30" fmla="*/ 117 w 158"/>
                    <a:gd name="T31" fmla="*/ 6 h 156"/>
                    <a:gd name="T32" fmla="*/ 105 w 158"/>
                    <a:gd name="T33" fmla="*/ 0 h 156"/>
                    <a:gd name="T34" fmla="*/ 105 w 158"/>
                    <a:gd name="T35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8" h="156">
                      <a:moveTo>
                        <a:pt x="105" y="16"/>
                      </a:moveTo>
                      <a:cubicBezTo>
                        <a:pt x="140" y="56"/>
                        <a:pt x="140" y="56"/>
                        <a:pt x="140" y="56"/>
                      </a:cubicBezTo>
                      <a:cubicBezTo>
                        <a:pt x="56" y="140"/>
                        <a:pt x="56" y="140"/>
                        <a:pt x="56" y="140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05" y="16"/>
                        <a:pt x="105" y="16"/>
                        <a:pt x="105" y="16"/>
                      </a:cubicBezTo>
                      <a:moveTo>
                        <a:pt x="105" y="0"/>
                      </a:moveTo>
                      <a:cubicBezTo>
                        <a:pt x="101" y="0"/>
                        <a:pt x="97" y="2"/>
                        <a:pt x="94" y="5"/>
                      </a:cubicBezTo>
                      <a:cubicBezTo>
                        <a:pt x="6" y="87"/>
                        <a:pt x="6" y="87"/>
                        <a:pt x="6" y="87"/>
                      </a:cubicBezTo>
                      <a:cubicBezTo>
                        <a:pt x="0" y="93"/>
                        <a:pt x="0" y="103"/>
                        <a:pt x="5" y="109"/>
                      </a:cubicBezTo>
                      <a:cubicBezTo>
                        <a:pt x="44" y="151"/>
                        <a:pt x="44" y="151"/>
                        <a:pt x="44" y="151"/>
                      </a:cubicBezTo>
                      <a:cubicBezTo>
                        <a:pt x="47" y="154"/>
                        <a:pt x="51" y="156"/>
                        <a:pt x="55" y="156"/>
                      </a:cubicBezTo>
                      <a:cubicBezTo>
                        <a:pt x="55" y="156"/>
                        <a:pt x="56" y="156"/>
                        <a:pt x="56" y="156"/>
                      </a:cubicBezTo>
                      <a:cubicBezTo>
                        <a:pt x="60" y="156"/>
                        <a:pt x="64" y="155"/>
                        <a:pt x="67" y="152"/>
                      </a:cubicBezTo>
                      <a:cubicBezTo>
                        <a:pt x="151" y="67"/>
                        <a:pt x="151" y="67"/>
                        <a:pt x="151" y="67"/>
                      </a:cubicBezTo>
                      <a:cubicBezTo>
                        <a:pt x="157" y="61"/>
                        <a:pt x="158" y="52"/>
                        <a:pt x="152" y="45"/>
                      </a:cubicBezTo>
                      <a:cubicBezTo>
                        <a:pt x="117" y="6"/>
                        <a:pt x="117" y="6"/>
                        <a:pt x="117" y="6"/>
                      </a:cubicBezTo>
                      <a:cubicBezTo>
                        <a:pt x="114" y="3"/>
                        <a:pt x="110" y="1"/>
                        <a:pt x="105" y="0"/>
                      </a:cubicBezTo>
                      <a:cubicBezTo>
                        <a:pt x="105" y="0"/>
                        <a:pt x="105" y="0"/>
                        <a:pt x="105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Freeform 24"/>
                <p:cNvSpPr>
                  <a:spLocks noEditPoints="1"/>
                </p:cNvSpPr>
                <p:nvPr/>
              </p:nvSpPr>
              <p:spPr bwMode="auto">
                <a:xfrm>
                  <a:off x="1555138" y="3790388"/>
                  <a:ext cx="318872" cy="293105"/>
                </a:xfrm>
                <a:custGeom>
                  <a:avLst/>
                  <a:gdLst>
                    <a:gd name="T0" fmla="*/ 32 w 84"/>
                    <a:gd name="T1" fmla="*/ 16 h 77"/>
                    <a:gd name="T2" fmla="*/ 67 w 84"/>
                    <a:gd name="T3" fmla="*/ 50 h 77"/>
                    <a:gd name="T4" fmla="*/ 17 w 84"/>
                    <a:gd name="T5" fmla="*/ 61 h 77"/>
                    <a:gd name="T6" fmla="*/ 32 w 84"/>
                    <a:gd name="T7" fmla="*/ 16 h 77"/>
                    <a:gd name="T8" fmla="*/ 32 w 84"/>
                    <a:gd name="T9" fmla="*/ 0 h 77"/>
                    <a:gd name="T10" fmla="*/ 28 w 84"/>
                    <a:gd name="T11" fmla="*/ 1 h 77"/>
                    <a:gd name="T12" fmla="*/ 17 w 84"/>
                    <a:gd name="T13" fmla="*/ 11 h 77"/>
                    <a:gd name="T14" fmla="*/ 2 w 84"/>
                    <a:gd name="T15" fmla="*/ 56 h 77"/>
                    <a:gd name="T16" fmla="*/ 5 w 84"/>
                    <a:gd name="T17" fmla="*/ 72 h 77"/>
                    <a:gd name="T18" fmla="*/ 17 w 84"/>
                    <a:gd name="T19" fmla="*/ 77 h 77"/>
                    <a:gd name="T20" fmla="*/ 20 w 84"/>
                    <a:gd name="T21" fmla="*/ 76 h 77"/>
                    <a:gd name="T22" fmla="*/ 71 w 84"/>
                    <a:gd name="T23" fmla="*/ 65 h 77"/>
                    <a:gd name="T24" fmla="*/ 83 w 84"/>
                    <a:gd name="T25" fmla="*/ 54 h 77"/>
                    <a:gd name="T26" fmla="*/ 78 w 84"/>
                    <a:gd name="T27" fmla="*/ 38 h 77"/>
                    <a:gd name="T28" fmla="*/ 43 w 84"/>
                    <a:gd name="T29" fmla="*/ 5 h 77"/>
                    <a:gd name="T30" fmla="*/ 32 w 84"/>
                    <a:gd name="T31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4" h="77">
                      <a:moveTo>
                        <a:pt x="32" y="16"/>
                      </a:moveTo>
                      <a:cubicBezTo>
                        <a:pt x="67" y="50"/>
                        <a:pt x="67" y="50"/>
                        <a:pt x="67" y="50"/>
                      </a:cubicBezTo>
                      <a:cubicBezTo>
                        <a:pt x="17" y="61"/>
                        <a:pt x="17" y="61"/>
                        <a:pt x="17" y="61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moveTo>
                        <a:pt x="32" y="0"/>
                      </a:moveTo>
                      <a:cubicBezTo>
                        <a:pt x="31" y="0"/>
                        <a:pt x="29" y="0"/>
                        <a:pt x="28" y="1"/>
                      </a:cubicBezTo>
                      <a:cubicBezTo>
                        <a:pt x="23" y="2"/>
                        <a:pt x="18" y="6"/>
                        <a:pt x="17" y="11"/>
                      </a:cubicBezTo>
                      <a:cubicBezTo>
                        <a:pt x="2" y="56"/>
                        <a:pt x="2" y="56"/>
                        <a:pt x="2" y="56"/>
                      </a:cubicBezTo>
                      <a:cubicBezTo>
                        <a:pt x="0" y="61"/>
                        <a:pt x="1" y="67"/>
                        <a:pt x="5" y="72"/>
                      </a:cubicBezTo>
                      <a:cubicBezTo>
                        <a:pt x="8" y="75"/>
                        <a:pt x="12" y="77"/>
                        <a:pt x="17" y="77"/>
                      </a:cubicBezTo>
                      <a:cubicBezTo>
                        <a:pt x="18" y="77"/>
                        <a:pt x="19" y="77"/>
                        <a:pt x="20" y="76"/>
                      </a:cubicBezTo>
                      <a:cubicBezTo>
                        <a:pt x="71" y="65"/>
                        <a:pt x="71" y="65"/>
                        <a:pt x="71" y="65"/>
                      </a:cubicBezTo>
                      <a:cubicBezTo>
                        <a:pt x="77" y="64"/>
                        <a:pt x="81" y="59"/>
                        <a:pt x="83" y="54"/>
                      </a:cubicBezTo>
                      <a:cubicBezTo>
                        <a:pt x="84" y="48"/>
                        <a:pt x="83" y="42"/>
                        <a:pt x="78" y="38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0" y="2"/>
                        <a:pt x="36" y="0"/>
                        <a:pt x="32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Freeform 25"/>
                <p:cNvSpPr>
                  <a:spLocks/>
                </p:cNvSpPr>
                <p:nvPr/>
              </p:nvSpPr>
              <p:spPr bwMode="auto">
                <a:xfrm>
                  <a:off x="1371545" y="3642225"/>
                  <a:ext cx="69249" cy="148163"/>
                </a:xfrm>
                <a:custGeom>
                  <a:avLst/>
                  <a:gdLst>
                    <a:gd name="T0" fmla="*/ 0 w 43"/>
                    <a:gd name="T1" fmla="*/ 0 h 92"/>
                    <a:gd name="T2" fmla="*/ 43 w 43"/>
                    <a:gd name="T3" fmla="*/ 0 h 92"/>
                    <a:gd name="T4" fmla="*/ 43 w 43"/>
                    <a:gd name="T5" fmla="*/ 92 h 92"/>
                    <a:gd name="T6" fmla="*/ 0 w 43"/>
                    <a:gd name="T7" fmla="*/ 92 h 92"/>
                    <a:gd name="T8" fmla="*/ 0 w 43"/>
                    <a:gd name="T9" fmla="*/ 0 h 92"/>
                    <a:gd name="T10" fmla="*/ 0 w 43"/>
                    <a:gd name="T11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2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2"/>
                      </a:lnTo>
                      <a:lnTo>
                        <a:pt x="0" y="9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Freeform 26"/>
                <p:cNvSpPr>
                  <a:spLocks/>
                </p:cNvSpPr>
                <p:nvPr/>
              </p:nvSpPr>
              <p:spPr bwMode="auto">
                <a:xfrm>
                  <a:off x="1371545" y="3642225"/>
                  <a:ext cx="156215" cy="59588"/>
                </a:xfrm>
                <a:custGeom>
                  <a:avLst/>
                  <a:gdLst>
                    <a:gd name="T0" fmla="*/ 0 w 97"/>
                    <a:gd name="T1" fmla="*/ 0 h 37"/>
                    <a:gd name="T2" fmla="*/ 97 w 97"/>
                    <a:gd name="T3" fmla="*/ 0 h 37"/>
                    <a:gd name="T4" fmla="*/ 97 w 97"/>
                    <a:gd name="T5" fmla="*/ 37 h 37"/>
                    <a:gd name="T6" fmla="*/ 0 w 97"/>
                    <a:gd name="T7" fmla="*/ 37 h 37"/>
                    <a:gd name="T8" fmla="*/ 0 w 97"/>
                    <a:gd name="T9" fmla="*/ 0 h 37"/>
                    <a:gd name="T10" fmla="*/ 0 w 97"/>
                    <a:gd name="T11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37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37"/>
                      </a:lnTo>
                      <a:lnTo>
                        <a:pt x="0" y="3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Freeform 27"/>
                <p:cNvSpPr>
                  <a:spLocks/>
                </p:cNvSpPr>
                <p:nvPr/>
              </p:nvSpPr>
              <p:spPr bwMode="auto">
                <a:xfrm>
                  <a:off x="1622777" y="3642225"/>
                  <a:ext cx="161046" cy="59588"/>
                </a:xfrm>
                <a:custGeom>
                  <a:avLst/>
                  <a:gdLst>
                    <a:gd name="T0" fmla="*/ 0 w 100"/>
                    <a:gd name="T1" fmla="*/ 37 h 37"/>
                    <a:gd name="T2" fmla="*/ 0 w 100"/>
                    <a:gd name="T3" fmla="*/ 0 h 37"/>
                    <a:gd name="T4" fmla="*/ 100 w 100"/>
                    <a:gd name="T5" fmla="*/ 0 h 37"/>
                    <a:gd name="T6" fmla="*/ 64 w 100"/>
                    <a:gd name="T7" fmla="*/ 37 h 37"/>
                    <a:gd name="T8" fmla="*/ 0 w 100"/>
                    <a:gd name="T9" fmla="*/ 37 h 37"/>
                    <a:gd name="T10" fmla="*/ 0 w 100"/>
                    <a:gd name="T11" fmla="*/ 37 h 37"/>
                    <a:gd name="T12" fmla="*/ 0 w 100"/>
                    <a:gd name="T13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37">
                      <a:moveTo>
                        <a:pt x="0" y="37"/>
                      </a:moveTo>
                      <a:lnTo>
                        <a:pt x="0" y="0"/>
                      </a:lnTo>
                      <a:lnTo>
                        <a:pt x="100" y="0"/>
                      </a:lnTo>
                      <a:lnTo>
                        <a:pt x="64" y="37"/>
                      </a:lnTo>
                      <a:lnTo>
                        <a:pt x="0" y="37"/>
                      </a:lnTo>
                      <a:lnTo>
                        <a:pt x="0" y="37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Freeform 28"/>
                <p:cNvSpPr>
                  <a:spLocks/>
                </p:cNvSpPr>
                <p:nvPr/>
              </p:nvSpPr>
              <p:spPr bwMode="auto">
                <a:xfrm>
                  <a:off x="1622777" y="4212330"/>
                  <a:ext cx="161046" cy="72471"/>
                </a:xfrm>
                <a:custGeom>
                  <a:avLst/>
                  <a:gdLst>
                    <a:gd name="T0" fmla="*/ 0 w 100"/>
                    <a:gd name="T1" fmla="*/ 0 h 45"/>
                    <a:gd name="T2" fmla="*/ 100 w 100"/>
                    <a:gd name="T3" fmla="*/ 0 h 45"/>
                    <a:gd name="T4" fmla="*/ 100 w 100"/>
                    <a:gd name="T5" fmla="*/ 45 h 45"/>
                    <a:gd name="T6" fmla="*/ 0 w 100"/>
                    <a:gd name="T7" fmla="*/ 45 h 45"/>
                    <a:gd name="T8" fmla="*/ 0 w 100"/>
                    <a:gd name="T9" fmla="*/ 0 h 45"/>
                    <a:gd name="T10" fmla="*/ 0 w 100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0" h="45">
                      <a:moveTo>
                        <a:pt x="0" y="0"/>
                      </a:moveTo>
                      <a:lnTo>
                        <a:pt x="100" y="0"/>
                      </a:lnTo>
                      <a:lnTo>
                        <a:pt x="100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Freeform 29"/>
                <p:cNvSpPr>
                  <a:spLocks/>
                </p:cNvSpPr>
                <p:nvPr/>
              </p:nvSpPr>
              <p:spPr bwMode="auto">
                <a:xfrm>
                  <a:off x="1371545" y="4125365"/>
                  <a:ext cx="69249" cy="159437"/>
                </a:xfrm>
                <a:custGeom>
                  <a:avLst/>
                  <a:gdLst>
                    <a:gd name="T0" fmla="*/ 0 w 43"/>
                    <a:gd name="T1" fmla="*/ 0 h 99"/>
                    <a:gd name="T2" fmla="*/ 43 w 43"/>
                    <a:gd name="T3" fmla="*/ 0 h 99"/>
                    <a:gd name="T4" fmla="*/ 43 w 43"/>
                    <a:gd name="T5" fmla="*/ 99 h 99"/>
                    <a:gd name="T6" fmla="*/ 0 w 43"/>
                    <a:gd name="T7" fmla="*/ 99 h 99"/>
                    <a:gd name="T8" fmla="*/ 0 w 43"/>
                    <a:gd name="T9" fmla="*/ 0 h 99"/>
                    <a:gd name="T10" fmla="*/ 0 w 43"/>
                    <a:gd name="T1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9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9"/>
                      </a:lnTo>
                      <a:lnTo>
                        <a:pt x="0" y="9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Freeform 30"/>
                <p:cNvSpPr>
                  <a:spLocks/>
                </p:cNvSpPr>
                <p:nvPr/>
              </p:nvSpPr>
              <p:spPr bwMode="auto">
                <a:xfrm>
                  <a:off x="1371545" y="4212330"/>
                  <a:ext cx="156215" cy="72471"/>
                </a:xfrm>
                <a:custGeom>
                  <a:avLst/>
                  <a:gdLst>
                    <a:gd name="T0" fmla="*/ 0 w 97"/>
                    <a:gd name="T1" fmla="*/ 0 h 45"/>
                    <a:gd name="T2" fmla="*/ 97 w 97"/>
                    <a:gd name="T3" fmla="*/ 0 h 45"/>
                    <a:gd name="T4" fmla="*/ 97 w 97"/>
                    <a:gd name="T5" fmla="*/ 45 h 45"/>
                    <a:gd name="T6" fmla="*/ 0 w 97"/>
                    <a:gd name="T7" fmla="*/ 45 h 45"/>
                    <a:gd name="T8" fmla="*/ 0 w 97"/>
                    <a:gd name="T9" fmla="*/ 0 h 45"/>
                    <a:gd name="T10" fmla="*/ 0 w 97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45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Freeform 31"/>
                <p:cNvSpPr>
                  <a:spLocks/>
                </p:cNvSpPr>
                <p:nvPr/>
              </p:nvSpPr>
              <p:spPr bwMode="auto">
                <a:xfrm>
                  <a:off x="1371545" y="3880574"/>
                  <a:ext cx="69249" cy="152995"/>
                </a:xfrm>
                <a:custGeom>
                  <a:avLst/>
                  <a:gdLst>
                    <a:gd name="T0" fmla="*/ 0 w 43"/>
                    <a:gd name="T1" fmla="*/ 0 h 95"/>
                    <a:gd name="T2" fmla="*/ 43 w 43"/>
                    <a:gd name="T3" fmla="*/ 0 h 95"/>
                    <a:gd name="T4" fmla="*/ 43 w 43"/>
                    <a:gd name="T5" fmla="*/ 95 h 95"/>
                    <a:gd name="T6" fmla="*/ 0 w 43"/>
                    <a:gd name="T7" fmla="*/ 95 h 95"/>
                    <a:gd name="T8" fmla="*/ 0 w 43"/>
                    <a:gd name="T9" fmla="*/ 0 h 95"/>
                    <a:gd name="T10" fmla="*/ 0 w 43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5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5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Freeform 32"/>
                <p:cNvSpPr>
                  <a:spLocks/>
                </p:cNvSpPr>
                <p:nvPr/>
              </p:nvSpPr>
              <p:spPr bwMode="auto">
                <a:xfrm>
                  <a:off x="1969027" y="4125365"/>
                  <a:ext cx="69249" cy="159437"/>
                </a:xfrm>
                <a:custGeom>
                  <a:avLst/>
                  <a:gdLst>
                    <a:gd name="T0" fmla="*/ 0 w 43"/>
                    <a:gd name="T1" fmla="*/ 0 h 99"/>
                    <a:gd name="T2" fmla="*/ 43 w 43"/>
                    <a:gd name="T3" fmla="*/ 0 h 99"/>
                    <a:gd name="T4" fmla="*/ 43 w 43"/>
                    <a:gd name="T5" fmla="*/ 99 h 99"/>
                    <a:gd name="T6" fmla="*/ 0 w 43"/>
                    <a:gd name="T7" fmla="*/ 99 h 99"/>
                    <a:gd name="T8" fmla="*/ 0 w 43"/>
                    <a:gd name="T9" fmla="*/ 0 h 99"/>
                    <a:gd name="T10" fmla="*/ 0 w 43"/>
                    <a:gd name="T1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9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9"/>
                      </a:lnTo>
                      <a:lnTo>
                        <a:pt x="0" y="9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Freeform 33"/>
                <p:cNvSpPr>
                  <a:spLocks/>
                </p:cNvSpPr>
                <p:nvPr/>
              </p:nvSpPr>
              <p:spPr bwMode="auto">
                <a:xfrm>
                  <a:off x="1882062" y="4212330"/>
                  <a:ext cx="156215" cy="72471"/>
                </a:xfrm>
                <a:custGeom>
                  <a:avLst/>
                  <a:gdLst>
                    <a:gd name="T0" fmla="*/ 0 w 97"/>
                    <a:gd name="T1" fmla="*/ 0 h 45"/>
                    <a:gd name="T2" fmla="*/ 97 w 97"/>
                    <a:gd name="T3" fmla="*/ 0 h 45"/>
                    <a:gd name="T4" fmla="*/ 97 w 97"/>
                    <a:gd name="T5" fmla="*/ 45 h 45"/>
                    <a:gd name="T6" fmla="*/ 0 w 97"/>
                    <a:gd name="T7" fmla="*/ 45 h 45"/>
                    <a:gd name="T8" fmla="*/ 0 w 97"/>
                    <a:gd name="T9" fmla="*/ 0 h 45"/>
                    <a:gd name="T10" fmla="*/ 0 w 97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45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Freeform 34"/>
                <p:cNvSpPr>
                  <a:spLocks/>
                </p:cNvSpPr>
                <p:nvPr/>
              </p:nvSpPr>
              <p:spPr bwMode="auto">
                <a:xfrm>
                  <a:off x="1969027" y="3880574"/>
                  <a:ext cx="69249" cy="152995"/>
                </a:xfrm>
                <a:custGeom>
                  <a:avLst/>
                  <a:gdLst>
                    <a:gd name="T0" fmla="*/ 0 w 43"/>
                    <a:gd name="T1" fmla="*/ 0 h 95"/>
                    <a:gd name="T2" fmla="*/ 43 w 43"/>
                    <a:gd name="T3" fmla="*/ 0 h 95"/>
                    <a:gd name="T4" fmla="*/ 43 w 43"/>
                    <a:gd name="T5" fmla="*/ 95 h 95"/>
                    <a:gd name="T6" fmla="*/ 0 w 43"/>
                    <a:gd name="T7" fmla="*/ 95 h 95"/>
                    <a:gd name="T8" fmla="*/ 0 w 43"/>
                    <a:gd name="T9" fmla="*/ 0 h 95"/>
                    <a:gd name="T10" fmla="*/ 0 w 43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5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5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Freeform 35"/>
                <p:cNvSpPr>
                  <a:spLocks/>
                </p:cNvSpPr>
                <p:nvPr/>
              </p:nvSpPr>
              <p:spPr bwMode="auto">
                <a:xfrm>
                  <a:off x="1725847" y="3466684"/>
                  <a:ext cx="468645" cy="471867"/>
                </a:xfrm>
                <a:custGeom>
                  <a:avLst/>
                  <a:gdLst>
                    <a:gd name="T0" fmla="*/ 208 w 291"/>
                    <a:gd name="T1" fmla="*/ 0 h 293"/>
                    <a:gd name="T2" fmla="*/ 0 w 291"/>
                    <a:gd name="T3" fmla="*/ 196 h 293"/>
                    <a:gd name="T4" fmla="*/ 92 w 291"/>
                    <a:gd name="T5" fmla="*/ 293 h 293"/>
                    <a:gd name="T6" fmla="*/ 291 w 291"/>
                    <a:gd name="T7" fmla="*/ 94 h 293"/>
                    <a:gd name="T8" fmla="*/ 208 w 291"/>
                    <a:gd name="T9" fmla="*/ 0 h 293"/>
                    <a:gd name="T10" fmla="*/ 208 w 291"/>
                    <a:gd name="T11" fmla="*/ 0 h 293"/>
                    <a:gd name="T12" fmla="*/ 208 w 291"/>
                    <a:gd name="T13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1" h="293">
                      <a:moveTo>
                        <a:pt x="208" y="0"/>
                      </a:moveTo>
                      <a:lnTo>
                        <a:pt x="0" y="196"/>
                      </a:lnTo>
                      <a:lnTo>
                        <a:pt x="92" y="293"/>
                      </a:lnTo>
                      <a:lnTo>
                        <a:pt x="291" y="94"/>
                      </a:lnTo>
                      <a:lnTo>
                        <a:pt x="208" y="0"/>
                      </a:lnTo>
                      <a:lnTo>
                        <a:pt x="208" y="0"/>
                      </a:lnTo>
                      <a:lnTo>
                        <a:pt x="20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Freeform 36"/>
                <p:cNvSpPr>
                  <a:spLocks/>
                </p:cNvSpPr>
                <p:nvPr/>
              </p:nvSpPr>
              <p:spPr bwMode="auto">
                <a:xfrm>
                  <a:off x="1619556" y="3849975"/>
                  <a:ext cx="190035" cy="172320"/>
                </a:xfrm>
                <a:custGeom>
                  <a:avLst/>
                  <a:gdLst>
                    <a:gd name="T0" fmla="*/ 35 w 118"/>
                    <a:gd name="T1" fmla="*/ 0 h 107"/>
                    <a:gd name="T2" fmla="*/ 0 w 118"/>
                    <a:gd name="T3" fmla="*/ 107 h 107"/>
                    <a:gd name="T4" fmla="*/ 118 w 118"/>
                    <a:gd name="T5" fmla="*/ 81 h 107"/>
                    <a:gd name="T6" fmla="*/ 35 w 118"/>
                    <a:gd name="T7" fmla="*/ 0 h 107"/>
                    <a:gd name="T8" fmla="*/ 35 w 118"/>
                    <a:gd name="T9" fmla="*/ 0 h 107"/>
                    <a:gd name="T10" fmla="*/ 35 w 118"/>
                    <a:gd name="T11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107">
                      <a:moveTo>
                        <a:pt x="35" y="0"/>
                      </a:moveTo>
                      <a:lnTo>
                        <a:pt x="0" y="107"/>
                      </a:lnTo>
                      <a:lnTo>
                        <a:pt x="118" y="81"/>
                      </a:ln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2" name="TextBox 11"/>
          <p:cNvSpPr txBox="1"/>
          <p:nvPr/>
        </p:nvSpPr>
        <p:spPr>
          <a:xfrm>
            <a:off x="4849621" y="6096000"/>
            <a:ext cx="186215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Xét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tính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liên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tục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hàm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số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sau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trên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tập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xác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chúng</a:t>
            </a:r>
            <a:endParaRPr lang="en-US" sz="4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921938" y="7162800"/>
                <a:ext cx="729984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a)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938" y="7162800"/>
                <a:ext cx="7299849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3255" t="-7353" b="-3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10364787" y="6858000"/>
                <a:ext cx="8457587" cy="1244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b)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4787" y="6858000"/>
                <a:ext cx="8457587" cy="1244251"/>
              </a:xfrm>
              <a:prstGeom prst="rect">
                <a:avLst/>
              </a:prstGeom>
              <a:blipFill rotWithShape="1">
                <a:blip r:embed="rId6"/>
                <a:stretch>
                  <a:fillRect l="-2810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373187" y="8153400"/>
                <a:ext cx="839597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a) </a:t>
                </a:r>
                <a:r>
                  <a:rPr lang="en-US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Tập</a:t>
                </a:r>
                <a:r>
                  <a:rPr lang="en-US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xác</a:t>
                </a:r>
                <a:r>
                  <a:rPr lang="en-US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</a:t>
                </a:r>
                <a:r>
                  <a:rPr lang="en-US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𝐷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𝑅</m:t>
                    </m:r>
                  </m:oMath>
                </a14:m>
                <a:endParaRPr lang="en-US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3187" y="8153400"/>
                <a:ext cx="8395971" cy="769441"/>
              </a:xfrm>
              <a:prstGeom prst="rect">
                <a:avLst/>
              </a:prstGeom>
              <a:blipFill rotWithShape="1">
                <a:blip r:embed="rId7"/>
                <a:stretch>
                  <a:fillRect l="-2830" t="-16667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058986" y="8924783"/>
                <a:ext cx="18135601" cy="8288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+1</m:t>
                    </m:r>
                    <m:r>
                      <a:rPr lang="en-US" sz="4800" b="0" i="0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là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đa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thức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4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8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trên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8986" y="8924783"/>
                <a:ext cx="18135601" cy="828817"/>
              </a:xfrm>
              <a:prstGeom prst="rect">
                <a:avLst/>
              </a:prstGeom>
              <a:blipFill rotWithShape="1">
                <a:blip r:embed="rId8"/>
                <a:stretch>
                  <a:fillRect t="-9559" b="-3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1355981" y="9906000"/>
                <a:ext cx="839597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b)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Tập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xác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𝐷</m:t>
                    </m:r>
                    <m:r>
                      <a:rPr lang="en-US" sz="4400" b="0" i="1" smtClean="0">
                        <a:latin typeface="Cambria Math"/>
                      </a:rPr>
                      <m:t>=</m:t>
                    </m:r>
                    <m:r>
                      <a:rPr lang="en-US" sz="4400" b="0" i="1" smtClean="0">
                        <a:latin typeface="Cambria Math"/>
                      </a:rPr>
                      <m:t>𝑅</m:t>
                    </m:r>
                    <m:r>
                      <a:rPr lang="en-US" sz="4400" b="0" i="1" smtClean="0">
                        <a:latin typeface="Cambria Math"/>
                      </a:rPr>
                      <m:t>\</m:t>
                    </m:r>
                    <m:r>
                      <m:rPr>
                        <m:lit/>
                      </m:rPr>
                      <a:rPr lang="en-US" sz="4400" b="0" i="1" smtClean="0">
                        <a:latin typeface="Cambria Math"/>
                      </a:rPr>
                      <m:t>{</m:t>
                    </m:r>
                    <m:r>
                      <a:rPr lang="en-US" sz="4400" b="0" i="1" smtClean="0">
                        <a:latin typeface="Cambria Math"/>
                      </a:rPr>
                      <m:t>1}</m:t>
                    </m:r>
                  </m:oMath>
                </a14:m>
                <a:endParaRPr lang="en-US" sz="44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5981" y="9906000"/>
                <a:ext cx="8395971" cy="769441"/>
              </a:xfrm>
              <a:prstGeom prst="rect">
                <a:avLst/>
              </a:prstGeom>
              <a:blipFill rotWithShape="1">
                <a:blip r:embed="rId13"/>
                <a:stretch>
                  <a:fillRect l="-2903" t="-16667" b="-36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058987" y="10591800"/>
                <a:ext cx="13503678" cy="1244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liên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trên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khoảng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4400" b="0" i="1" smtClean="0">
                            <a:latin typeface="Cambria Math"/>
                            <a:ea typeface="Cambria Math"/>
                          </a:rPr>
                          <m:t>∞;1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và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</a:rPr>
                          <m:t>1;+</m:t>
                        </m:r>
                        <m:r>
                          <a:rPr lang="en-US" sz="44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8987" y="10591800"/>
                <a:ext cx="13503678" cy="1244251"/>
              </a:xfrm>
              <a:prstGeom prst="rect">
                <a:avLst/>
              </a:prstGeom>
              <a:blipFill rotWithShape="1">
                <a:blip r:embed="rId14"/>
                <a:stretch>
                  <a:fillRect r="-3070" b="-6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18518800" y="7162800"/>
                <a:ext cx="8457587" cy="754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h</m:t>
                    </m:r>
                    <m:r>
                      <a:rPr lang="en-US" b="0" i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x</m:t>
                    </m:r>
                    <m:r>
                      <a:rPr lang="en-US" b="0" i="0" smtClean="0">
                        <a:latin typeface="Cambria Math"/>
                      </a:rPr>
                      <m:t>)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𝑠𝑖𝑛𝑥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18800" y="7162800"/>
                <a:ext cx="8457587" cy="754053"/>
              </a:xfrm>
              <a:prstGeom prst="rect">
                <a:avLst/>
              </a:prstGeom>
              <a:blipFill rotWithShape="1">
                <a:blip r:embed="rId15"/>
                <a:stretch>
                  <a:fillRect l="-2884" t="-16129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2173657" y="12870359"/>
                <a:ext cx="1261073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h</m:t>
                    </m:r>
                    <m:r>
                      <a:rPr lang="en-US" sz="4400" b="0" i="1" smtClean="0">
                        <a:latin typeface="Cambria Math"/>
                      </a:rPr>
                      <m:t>(</m:t>
                    </m:r>
                    <m:r>
                      <a:rPr lang="en-US" sz="4400" b="0" i="1" smtClean="0">
                        <a:latin typeface="Cambria Math"/>
                      </a:rPr>
                      <m:t>𝑥</m:t>
                    </m:r>
                    <m:r>
                      <a:rPr lang="en-US" sz="4400" b="0" i="1" smtClean="0">
                        <a:latin typeface="Cambria Math"/>
                      </a:rPr>
                      <m:t>)=</m:t>
                    </m:r>
                    <m:r>
                      <a:rPr lang="en-US" sz="4400" b="0" i="1" smtClean="0">
                        <a:latin typeface="Cambria Math"/>
                      </a:rPr>
                      <m:t>𝑠𝑖𝑛𝑥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trên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khoảng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(−</m:t>
                    </m:r>
                    <m:r>
                      <a:rPr lang="en-US" sz="4400" b="0" i="1" smtClean="0">
                        <a:latin typeface="Cambria Math"/>
                        <a:ea typeface="Cambria Math"/>
                      </a:rPr>
                      <m:t>∞; +∞)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657" y="12870359"/>
                <a:ext cx="12610730" cy="769441"/>
              </a:xfrm>
              <a:prstGeom prst="rect">
                <a:avLst/>
              </a:prstGeom>
              <a:blipFill rotWithShape="1">
                <a:blip r:embed="rId16"/>
                <a:stretch>
                  <a:fillRect t="-16535" b="-35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/>
              <p:cNvSpPr txBox="1"/>
              <p:nvPr/>
            </p:nvSpPr>
            <p:spPr>
              <a:xfrm>
                <a:off x="1449387" y="11887200"/>
                <a:ext cx="839597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c)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Tập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xác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𝐷</m:t>
                    </m:r>
                    <m:r>
                      <a:rPr lang="en-US" sz="4400" b="0" i="1" smtClean="0">
                        <a:latin typeface="Cambria Math"/>
                      </a:rPr>
                      <m:t>=</m:t>
                    </m:r>
                    <m:r>
                      <a:rPr lang="en-US" sz="4400" b="0" i="1" smtClean="0">
                        <a:latin typeface="Cambria Math"/>
                      </a:rPr>
                      <m:t>𝑅</m:t>
                    </m:r>
                  </m:oMath>
                </a14:m>
                <a:endParaRPr lang="en-US" sz="44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117" name="TextBox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9387" y="11887200"/>
                <a:ext cx="8395971" cy="769441"/>
              </a:xfrm>
              <a:prstGeom prst="rect">
                <a:avLst/>
              </a:prstGeom>
              <a:blipFill rotWithShape="1">
                <a:blip r:embed="rId19"/>
                <a:stretch>
                  <a:fillRect l="-2977" t="-16667" b="-36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>
            <a:off x="-453325" y="1572055"/>
            <a:ext cx="19656043" cy="830901"/>
            <a:chOff x="-288924" y="1892299"/>
            <a:chExt cx="19659599" cy="830900"/>
          </a:xfrm>
        </p:grpSpPr>
        <p:sp>
          <p:nvSpPr>
            <p:cNvPr id="70" name="Rounded Rectangle 69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82675" y="1922269"/>
              <a:ext cx="983139" cy="754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II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87561" y="1892299"/>
              <a:ext cx="17283114" cy="83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MỘT SỐ ĐỊNH LÝ CƠ BẢN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918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7" grpId="0"/>
      <p:bldP spid="12" grpId="0"/>
      <p:bldP spid="22" grpId="0"/>
      <p:bldP spid="113" grpId="0"/>
      <p:bldP spid="32" grpId="0"/>
      <p:bldP spid="37" grpId="0"/>
      <p:bldP spid="114" grpId="0"/>
      <p:bldP spid="39" grpId="0"/>
      <p:bldP spid="115" grpId="0"/>
      <p:bldP spid="116" grpId="0"/>
      <p:bldP spid="1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53325" y="1572055"/>
            <a:ext cx="19656043" cy="830901"/>
            <a:chOff x="-288924" y="1892299"/>
            <a:chExt cx="19659599" cy="830900"/>
          </a:xfrm>
        </p:grpSpPr>
        <p:sp>
          <p:nvSpPr>
            <p:cNvPr id="3" name="Rounded Rectangle 2"/>
            <p:cNvSpPr/>
            <p:nvPr/>
          </p:nvSpPr>
          <p:spPr>
            <a:xfrm>
              <a:off x="-288924" y="1905000"/>
              <a:ext cx="2362200" cy="804672"/>
            </a:xfrm>
            <a:prstGeom prst="roundRect">
              <a:avLst/>
            </a:prstGeom>
            <a:solidFill>
              <a:srgbClr val="145F8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82675" y="1922269"/>
              <a:ext cx="983139" cy="754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III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87561" y="1892299"/>
              <a:ext cx="17283114" cy="83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145F8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MỘT SỐ ĐỊNH LÝ CƠ BẢN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18026" y="2419124"/>
            <a:ext cx="21727140" cy="3829275"/>
            <a:chOff x="1120323" y="10988402"/>
            <a:chExt cx="21729655" cy="5714317"/>
          </a:xfrm>
        </p:grpSpPr>
        <p:sp>
          <p:nvSpPr>
            <p:cNvPr id="7" name="Rounded Rectangle 6"/>
            <p:cNvSpPr/>
            <p:nvPr/>
          </p:nvSpPr>
          <p:spPr>
            <a:xfrm>
              <a:off x="1323892" y="11370895"/>
              <a:ext cx="21526086" cy="5331824"/>
            </a:xfrm>
            <a:prstGeom prst="roundRect">
              <a:avLst>
                <a:gd name="adj" fmla="val 8959"/>
              </a:avLst>
            </a:prstGeom>
            <a:solidFill>
              <a:srgbClr val="E2E2E2"/>
            </a:solidFill>
            <a:ln w="28575">
              <a:solidFill>
                <a:srgbClr val="AB7C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8" name="Group 2"/>
            <p:cNvGrpSpPr/>
            <p:nvPr/>
          </p:nvGrpSpPr>
          <p:grpSpPr>
            <a:xfrm>
              <a:off x="1120323" y="10988402"/>
              <a:ext cx="3216432" cy="1279586"/>
              <a:chOff x="1120323" y="10988402"/>
              <a:chExt cx="3216432" cy="1279586"/>
            </a:xfrm>
          </p:grpSpPr>
          <p:sp>
            <p:nvSpPr>
              <p:cNvPr id="9" name="Right Triangle 8"/>
              <p:cNvSpPr/>
              <p:nvPr/>
            </p:nvSpPr>
            <p:spPr>
              <a:xfrm flipH="1" flipV="1">
                <a:off x="1120323" y="11807190"/>
                <a:ext cx="194126" cy="137800"/>
              </a:xfrm>
              <a:prstGeom prst="rtTriangl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20"/>
              <p:cNvSpPr>
                <a:spLocks/>
              </p:cNvSpPr>
              <p:nvPr/>
            </p:nvSpPr>
            <p:spPr bwMode="auto">
              <a:xfrm rot="5400000">
                <a:off x="2112296" y="10043529"/>
                <a:ext cx="1259755" cy="3189163"/>
              </a:xfrm>
              <a:prstGeom prst="round2Same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29" tIns="45715" rIns="91429" bIns="4571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314449" y="10988402"/>
                <a:ext cx="2405104" cy="11482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</a:t>
                </a:r>
                <a:r>
                  <a:rPr lang="en-US" sz="4400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lý</a:t>
                </a:r>
                <a:r>
                  <a:rPr lang="en-US" sz="4400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2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658228" y="3276600"/>
                <a:ext cx="21512714" cy="9777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indent="-742950" algn="just">
                  <a:lnSpc>
                    <a:spcPct val="150000"/>
                  </a:lnSpc>
                  <a:buAutoNum type="alphaLcParenR"/>
                </a:pP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Các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𝑦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=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d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+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𝑔</m:t>
                    </m:r>
                    <m:d>
                      <m:dPr>
                        <m:ctrlPr>
                          <a:rPr lang="en-US" sz="4400" b="0" i="1" smtClean="0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d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,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𝑦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=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d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−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𝑔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d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,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𝑦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=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d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.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𝑔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228" y="3276600"/>
                <a:ext cx="21512714" cy="977704"/>
              </a:xfrm>
              <a:prstGeom prst="rect">
                <a:avLst/>
              </a:prstGeom>
              <a:blipFill rotWithShape="1">
                <a:blip r:embed="rId3"/>
                <a:stretch>
                  <a:fillRect l="-1133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8" name="Group 54"/>
          <p:cNvGrpSpPr/>
          <p:nvPr/>
        </p:nvGrpSpPr>
        <p:grpSpPr>
          <a:xfrm>
            <a:off x="1338775" y="6477000"/>
            <a:ext cx="21841827" cy="2309924"/>
            <a:chOff x="1268078" y="3405486"/>
            <a:chExt cx="21841827" cy="2921375"/>
          </a:xfrm>
        </p:grpSpPr>
        <p:sp>
          <p:nvSpPr>
            <p:cNvPr id="59" name="Rounded Rectangle 58"/>
            <p:cNvSpPr/>
            <p:nvPr/>
          </p:nvSpPr>
          <p:spPr>
            <a:xfrm>
              <a:off x="1268078" y="3790951"/>
              <a:ext cx="21841827" cy="2535910"/>
            </a:xfrm>
            <a:prstGeom prst="roundRect">
              <a:avLst>
                <a:gd name="adj" fmla="val 534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2" name="Group 67"/>
            <p:cNvGrpSpPr/>
            <p:nvPr/>
          </p:nvGrpSpPr>
          <p:grpSpPr>
            <a:xfrm>
              <a:off x="1268078" y="3405486"/>
              <a:ext cx="3251532" cy="1048708"/>
              <a:chOff x="1311958" y="3405486"/>
              <a:chExt cx="3251532" cy="1048708"/>
            </a:xfrm>
          </p:grpSpPr>
          <p:sp>
            <p:nvSpPr>
              <p:cNvPr id="71" name="Freeform 20"/>
              <p:cNvSpPr>
                <a:spLocks/>
              </p:cNvSpPr>
              <p:nvPr/>
            </p:nvSpPr>
            <p:spPr bwMode="auto">
              <a:xfrm rot="5400000">
                <a:off x="2850882" y="2741586"/>
                <a:ext cx="934403" cy="2490813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 w="57150">
                <a:solidFill>
                  <a:schemeClr val="accent6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250671" y="3527166"/>
                <a:ext cx="1856598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Ví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dụ</a:t>
                </a:r>
                <a:r>
                  <a:rPr lang="en-US" sz="4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  <p:grpSp>
            <p:nvGrpSpPr>
              <p:cNvPr id="81" name="Group 70"/>
              <p:cNvGrpSpPr/>
              <p:nvPr/>
            </p:nvGrpSpPr>
            <p:grpSpPr>
              <a:xfrm>
                <a:off x="1311958" y="3405486"/>
                <a:ext cx="950173" cy="940513"/>
                <a:chOff x="1311958" y="3405486"/>
                <a:chExt cx="950173" cy="940513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1406975" y="3672018"/>
                  <a:ext cx="596676" cy="5403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Freeform 13"/>
                <p:cNvSpPr>
                  <a:spLocks noEditPoints="1"/>
                </p:cNvSpPr>
                <p:nvPr/>
              </p:nvSpPr>
              <p:spPr bwMode="auto">
                <a:xfrm>
                  <a:off x="1311958" y="3581027"/>
                  <a:ext cx="190035" cy="268948"/>
                </a:xfrm>
                <a:custGeom>
                  <a:avLst/>
                  <a:gdLst>
                    <a:gd name="T0" fmla="*/ 34 w 50"/>
                    <a:gd name="T1" fmla="*/ 16 h 71"/>
                    <a:gd name="T2" fmla="*/ 34 w 50"/>
                    <a:gd name="T3" fmla="*/ 55 h 71"/>
                    <a:gd name="T4" fmla="*/ 16 w 50"/>
                    <a:gd name="T5" fmla="*/ 55 h 71"/>
                    <a:gd name="T6" fmla="*/ 16 w 50"/>
                    <a:gd name="T7" fmla="*/ 16 h 71"/>
                    <a:gd name="T8" fmla="*/ 34 w 50"/>
                    <a:gd name="T9" fmla="*/ 16 h 71"/>
                    <a:gd name="T10" fmla="*/ 34 w 50"/>
                    <a:gd name="T11" fmla="*/ 0 h 71"/>
                    <a:gd name="T12" fmla="*/ 16 w 50"/>
                    <a:gd name="T13" fmla="*/ 0 h 71"/>
                    <a:gd name="T14" fmla="*/ 0 w 50"/>
                    <a:gd name="T15" fmla="*/ 16 h 71"/>
                    <a:gd name="T16" fmla="*/ 0 w 50"/>
                    <a:gd name="T17" fmla="*/ 55 h 71"/>
                    <a:gd name="T18" fmla="*/ 16 w 50"/>
                    <a:gd name="T19" fmla="*/ 71 h 71"/>
                    <a:gd name="T20" fmla="*/ 34 w 50"/>
                    <a:gd name="T21" fmla="*/ 71 h 71"/>
                    <a:gd name="T22" fmla="*/ 50 w 50"/>
                    <a:gd name="T23" fmla="*/ 55 h 71"/>
                    <a:gd name="T24" fmla="*/ 50 w 50"/>
                    <a:gd name="T25" fmla="*/ 16 h 71"/>
                    <a:gd name="T26" fmla="*/ 34 w 50"/>
                    <a:gd name="T2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1">
                      <a:moveTo>
                        <a:pt x="34" y="16"/>
                      </a:moveTo>
                      <a:cubicBezTo>
                        <a:pt x="34" y="55"/>
                        <a:pt x="34" y="55"/>
                        <a:pt x="34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64"/>
                        <a:pt x="7" y="71"/>
                        <a:pt x="16" y="71"/>
                      </a:cubicBezTo>
                      <a:cubicBezTo>
                        <a:pt x="34" y="71"/>
                        <a:pt x="34" y="71"/>
                        <a:pt x="34" y="71"/>
                      </a:cubicBezTo>
                      <a:cubicBezTo>
                        <a:pt x="43" y="71"/>
                        <a:pt x="50" y="64"/>
                        <a:pt x="50" y="55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Freeform 14"/>
                <p:cNvSpPr>
                  <a:spLocks noEditPoints="1"/>
                </p:cNvSpPr>
                <p:nvPr/>
              </p:nvSpPr>
              <p:spPr bwMode="auto">
                <a:xfrm>
                  <a:off x="1311958" y="3581027"/>
                  <a:ext cx="277000" cy="181983"/>
                </a:xfrm>
                <a:custGeom>
                  <a:avLst/>
                  <a:gdLst>
                    <a:gd name="T0" fmla="*/ 57 w 73"/>
                    <a:gd name="T1" fmla="*/ 16 h 48"/>
                    <a:gd name="T2" fmla="*/ 57 w 73"/>
                    <a:gd name="T3" fmla="*/ 32 h 48"/>
                    <a:gd name="T4" fmla="*/ 16 w 73"/>
                    <a:gd name="T5" fmla="*/ 32 h 48"/>
                    <a:gd name="T6" fmla="*/ 16 w 73"/>
                    <a:gd name="T7" fmla="*/ 16 h 48"/>
                    <a:gd name="T8" fmla="*/ 57 w 73"/>
                    <a:gd name="T9" fmla="*/ 16 h 48"/>
                    <a:gd name="T10" fmla="*/ 57 w 73"/>
                    <a:gd name="T11" fmla="*/ 0 h 48"/>
                    <a:gd name="T12" fmla="*/ 16 w 73"/>
                    <a:gd name="T13" fmla="*/ 0 h 48"/>
                    <a:gd name="T14" fmla="*/ 0 w 73"/>
                    <a:gd name="T15" fmla="*/ 16 h 48"/>
                    <a:gd name="T16" fmla="*/ 0 w 73"/>
                    <a:gd name="T17" fmla="*/ 32 h 48"/>
                    <a:gd name="T18" fmla="*/ 16 w 73"/>
                    <a:gd name="T19" fmla="*/ 48 h 48"/>
                    <a:gd name="T20" fmla="*/ 57 w 73"/>
                    <a:gd name="T21" fmla="*/ 48 h 48"/>
                    <a:gd name="T22" fmla="*/ 73 w 73"/>
                    <a:gd name="T23" fmla="*/ 32 h 48"/>
                    <a:gd name="T24" fmla="*/ 73 w 73"/>
                    <a:gd name="T25" fmla="*/ 16 h 48"/>
                    <a:gd name="T26" fmla="*/ 57 w 73"/>
                    <a:gd name="T2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48">
                      <a:moveTo>
                        <a:pt x="57" y="16"/>
                      </a:moveTo>
                      <a:cubicBezTo>
                        <a:pt x="57" y="32"/>
                        <a:pt x="57" y="32"/>
                        <a:pt x="57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41"/>
                        <a:pt x="7" y="48"/>
                        <a:pt x="16" y="48"/>
                      </a:cubicBezTo>
                      <a:cubicBezTo>
                        <a:pt x="57" y="48"/>
                        <a:pt x="57" y="48"/>
                        <a:pt x="57" y="48"/>
                      </a:cubicBezTo>
                      <a:cubicBezTo>
                        <a:pt x="66" y="48"/>
                        <a:pt x="73" y="41"/>
                        <a:pt x="73" y="32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Freeform 15"/>
                <p:cNvSpPr>
                  <a:spLocks noEditPoints="1"/>
                </p:cNvSpPr>
                <p:nvPr/>
              </p:nvSpPr>
              <p:spPr bwMode="auto">
                <a:xfrm>
                  <a:off x="1563190" y="3581027"/>
                  <a:ext cx="285052" cy="181983"/>
                </a:xfrm>
                <a:custGeom>
                  <a:avLst/>
                  <a:gdLst>
                    <a:gd name="T0" fmla="*/ 58 w 75"/>
                    <a:gd name="T1" fmla="*/ 16 h 48"/>
                    <a:gd name="T2" fmla="*/ 43 w 75"/>
                    <a:gd name="T3" fmla="*/ 32 h 48"/>
                    <a:gd name="T4" fmla="*/ 16 w 75"/>
                    <a:gd name="T5" fmla="*/ 32 h 48"/>
                    <a:gd name="T6" fmla="*/ 16 w 75"/>
                    <a:gd name="T7" fmla="*/ 16 h 48"/>
                    <a:gd name="T8" fmla="*/ 58 w 75"/>
                    <a:gd name="T9" fmla="*/ 16 h 48"/>
                    <a:gd name="T10" fmla="*/ 58 w 75"/>
                    <a:gd name="T11" fmla="*/ 0 h 48"/>
                    <a:gd name="T12" fmla="*/ 16 w 75"/>
                    <a:gd name="T13" fmla="*/ 0 h 48"/>
                    <a:gd name="T14" fmla="*/ 0 w 75"/>
                    <a:gd name="T15" fmla="*/ 16 h 48"/>
                    <a:gd name="T16" fmla="*/ 0 w 75"/>
                    <a:gd name="T17" fmla="*/ 32 h 48"/>
                    <a:gd name="T18" fmla="*/ 16 w 75"/>
                    <a:gd name="T19" fmla="*/ 48 h 48"/>
                    <a:gd name="T20" fmla="*/ 43 w 75"/>
                    <a:gd name="T21" fmla="*/ 48 h 48"/>
                    <a:gd name="T22" fmla="*/ 55 w 75"/>
                    <a:gd name="T23" fmla="*/ 43 h 48"/>
                    <a:gd name="T24" fmla="*/ 70 w 75"/>
                    <a:gd name="T25" fmla="*/ 26 h 48"/>
                    <a:gd name="T26" fmla="*/ 73 w 75"/>
                    <a:gd name="T27" fmla="*/ 9 h 48"/>
                    <a:gd name="T28" fmla="*/ 58 w 75"/>
                    <a:gd name="T2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5" h="48">
                      <a:moveTo>
                        <a:pt x="58" y="16"/>
                      </a:moveTo>
                      <a:cubicBezTo>
                        <a:pt x="43" y="32"/>
                        <a:pt x="43" y="32"/>
                        <a:pt x="43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moveTo>
                        <a:pt x="5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41"/>
                        <a:pt x="8" y="48"/>
                        <a:pt x="16" y="48"/>
                      </a:cubicBezTo>
                      <a:cubicBezTo>
                        <a:pt x="43" y="48"/>
                        <a:pt x="43" y="48"/>
                        <a:pt x="43" y="48"/>
                      </a:cubicBezTo>
                      <a:cubicBezTo>
                        <a:pt x="48" y="48"/>
                        <a:pt x="52" y="46"/>
                        <a:pt x="55" y="43"/>
                      </a:cubicBezTo>
                      <a:cubicBezTo>
                        <a:pt x="70" y="26"/>
                        <a:pt x="70" y="26"/>
                        <a:pt x="70" y="26"/>
                      </a:cubicBezTo>
                      <a:cubicBezTo>
                        <a:pt x="74" y="22"/>
                        <a:pt x="75" y="15"/>
                        <a:pt x="73" y="9"/>
                      </a:cubicBezTo>
                      <a:cubicBezTo>
                        <a:pt x="70" y="3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" name="Freeform 16"/>
                <p:cNvSpPr>
                  <a:spLocks noEditPoints="1"/>
                </p:cNvSpPr>
                <p:nvPr/>
              </p:nvSpPr>
              <p:spPr bwMode="auto">
                <a:xfrm>
                  <a:off x="1563190" y="4151132"/>
                  <a:ext cx="280221" cy="194867"/>
                </a:xfrm>
                <a:custGeom>
                  <a:avLst/>
                  <a:gdLst>
                    <a:gd name="T0" fmla="*/ 58 w 74"/>
                    <a:gd name="T1" fmla="*/ 16 h 51"/>
                    <a:gd name="T2" fmla="*/ 58 w 74"/>
                    <a:gd name="T3" fmla="*/ 35 h 51"/>
                    <a:gd name="T4" fmla="*/ 16 w 74"/>
                    <a:gd name="T5" fmla="*/ 35 h 51"/>
                    <a:gd name="T6" fmla="*/ 16 w 74"/>
                    <a:gd name="T7" fmla="*/ 16 h 51"/>
                    <a:gd name="T8" fmla="*/ 58 w 74"/>
                    <a:gd name="T9" fmla="*/ 16 h 51"/>
                    <a:gd name="T10" fmla="*/ 58 w 74"/>
                    <a:gd name="T11" fmla="*/ 0 h 51"/>
                    <a:gd name="T12" fmla="*/ 16 w 74"/>
                    <a:gd name="T13" fmla="*/ 0 h 51"/>
                    <a:gd name="T14" fmla="*/ 0 w 74"/>
                    <a:gd name="T15" fmla="*/ 16 h 51"/>
                    <a:gd name="T16" fmla="*/ 0 w 74"/>
                    <a:gd name="T17" fmla="*/ 35 h 51"/>
                    <a:gd name="T18" fmla="*/ 16 w 74"/>
                    <a:gd name="T19" fmla="*/ 51 h 51"/>
                    <a:gd name="T20" fmla="*/ 58 w 74"/>
                    <a:gd name="T21" fmla="*/ 51 h 51"/>
                    <a:gd name="T22" fmla="*/ 74 w 74"/>
                    <a:gd name="T23" fmla="*/ 35 h 51"/>
                    <a:gd name="T24" fmla="*/ 74 w 74"/>
                    <a:gd name="T25" fmla="*/ 16 h 51"/>
                    <a:gd name="T26" fmla="*/ 58 w 74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4" h="51">
                      <a:moveTo>
                        <a:pt x="58" y="16"/>
                      </a:moveTo>
                      <a:cubicBezTo>
                        <a:pt x="58" y="35"/>
                        <a:pt x="58" y="35"/>
                        <a:pt x="58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moveTo>
                        <a:pt x="5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8" y="51"/>
                        <a:pt x="16" y="51"/>
                      </a:cubicBezTo>
                      <a:cubicBezTo>
                        <a:pt x="58" y="51"/>
                        <a:pt x="58" y="51"/>
                        <a:pt x="58" y="51"/>
                      </a:cubicBezTo>
                      <a:cubicBezTo>
                        <a:pt x="67" y="51"/>
                        <a:pt x="74" y="43"/>
                        <a:pt x="74" y="35"/>
                      </a:cubicBezTo>
                      <a:cubicBezTo>
                        <a:pt x="74" y="16"/>
                        <a:pt x="74" y="16"/>
                        <a:pt x="74" y="16"/>
                      </a:cubicBezTo>
                      <a:cubicBezTo>
                        <a:pt x="74" y="7"/>
                        <a:pt x="67" y="0"/>
                        <a:pt x="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" name="Freeform 17"/>
                <p:cNvSpPr>
                  <a:spLocks noEditPoints="1"/>
                </p:cNvSpPr>
                <p:nvPr/>
              </p:nvSpPr>
              <p:spPr bwMode="auto">
                <a:xfrm>
                  <a:off x="1311958" y="4064167"/>
                  <a:ext cx="190035" cy="281832"/>
                </a:xfrm>
                <a:custGeom>
                  <a:avLst/>
                  <a:gdLst>
                    <a:gd name="T0" fmla="*/ 34 w 50"/>
                    <a:gd name="T1" fmla="*/ 16 h 74"/>
                    <a:gd name="T2" fmla="*/ 34 w 50"/>
                    <a:gd name="T3" fmla="*/ 58 h 74"/>
                    <a:gd name="T4" fmla="*/ 16 w 50"/>
                    <a:gd name="T5" fmla="*/ 58 h 74"/>
                    <a:gd name="T6" fmla="*/ 16 w 50"/>
                    <a:gd name="T7" fmla="*/ 16 h 74"/>
                    <a:gd name="T8" fmla="*/ 34 w 50"/>
                    <a:gd name="T9" fmla="*/ 16 h 74"/>
                    <a:gd name="T10" fmla="*/ 34 w 50"/>
                    <a:gd name="T11" fmla="*/ 0 h 74"/>
                    <a:gd name="T12" fmla="*/ 16 w 50"/>
                    <a:gd name="T13" fmla="*/ 0 h 74"/>
                    <a:gd name="T14" fmla="*/ 0 w 50"/>
                    <a:gd name="T15" fmla="*/ 16 h 74"/>
                    <a:gd name="T16" fmla="*/ 0 w 50"/>
                    <a:gd name="T17" fmla="*/ 58 h 74"/>
                    <a:gd name="T18" fmla="*/ 16 w 50"/>
                    <a:gd name="T19" fmla="*/ 74 h 74"/>
                    <a:gd name="T20" fmla="*/ 34 w 50"/>
                    <a:gd name="T21" fmla="*/ 74 h 74"/>
                    <a:gd name="T22" fmla="*/ 50 w 50"/>
                    <a:gd name="T23" fmla="*/ 58 h 74"/>
                    <a:gd name="T24" fmla="*/ 50 w 50"/>
                    <a:gd name="T25" fmla="*/ 16 h 74"/>
                    <a:gd name="T26" fmla="*/ 34 w 50"/>
                    <a:gd name="T2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4">
                      <a:moveTo>
                        <a:pt x="34" y="16"/>
                      </a:move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7" y="74"/>
                        <a:pt x="16" y="74"/>
                      </a:cubicBezTo>
                      <a:cubicBezTo>
                        <a:pt x="34" y="74"/>
                        <a:pt x="34" y="74"/>
                        <a:pt x="34" y="74"/>
                      </a:cubicBezTo>
                      <a:cubicBezTo>
                        <a:pt x="43" y="74"/>
                        <a:pt x="50" y="66"/>
                        <a:pt x="50" y="58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Freeform 18"/>
                <p:cNvSpPr>
                  <a:spLocks noEditPoints="1"/>
                </p:cNvSpPr>
                <p:nvPr/>
              </p:nvSpPr>
              <p:spPr bwMode="auto">
                <a:xfrm>
                  <a:off x="1311958" y="4151132"/>
                  <a:ext cx="277000" cy="194867"/>
                </a:xfrm>
                <a:custGeom>
                  <a:avLst/>
                  <a:gdLst>
                    <a:gd name="T0" fmla="*/ 57 w 73"/>
                    <a:gd name="T1" fmla="*/ 16 h 51"/>
                    <a:gd name="T2" fmla="*/ 57 w 73"/>
                    <a:gd name="T3" fmla="*/ 35 h 51"/>
                    <a:gd name="T4" fmla="*/ 16 w 73"/>
                    <a:gd name="T5" fmla="*/ 35 h 51"/>
                    <a:gd name="T6" fmla="*/ 16 w 73"/>
                    <a:gd name="T7" fmla="*/ 16 h 51"/>
                    <a:gd name="T8" fmla="*/ 57 w 73"/>
                    <a:gd name="T9" fmla="*/ 16 h 51"/>
                    <a:gd name="T10" fmla="*/ 57 w 73"/>
                    <a:gd name="T11" fmla="*/ 0 h 51"/>
                    <a:gd name="T12" fmla="*/ 16 w 73"/>
                    <a:gd name="T13" fmla="*/ 0 h 51"/>
                    <a:gd name="T14" fmla="*/ 0 w 73"/>
                    <a:gd name="T15" fmla="*/ 16 h 51"/>
                    <a:gd name="T16" fmla="*/ 0 w 73"/>
                    <a:gd name="T17" fmla="*/ 35 h 51"/>
                    <a:gd name="T18" fmla="*/ 16 w 73"/>
                    <a:gd name="T19" fmla="*/ 51 h 51"/>
                    <a:gd name="T20" fmla="*/ 57 w 73"/>
                    <a:gd name="T21" fmla="*/ 51 h 51"/>
                    <a:gd name="T22" fmla="*/ 73 w 73"/>
                    <a:gd name="T23" fmla="*/ 35 h 51"/>
                    <a:gd name="T24" fmla="*/ 73 w 73"/>
                    <a:gd name="T25" fmla="*/ 16 h 51"/>
                    <a:gd name="T26" fmla="*/ 57 w 73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51">
                      <a:moveTo>
                        <a:pt x="57" y="16"/>
                      </a:move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7" y="51"/>
                        <a:pt x="16" y="51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66" y="51"/>
                        <a:pt x="73" y="43"/>
                        <a:pt x="73" y="35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Freeform 19"/>
                <p:cNvSpPr>
                  <a:spLocks noEditPoints="1"/>
                </p:cNvSpPr>
                <p:nvPr/>
              </p:nvSpPr>
              <p:spPr bwMode="auto">
                <a:xfrm>
                  <a:off x="1311958" y="3820986"/>
                  <a:ext cx="190035" cy="273779"/>
                </a:xfrm>
                <a:custGeom>
                  <a:avLst/>
                  <a:gdLst>
                    <a:gd name="T0" fmla="*/ 34 w 50"/>
                    <a:gd name="T1" fmla="*/ 16 h 72"/>
                    <a:gd name="T2" fmla="*/ 34 w 50"/>
                    <a:gd name="T3" fmla="*/ 56 h 72"/>
                    <a:gd name="T4" fmla="*/ 16 w 50"/>
                    <a:gd name="T5" fmla="*/ 56 h 72"/>
                    <a:gd name="T6" fmla="*/ 16 w 50"/>
                    <a:gd name="T7" fmla="*/ 16 h 72"/>
                    <a:gd name="T8" fmla="*/ 34 w 50"/>
                    <a:gd name="T9" fmla="*/ 16 h 72"/>
                    <a:gd name="T10" fmla="*/ 34 w 50"/>
                    <a:gd name="T11" fmla="*/ 0 h 72"/>
                    <a:gd name="T12" fmla="*/ 16 w 50"/>
                    <a:gd name="T13" fmla="*/ 0 h 72"/>
                    <a:gd name="T14" fmla="*/ 0 w 50"/>
                    <a:gd name="T15" fmla="*/ 16 h 72"/>
                    <a:gd name="T16" fmla="*/ 0 w 50"/>
                    <a:gd name="T17" fmla="*/ 56 h 72"/>
                    <a:gd name="T18" fmla="*/ 16 w 50"/>
                    <a:gd name="T19" fmla="*/ 72 h 72"/>
                    <a:gd name="T20" fmla="*/ 34 w 50"/>
                    <a:gd name="T21" fmla="*/ 72 h 72"/>
                    <a:gd name="T22" fmla="*/ 50 w 50"/>
                    <a:gd name="T23" fmla="*/ 56 h 72"/>
                    <a:gd name="T24" fmla="*/ 50 w 50"/>
                    <a:gd name="T25" fmla="*/ 16 h 72"/>
                    <a:gd name="T26" fmla="*/ 34 w 50"/>
                    <a:gd name="T2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2">
                      <a:moveTo>
                        <a:pt x="34" y="16"/>
                      </a:move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5"/>
                        <a:pt x="7" y="72"/>
                        <a:pt x="16" y="72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43" y="72"/>
                        <a:pt x="50" y="65"/>
                        <a:pt x="50" y="5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6" name="Freeform 20"/>
                <p:cNvSpPr>
                  <a:spLocks noEditPoints="1"/>
                </p:cNvSpPr>
                <p:nvPr/>
              </p:nvSpPr>
              <p:spPr bwMode="auto">
                <a:xfrm>
                  <a:off x="1907830" y="4064167"/>
                  <a:ext cx="191645" cy="281832"/>
                </a:xfrm>
                <a:custGeom>
                  <a:avLst/>
                  <a:gdLst>
                    <a:gd name="T0" fmla="*/ 34 w 50"/>
                    <a:gd name="T1" fmla="*/ 16 h 74"/>
                    <a:gd name="T2" fmla="*/ 34 w 50"/>
                    <a:gd name="T3" fmla="*/ 58 h 74"/>
                    <a:gd name="T4" fmla="*/ 16 w 50"/>
                    <a:gd name="T5" fmla="*/ 58 h 74"/>
                    <a:gd name="T6" fmla="*/ 16 w 50"/>
                    <a:gd name="T7" fmla="*/ 16 h 74"/>
                    <a:gd name="T8" fmla="*/ 34 w 50"/>
                    <a:gd name="T9" fmla="*/ 16 h 74"/>
                    <a:gd name="T10" fmla="*/ 34 w 50"/>
                    <a:gd name="T11" fmla="*/ 0 h 74"/>
                    <a:gd name="T12" fmla="*/ 16 w 50"/>
                    <a:gd name="T13" fmla="*/ 0 h 74"/>
                    <a:gd name="T14" fmla="*/ 0 w 50"/>
                    <a:gd name="T15" fmla="*/ 16 h 74"/>
                    <a:gd name="T16" fmla="*/ 0 w 50"/>
                    <a:gd name="T17" fmla="*/ 58 h 74"/>
                    <a:gd name="T18" fmla="*/ 16 w 50"/>
                    <a:gd name="T19" fmla="*/ 74 h 74"/>
                    <a:gd name="T20" fmla="*/ 34 w 50"/>
                    <a:gd name="T21" fmla="*/ 74 h 74"/>
                    <a:gd name="T22" fmla="*/ 50 w 50"/>
                    <a:gd name="T23" fmla="*/ 58 h 74"/>
                    <a:gd name="T24" fmla="*/ 50 w 50"/>
                    <a:gd name="T25" fmla="*/ 16 h 74"/>
                    <a:gd name="T26" fmla="*/ 34 w 50"/>
                    <a:gd name="T2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4">
                      <a:moveTo>
                        <a:pt x="34" y="16"/>
                      </a:move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7" y="74"/>
                        <a:pt x="16" y="74"/>
                      </a:cubicBezTo>
                      <a:cubicBezTo>
                        <a:pt x="34" y="74"/>
                        <a:pt x="34" y="74"/>
                        <a:pt x="34" y="74"/>
                      </a:cubicBezTo>
                      <a:cubicBezTo>
                        <a:pt x="43" y="74"/>
                        <a:pt x="50" y="66"/>
                        <a:pt x="50" y="58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7" name="Freeform 21"/>
                <p:cNvSpPr>
                  <a:spLocks noEditPoints="1"/>
                </p:cNvSpPr>
                <p:nvPr/>
              </p:nvSpPr>
              <p:spPr bwMode="auto">
                <a:xfrm>
                  <a:off x="1820865" y="4151132"/>
                  <a:ext cx="278610" cy="194867"/>
                </a:xfrm>
                <a:custGeom>
                  <a:avLst/>
                  <a:gdLst>
                    <a:gd name="T0" fmla="*/ 57 w 73"/>
                    <a:gd name="T1" fmla="*/ 16 h 51"/>
                    <a:gd name="T2" fmla="*/ 57 w 73"/>
                    <a:gd name="T3" fmla="*/ 35 h 51"/>
                    <a:gd name="T4" fmla="*/ 16 w 73"/>
                    <a:gd name="T5" fmla="*/ 35 h 51"/>
                    <a:gd name="T6" fmla="*/ 16 w 73"/>
                    <a:gd name="T7" fmla="*/ 16 h 51"/>
                    <a:gd name="T8" fmla="*/ 57 w 73"/>
                    <a:gd name="T9" fmla="*/ 16 h 51"/>
                    <a:gd name="T10" fmla="*/ 57 w 73"/>
                    <a:gd name="T11" fmla="*/ 0 h 51"/>
                    <a:gd name="T12" fmla="*/ 16 w 73"/>
                    <a:gd name="T13" fmla="*/ 0 h 51"/>
                    <a:gd name="T14" fmla="*/ 0 w 73"/>
                    <a:gd name="T15" fmla="*/ 16 h 51"/>
                    <a:gd name="T16" fmla="*/ 0 w 73"/>
                    <a:gd name="T17" fmla="*/ 35 h 51"/>
                    <a:gd name="T18" fmla="*/ 16 w 73"/>
                    <a:gd name="T19" fmla="*/ 51 h 51"/>
                    <a:gd name="T20" fmla="*/ 57 w 73"/>
                    <a:gd name="T21" fmla="*/ 51 h 51"/>
                    <a:gd name="T22" fmla="*/ 73 w 73"/>
                    <a:gd name="T23" fmla="*/ 35 h 51"/>
                    <a:gd name="T24" fmla="*/ 73 w 73"/>
                    <a:gd name="T25" fmla="*/ 16 h 51"/>
                    <a:gd name="T26" fmla="*/ 57 w 73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51">
                      <a:moveTo>
                        <a:pt x="57" y="16"/>
                      </a:move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7" y="51"/>
                        <a:pt x="16" y="51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66" y="51"/>
                        <a:pt x="73" y="43"/>
                        <a:pt x="73" y="35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8" name="Freeform 22"/>
                <p:cNvSpPr>
                  <a:spLocks noEditPoints="1"/>
                </p:cNvSpPr>
                <p:nvPr/>
              </p:nvSpPr>
              <p:spPr bwMode="auto">
                <a:xfrm>
                  <a:off x="1907830" y="3820986"/>
                  <a:ext cx="191645" cy="273779"/>
                </a:xfrm>
                <a:custGeom>
                  <a:avLst/>
                  <a:gdLst>
                    <a:gd name="T0" fmla="*/ 34 w 50"/>
                    <a:gd name="T1" fmla="*/ 16 h 72"/>
                    <a:gd name="T2" fmla="*/ 34 w 50"/>
                    <a:gd name="T3" fmla="*/ 56 h 72"/>
                    <a:gd name="T4" fmla="*/ 16 w 50"/>
                    <a:gd name="T5" fmla="*/ 56 h 72"/>
                    <a:gd name="T6" fmla="*/ 16 w 50"/>
                    <a:gd name="T7" fmla="*/ 16 h 72"/>
                    <a:gd name="T8" fmla="*/ 34 w 50"/>
                    <a:gd name="T9" fmla="*/ 16 h 72"/>
                    <a:gd name="T10" fmla="*/ 34 w 50"/>
                    <a:gd name="T11" fmla="*/ 0 h 72"/>
                    <a:gd name="T12" fmla="*/ 16 w 50"/>
                    <a:gd name="T13" fmla="*/ 0 h 72"/>
                    <a:gd name="T14" fmla="*/ 0 w 50"/>
                    <a:gd name="T15" fmla="*/ 16 h 72"/>
                    <a:gd name="T16" fmla="*/ 0 w 50"/>
                    <a:gd name="T17" fmla="*/ 56 h 72"/>
                    <a:gd name="T18" fmla="*/ 16 w 50"/>
                    <a:gd name="T19" fmla="*/ 72 h 72"/>
                    <a:gd name="T20" fmla="*/ 34 w 50"/>
                    <a:gd name="T21" fmla="*/ 72 h 72"/>
                    <a:gd name="T22" fmla="*/ 50 w 50"/>
                    <a:gd name="T23" fmla="*/ 56 h 72"/>
                    <a:gd name="T24" fmla="*/ 50 w 50"/>
                    <a:gd name="T25" fmla="*/ 16 h 72"/>
                    <a:gd name="T26" fmla="*/ 34 w 50"/>
                    <a:gd name="T2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2">
                      <a:moveTo>
                        <a:pt x="34" y="16"/>
                      </a:move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5"/>
                        <a:pt x="7" y="72"/>
                        <a:pt x="16" y="72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43" y="72"/>
                        <a:pt x="50" y="65"/>
                        <a:pt x="50" y="5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9" name="Freeform 23"/>
                <p:cNvSpPr>
                  <a:spLocks noEditPoints="1"/>
                </p:cNvSpPr>
                <p:nvPr/>
              </p:nvSpPr>
              <p:spPr bwMode="auto">
                <a:xfrm>
                  <a:off x="1661428" y="3405486"/>
                  <a:ext cx="600703" cy="594262"/>
                </a:xfrm>
                <a:custGeom>
                  <a:avLst/>
                  <a:gdLst>
                    <a:gd name="T0" fmla="*/ 105 w 158"/>
                    <a:gd name="T1" fmla="*/ 16 h 156"/>
                    <a:gd name="T2" fmla="*/ 140 w 158"/>
                    <a:gd name="T3" fmla="*/ 56 h 156"/>
                    <a:gd name="T4" fmla="*/ 56 w 158"/>
                    <a:gd name="T5" fmla="*/ 140 h 156"/>
                    <a:gd name="T6" fmla="*/ 17 w 158"/>
                    <a:gd name="T7" fmla="*/ 99 h 156"/>
                    <a:gd name="T8" fmla="*/ 105 w 158"/>
                    <a:gd name="T9" fmla="*/ 16 h 156"/>
                    <a:gd name="T10" fmla="*/ 105 w 158"/>
                    <a:gd name="T11" fmla="*/ 0 h 156"/>
                    <a:gd name="T12" fmla="*/ 94 w 158"/>
                    <a:gd name="T13" fmla="*/ 5 h 156"/>
                    <a:gd name="T14" fmla="*/ 6 w 158"/>
                    <a:gd name="T15" fmla="*/ 87 h 156"/>
                    <a:gd name="T16" fmla="*/ 5 w 158"/>
                    <a:gd name="T17" fmla="*/ 109 h 156"/>
                    <a:gd name="T18" fmla="*/ 44 w 158"/>
                    <a:gd name="T19" fmla="*/ 151 h 156"/>
                    <a:gd name="T20" fmla="*/ 55 w 158"/>
                    <a:gd name="T21" fmla="*/ 156 h 156"/>
                    <a:gd name="T22" fmla="*/ 56 w 158"/>
                    <a:gd name="T23" fmla="*/ 156 h 156"/>
                    <a:gd name="T24" fmla="*/ 67 w 158"/>
                    <a:gd name="T25" fmla="*/ 152 h 156"/>
                    <a:gd name="T26" fmla="*/ 151 w 158"/>
                    <a:gd name="T27" fmla="*/ 67 h 156"/>
                    <a:gd name="T28" fmla="*/ 152 w 158"/>
                    <a:gd name="T29" fmla="*/ 45 h 156"/>
                    <a:gd name="T30" fmla="*/ 117 w 158"/>
                    <a:gd name="T31" fmla="*/ 6 h 156"/>
                    <a:gd name="T32" fmla="*/ 105 w 158"/>
                    <a:gd name="T33" fmla="*/ 0 h 156"/>
                    <a:gd name="T34" fmla="*/ 105 w 158"/>
                    <a:gd name="T35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8" h="156">
                      <a:moveTo>
                        <a:pt x="105" y="16"/>
                      </a:moveTo>
                      <a:cubicBezTo>
                        <a:pt x="140" y="56"/>
                        <a:pt x="140" y="56"/>
                        <a:pt x="140" y="56"/>
                      </a:cubicBezTo>
                      <a:cubicBezTo>
                        <a:pt x="56" y="140"/>
                        <a:pt x="56" y="140"/>
                        <a:pt x="56" y="140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05" y="16"/>
                        <a:pt x="105" y="16"/>
                        <a:pt x="105" y="16"/>
                      </a:cubicBezTo>
                      <a:moveTo>
                        <a:pt x="105" y="0"/>
                      </a:moveTo>
                      <a:cubicBezTo>
                        <a:pt x="101" y="0"/>
                        <a:pt x="97" y="2"/>
                        <a:pt x="94" y="5"/>
                      </a:cubicBezTo>
                      <a:cubicBezTo>
                        <a:pt x="6" y="87"/>
                        <a:pt x="6" y="87"/>
                        <a:pt x="6" y="87"/>
                      </a:cubicBezTo>
                      <a:cubicBezTo>
                        <a:pt x="0" y="93"/>
                        <a:pt x="0" y="103"/>
                        <a:pt x="5" y="109"/>
                      </a:cubicBezTo>
                      <a:cubicBezTo>
                        <a:pt x="44" y="151"/>
                        <a:pt x="44" y="151"/>
                        <a:pt x="44" y="151"/>
                      </a:cubicBezTo>
                      <a:cubicBezTo>
                        <a:pt x="47" y="154"/>
                        <a:pt x="51" y="156"/>
                        <a:pt x="55" y="156"/>
                      </a:cubicBezTo>
                      <a:cubicBezTo>
                        <a:pt x="55" y="156"/>
                        <a:pt x="56" y="156"/>
                        <a:pt x="56" y="156"/>
                      </a:cubicBezTo>
                      <a:cubicBezTo>
                        <a:pt x="60" y="156"/>
                        <a:pt x="64" y="155"/>
                        <a:pt x="67" y="152"/>
                      </a:cubicBezTo>
                      <a:cubicBezTo>
                        <a:pt x="151" y="67"/>
                        <a:pt x="151" y="67"/>
                        <a:pt x="151" y="67"/>
                      </a:cubicBezTo>
                      <a:cubicBezTo>
                        <a:pt x="157" y="61"/>
                        <a:pt x="158" y="52"/>
                        <a:pt x="152" y="45"/>
                      </a:cubicBezTo>
                      <a:cubicBezTo>
                        <a:pt x="117" y="6"/>
                        <a:pt x="117" y="6"/>
                        <a:pt x="117" y="6"/>
                      </a:cubicBezTo>
                      <a:cubicBezTo>
                        <a:pt x="114" y="3"/>
                        <a:pt x="110" y="1"/>
                        <a:pt x="105" y="0"/>
                      </a:cubicBezTo>
                      <a:cubicBezTo>
                        <a:pt x="105" y="0"/>
                        <a:pt x="105" y="0"/>
                        <a:pt x="105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Freeform 24"/>
                <p:cNvSpPr>
                  <a:spLocks noEditPoints="1"/>
                </p:cNvSpPr>
                <p:nvPr/>
              </p:nvSpPr>
              <p:spPr bwMode="auto">
                <a:xfrm>
                  <a:off x="1555138" y="3790388"/>
                  <a:ext cx="318872" cy="293105"/>
                </a:xfrm>
                <a:custGeom>
                  <a:avLst/>
                  <a:gdLst>
                    <a:gd name="T0" fmla="*/ 32 w 84"/>
                    <a:gd name="T1" fmla="*/ 16 h 77"/>
                    <a:gd name="T2" fmla="*/ 67 w 84"/>
                    <a:gd name="T3" fmla="*/ 50 h 77"/>
                    <a:gd name="T4" fmla="*/ 17 w 84"/>
                    <a:gd name="T5" fmla="*/ 61 h 77"/>
                    <a:gd name="T6" fmla="*/ 32 w 84"/>
                    <a:gd name="T7" fmla="*/ 16 h 77"/>
                    <a:gd name="T8" fmla="*/ 32 w 84"/>
                    <a:gd name="T9" fmla="*/ 0 h 77"/>
                    <a:gd name="T10" fmla="*/ 28 w 84"/>
                    <a:gd name="T11" fmla="*/ 1 h 77"/>
                    <a:gd name="T12" fmla="*/ 17 w 84"/>
                    <a:gd name="T13" fmla="*/ 11 h 77"/>
                    <a:gd name="T14" fmla="*/ 2 w 84"/>
                    <a:gd name="T15" fmla="*/ 56 h 77"/>
                    <a:gd name="T16" fmla="*/ 5 w 84"/>
                    <a:gd name="T17" fmla="*/ 72 h 77"/>
                    <a:gd name="T18" fmla="*/ 17 w 84"/>
                    <a:gd name="T19" fmla="*/ 77 h 77"/>
                    <a:gd name="T20" fmla="*/ 20 w 84"/>
                    <a:gd name="T21" fmla="*/ 76 h 77"/>
                    <a:gd name="T22" fmla="*/ 71 w 84"/>
                    <a:gd name="T23" fmla="*/ 65 h 77"/>
                    <a:gd name="T24" fmla="*/ 83 w 84"/>
                    <a:gd name="T25" fmla="*/ 54 h 77"/>
                    <a:gd name="T26" fmla="*/ 78 w 84"/>
                    <a:gd name="T27" fmla="*/ 38 h 77"/>
                    <a:gd name="T28" fmla="*/ 43 w 84"/>
                    <a:gd name="T29" fmla="*/ 5 h 77"/>
                    <a:gd name="T30" fmla="*/ 32 w 84"/>
                    <a:gd name="T31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4" h="77">
                      <a:moveTo>
                        <a:pt x="32" y="16"/>
                      </a:moveTo>
                      <a:cubicBezTo>
                        <a:pt x="67" y="50"/>
                        <a:pt x="67" y="50"/>
                        <a:pt x="67" y="50"/>
                      </a:cubicBezTo>
                      <a:cubicBezTo>
                        <a:pt x="17" y="61"/>
                        <a:pt x="17" y="61"/>
                        <a:pt x="17" y="61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moveTo>
                        <a:pt x="32" y="0"/>
                      </a:moveTo>
                      <a:cubicBezTo>
                        <a:pt x="31" y="0"/>
                        <a:pt x="29" y="0"/>
                        <a:pt x="28" y="1"/>
                      </a:cubicBezTo>
                      <a:cubicBezTo>
                        <a:pt x="23" y="2"/>
                        <a:pt x="18" y="6"/>
                        <a:pt x="17" y="11"/>
                      </a:cubicBezTo>
                      <a:cubicBezTo>
                        <a:pt x="2" y="56"/>
                        <a:pt x="2" y="56"/>
                        <a:pt x="2" y="56"/>
                      </a:cubicBezTo>
                      <a:cubicBezTo>
                        <a:pt x="0" y="61"/>
                        <a:pt x="1" y="67"/>
                        <a:pt x="5" y="72"/>
                      </a:cubicBezTo>
                      <a:cubicBezTo>
                        <a:pt x="8" y="75"/>
                        <a:pt x="12" y="77"/>
                        <a:pt x="17" y="77"/>
                      </a:cubicBezTo>
                      <a:cubicBezTo>
                        <a:pt x="18" y="77"/>
                        <a:pt x="19" y="77"/>
                        <a:pt x="20" y="76"/>
                      </a:cubicBezTo>
                      <a:cubicBezTo>
                        <a:pt x="71" y="65"/>
                        <a:pt x="71" y="65"/>
                        <a:pt x="71" y="65"/>
                      </a:cubicBezTo>
                      <a:cubicBezTo>
                        <a:pt x="77" y="64"/>
                        <a:pt x="81" y="59"/>
                        <a:pt x="83" y="54"/>
                      </a:cubicBezTo>
                      <a:cubicBezTo>
                        <a:pt x="84" y="48"/>
                        <a:pt x="83" y="42"/>
                        <a:pt x="78" y="38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0" y="2"/>
                        <a:pt x="36" y="0"/>
                        <a:pt x="32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Freeform 25"/>
                <p:cNvSpPr>
                  <a:spLocks/>
                </p:cNvSpPr>
                <p:nvPr/>
              </p:nvSpPr>
              <p:spPr bwMode="auto">
                <a:xfrm>
                  <a:off x="1371545" y="3642225"/>
                  <a:ext cx="69249" cy="148163"/>
                </a:xfrm>
                <a:custGeom>
                  <a:avLst/>
                  <a:gdLst>
                    <a:gd name="T0" fmla="*/ 0 w 43"/>
                    <a:gd name="T1" fmla="*/ 0 h 92"/>
                    <a:gd name="T2" fmla="*/ 43 w 43"/>
                    <a:gd name="T3" fmla="*/ 0 h 92"/>
                    <a:gd name="T4" fmla="*/ 43 w 43"/>
                    <a:gd name="T5" fmla="*/ 92 h 92"/>
                    <a:gd name="T6" fmla="*/ 0 w 43"/>
                    <a:gd name="T7" fmla="*/ 92 h 92"/>
                    <a:gd name="T8" fmla="*/ 0 w 43"/>
                    <a:gd name="T9" fmla="*/ 0 h 92"/>
                    <a:gd name="T10" fmla="*/ 0 w 43"/>
                    <a:gd name="T11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2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2"/>
                      </a:lnTo>
                      <a:lnTo>
                        <a:pt x="0" y="9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Freeform 26"/>
                <p:cNvSpPr>
                  <a:spLocks/>
                </p:cNvSpPr>
                <p:nvPr/>
              </p:nvSpPr>
              <p:spPr bwMode="auto">
                <a:xfrm>
                  <a:off x="1371545" y="3642225"/>
                  <a:ext cx="156215" cy="59588"/>
                </a:xfrm>
                <a:custGeom>
                  <a:avLst/>
                  <a:gdLst>
                    <a:gd name="T0" fmla="*/ 0 w 97"/>
                    <a:gd name="T1" fmla="*/ 0 h 37"/>
                    <a:gd name="T2" fmla="*/ 97 w 97"/>
                    <a:gd name="T3" fmla="*/ 0 h 37"/>
                    <a:gd name="T4" fmla="*/ 97 w 97"/>
                    <a:gd name="T5" fmla="*/ 37 h 37"/>
                    <a:gd name="T6" fmla="*/ 0 w 97"/>
                    <a:gd name="T7" fmla="*/ 37 h 37"/>
                    <a:gd name="T8" fmla="*/ 0 w 97"/>
                    <a:gd name="T9" fmla="*/ 0 h 37"/>
                    <a:gd name="T10" fmla="*/ 0 w 97"/>
                    <a:gd name="T11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37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37"/>
                      </a:lnTo>
                      <a:lnTo>
                        <a:pt x="0" y="3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Freeform 27"/>
                <p:cNvSpPr>
                  <a:spLocks/>
                </p:cNvSpPr>
                <p:nvPr/>
              </p:nvSpPr>
              <p:spPr bwMode="auto">
                <a:xfrm>
                  <a:off x="1622777" y="3642225"/>
                  <a:ext cx="161046" cy="59588"/>
                </a:xfrm>
                <a:custGeom>
                  <a:avLst/>
                  <a:gdLst>
                    <a:gd name="T0" fmla="*/ 0 w 100"/>
                    <a:gd name="T1" fmla="*/ 37 h 37"/>
                    <a:gd name="T2" fmla="*/ 0 w 100"/>
                    <a:gd name="T3" fmla="*/ 0 h 37"/>
                    <a:gd name="T4" fmla="*/ 100 w 100"/>
                    <a:gd name="T5" fmla="*/ 0 h 37"/>
                    <a:gd name="T6" fmla="*/ 64 w 100"/>
                    <a:gd name="T7" fmla="*/ 37 h 37"/>
                    <a:gd name="T8" fmla="*/ 0 w 100"/>
                    <a:gd name="T9" fmla="*/ 37 h 37"/>
                    <a:gd name="T10" fmla="*/ 0 w 100"/>
                    <a:gd name="T11" fmla="*/ 37 h 37"/>
                    <a:gd name="T12" fmla="*/ 0 w 100"/>
                    <a:gd name="T13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37">
                      <a:moveTo>
                        <a:pt x="0" y="37"/>
                      </a:moveTo>
                      <a:lnTo>
                        <a:pt x="0" y="0"/>
                      </a:lnTo>
                      <a:lnTo>
                        <a:pt x="100" y="0"/>
                      </a:lnTo>
                      <a:lnTo>
                        <a:pt x="64" y="37"/>
                      </a:lnTo>
                      <a:lnTo>
                        <a:pt x="0" y="37"/>
                      </a:lnTo>
                      <a:lnTo>
                        <a:pt x="0" y="37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Freeform 28"/>
                <p:cNvSpPr>
                  <a:spLocks/>
                </p:cNvSpPr>
                <p:nvPr/>
              </p:nvSpPr>
              <p:spPr bwMode="auto">
                <a:xfrm>
                  <a:off x="1622777" y="4212330"/>
                  <a:ext cx="161046" cy="72471"/>
                </a:xfrm>
                <a:custGeom>
                  <a:avLst/>
                  <a:gdLst>
                    <a:gd name="T0" fmla="*/ 0 w 100"/>
                    <a:gd name="T1" fmla="*/ 0 h 45"/>
                    <a:gd name="T2" fmla="*/ 100 w 100"/>
                    <a:gd name="T3" fmla="*/ 0 h 45"/>
                    <a:gd name="T4" fmla="*/ 100 w 100"/>
                    <a:gd name="T5" fmla="*/ 45 h 45"/>
                    <a:gd name="T6" fmla="*/ 0 w 100"/>
                    <a:gd name="T7" fmla="*/ 45 h 45"/>
                    <a:gd name="T8" fmla="*/ 0 w 100"/>
                    <a:gd name="T9" fmla="*/ 0 h 45"/>
                    <a:gd name="T10" fmla="*/ 0 w 100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0" h="45">
                      <a:moveTo>
                        <a:pt x="0" y="0"/>
                      </a:moveTo>
                      <a:lnTo>
                        <a:pt x="100" y="0"/>
                      </a:lnTo>
                      <a:lnTo>
                        <a:pt x="100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Freeform 29"/>
                <p:cNvSpPr>
                  <a:spLocks/>
                </p:cNvSpPr>
                <p:nvPr/>
              </p:nvSpPr>
              <p:spPr bwMode="auto">
                <a:xfrm>
                  <a:off x="1371545" y="4125365"/>
                  <a:ext cx="69249" cy="159437"/>
                </a:xfrm>
                <a:custGeom>
                  <a:avLst/>
                  <a:gdLst>
                    <a:gd name="T0" fmla="*/ 0 w 43"/>
                    <a:gd name="T1" fmla="*/ 0 h 99"/>
                    <a:gd name="T2" fmla="*/ 43 w 43"/>
                    <a:gd name="T3" fmla="*/ 0 h 99"/>
                    <a:gd name="T4" fmla="*/ 43 w 43"/>
                    <a:gd name="T5" fmla="*/ 99 h 99"/>
                    <a:gd name="T6" fmla="*/ 0 w 43"/>
                    <a:gd name="T7" fmla="*/ 99 h 99"/>
                    <a:gd name="T8" fmla="*/ 0 w 43"/>
                    <a:gd name="T9" fmla="*/ 0 h 99"/>
                    <a:gd name="T10" fmla="*/ 0 w 43"/>
                    <a:gd name="T1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9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9"/>
                      </a:lnTo>
                      <a:lnTo>
                        <a:pt x="0" y="9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Freeform 30"/>
                <p:cNvSpPr>
                  <a:spLocks/>
                </p:cNvSpPr>
                <p:nvPr/>
              </p:nvSpPr>
              <p:spPr bwMode="auto">
                <a:xfrm>
                  <a:off x="1371545" y="4212330"/>
                  <a:ext cx="156215" cy="72471"/>
                </a:xfrm>
                <a:custGeom>
                  <a:avLst/>
                  <a:gdLst>
                    <a:gd name="T0" fmla="*/ 0 w 97"/>
                    <a:gd name="T1" fmla="*/ 0 h 45"/>
                    <a:gd name="T2" fmla="*/ 97 w 97"/>
                    <a:gd name="T3" fmla="*/ 0 h 45"/>
                    <a:gd name="T4" fmla="*/ 97 w 97"/>
                    <a:gd name="T5" fmla="*/ 45 h 45"/>
                    <a:gd name="T6" fmla="*/ 0 w 97"/>
                    <a:gd name="T7" fmla="*/ 45 h 45"/>
                    <a:gd name="T8" fmla="*/ 0 w 97"/>
                    <a:gd name="T9" fmla="*/ 0 h 45"/>
                    <a:gd name="T10" fmla="*/ 0 w 97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45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Freeform 31"/>
                <p:cNvSpPr>
                  <a:spLocks/>
                </p:cNvSpPr>
                <p:nvPr/>
              </p:nvSpPr>
              <p:spPr bwMode="auto">
                <a:xfrm>
                  <a:off x="1371545" y="3880574"/>
                  <a:ext cx="69249" cy="152995"/>
                </a:xfrm>
                <a:custGeom>
                  <a:avLst/>
                  <a:gdLst>
                    <a:gd name="T0" fmla="*/ 0 w 43"/>
                    <a:gd name="T1" fmla="*/ 0 h 95"/>
                    <a:gd name="T2" fmla="*/ 43 w 43"/>
                    <a:gd name="T3" fmla="*/ 0 h 95"/>
                    <a:gd name="T4" fmla="*/ 43 w 43"/>
                    <a:gd name="T5" fmla="*/ 95 h 95"/>
                    <a:gd name="T6" fmla="*/ 0 w 43"/>
                    <a:gd name="T7" fmla="*/ 95 h 95"/>
                    <a:gd name="T8" fmla="*/ 0 w 43"/>
                    <a:gd name="T9" fmla="*/ 0 h 95"/>
                    <a:gd name="T10" fmla="*/ 0 w 43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5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5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Freeform 32"/>
                <p:cNvSpPr>
                  <a:spLocks/>
                </p:cNvSpPr>
                <p:nvPr/>
              </p:nvSpPr>
              <p:spPr bwMode="auto">
                <a:xfrm>
                  <a:off x="1969027" y="4125365"/>
                  <a:ext cx="69249" cy="159437"/>
                </a:xfrm>
                <a:custGeom>
                  <a:avLst/>
                  <a:gdLst>
                    <a:gd name="T0" fmla="*/ 0 w 43"/>
                    <a:gd name="T1" fmla="*/ 0 h 99"/>
                    <a:gd name="T2" fmla="*/ 43 w 43"/>
                    <a:gd name="T3" fmla="*/ 0 h 99"/>
                    <a:gd name="T4" fmla="*/ 43 w 43"/>
                    <a:gd name="T5" fmla="*/ 99 h 99"/>
                    <a:gd name="T6" fmla="*/ 0 w 43"/>
                    <a:gd name="T7" fmla="*/ 99 h 99"/>
                    <a:gd name="T8" fmla="*/ 0 w 43"/>
                    <a:gd name="T9" fmla="*/ 0 h 99"/>
                    <a:gd name="T10" fmla="*/ 0 w 43"/>
                    <a:gd name="T1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9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9"/>
                      </a:lnTo>
                      <a:lnTo>
                        <a:pt x="0" y="9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Freeform 33"/>
                <p:cNvSpPr>
                  <a:spLocks/>
                </p:cNvSpPr>
                <p:nvPr/>
              </p:nvSpPr>
              <p:spPr bwMode="auto">
                <a:xfrm>
                  <a:off x="1882062" y="4212330"/>
                  <a:ext cx="156215" cy="72471"/>
                </a:xfrm>
                <a:custGeom>
                  <a:avLst/>
                  <a:gdLst>
                    <a:gd name="T0" fmla="*/ 0 w 97"/>
                    <a:gd name="T1" fmla="*/ 0 h 45"/>
                    <a:gd name="T2" fmla="*/ 97 w 97"/>
                    <a:gd name="T3" fmla="*/ 0 h 45"/>
                    <a:gd name="T4" fmla="*/ 97 w 97"/>
                    <a:gd name="T5" fmla="*/ 45 h 45"/>
                    <a:gd name="T6" fmla="*/ 0 w 97"/>
                    <a:gd name="T7" fmla="*/ 45 h 45"/>
                    <a:gd name="T8" fmla="*/ 0 w 97"/>
                    <a:gd name="T9" fmla="*/ 0 h 45"/>
                    <a:gd name="T10" fmla="*/ 0 w 97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45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Freeform 34"/>
                <p:cNvSpPr>
                  <a:spLocks/>
                </p:cNvSpPr>
                <p:nvPr/>
              </p:nvSpPr>
              <p:spPr bwMode="auto">
                <a:xfrm>
                  <a:off x="1969027" y="3880574"/>
                  <a:ext cx="69249" cy="152995"/>
                </a:xfrm>
                <a:custGeom>
                  <a:avLst/>
                  <a:gdLst>
                    <a:gd name="T0" fmla="*/ 0 w 43"/>
                    <a:gd name="T1" fmla="*/ 0 h 95"/>
                    <a:gd name="T2" fmla="*/ 43 w 43"/>
                    <a:gd name="T3" fmla="*/ 0 h 95"/>
                    <a:gd name="T4" fmla="*/ 43 w 43"/>
                    <a:gd name="T5" fmla="*/ 95 h 95"/>
                    <a:gd name="T6" fmla="*/ 0 w 43"/>
                    <a:gd name="T7" fmla="*/ 95 h 95"/>
                    <a:gd name="T8" fmla="*/ 0 w 43"/>
                    <a:gd name="T9" fmla="*/ 0 h 95"/>
                    <a:gd name="T10" fmla="*/ 0 w 43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5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5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Freeform 35"/>
                <p:cNvSpPr>
                  <a:spLocks/>
                </p:cNvSpPr>
                <p:nvPr/>
              </p:nvSpPr>
              <p:spPr bwMode="auto">
                <a:xfrm>
                  <a:off x="1725847" y="3466684"/>
                  <a:ext cx="468645" cy="471867"/>
                </a:xfrm>
                <a:custGeom>
                  <a:avLst/>
                  <a:gdLst>
                    <a:gd name="T0" fmla="*/ 208 w 291"/>
                    <a:gd name="T1" fmla="*/ 0 h 293"/>
                    <a:gd name="T2" fmla="*/ 0 w 291"/>
                    <a:gd name="T3" fmla="*/ 196 h 293"/>
                    <a:gd name="T4" fmla="*/ 92 w 291"/>
                    <a:gd name="T5" fmla="*/ 293 h 293"/>
                    <a:gd name="T6" fmla="*/ 291 w 291"/>
                    <a:gd name="T7" fmla="*/ 94 h 293"/>
                    <a:gd name="T8" fmla="*/ 208 w 291"/>
                    <a:gd name="T9" fmla="*/ 0 h 293"/>
                    <a:gd name="T10" fmla="*/ 208 w 291"/>
                    <a:gd name="T11" fmla="*/ 0 h 293"/>
                    <a:gd name="T12" fmla="*/ 208 w 291"/>
                    <a:gd name="T13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1" h="293">
                      <a:moveTo>
                        <a:pt x="208" y="0"/>
                      </a:moveTo>
                      <a:lnTo>
                        <a:pt x="0" y="196"/>
                      </a:lnTo>
                      <a:lnTo>
                        <a:pt x="92" y="293"/>
                      </a:lnTo>
                      <a:lnTo>
                        <a:pt x="291" y="94"/>
                      </a:lnTo>
                      <a:lnTo>
                        <a:pt x="208" y="0"/>
                      </a:lnTo>
                      <a:lnTo>
                        <a:pt x="208" y="0"/>
                      </a:lnTo>
                      <a:lnTo>
                        <a:pt x="20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Freeform 36"/>
                <p:cNvSpPr>
                  <a:spLocks/>
                </p:cNvSpPr>
                <p:nvPr/>
              </p:nvSpPr>
              <p:spPr bwMode="auto">
                <a:xfrm>
                  <a:off x="1619556" y="3849975"/>
                  <a:ext cx="190035" cy="172320"/>
                </a:xfrm>
                <a:custGeom>
                  <a:avLst/>
                  <a:gdLst>
                    <a:gd name="T0" fmla="*/ 35 w 118"/>
                    <a:gd name="T1" fmla="*/ 0 h 107"/>
                    <a:gd name="T2" fmla="*/ 0 w 118"/>
                    <a:gd name="T3" fmla="*/ 107 h 107"/>
                    <a:gd name="T4" fmla="*/ 118 w 118"/>
                    <a:gd name="T5" fmla="*/ 81 h 107"/>
                    <a:gd name="T6" fmla="*/ 35 w 118"/>
                    <a:gd name="T7" fmla="*/ 0 h 107"/>
                    <a:gd name="T8" fmla="*/ 35 w 118"/>
                    <a:gd name="T9" fmla="*/ 0 h 107"/>
                    <a:gd name="T10" fmla="*/ 35 w 118"/>
                    <a:gd name="T11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107">
                      <a:moveTo>
                        <a:pt x="35" y="0"/>
                      </a:moveTo>
                      <a:lnTo>
                        <a:pt x="0" y="107"/>
                      </a:lnTo>
                      <a:lnTo>
                        <a:pt x="118" y="81"/>
                      </a:ln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40202" y="6858000"/>
                <a:ext cx="1862156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Nhận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xét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về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tính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của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các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sau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điểm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=0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202" y="6858000"/>
                <a:ext cx="18621566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1343" t="-16667" b="-36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525587" y="7828943"/>
                <a:ext cx="7299849" cy="754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a)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𝑠𝑖𝑛𝑥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+1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5587" y="7828943"/>
                <a:ext cx="7299849" cy="754053"/>
              </a:xfrm>
              <a:prstGeom prst="rect">
                <a:avLst/>
              </a:prstGeom>
              <a:blipFill rotWithShape="1">
                <a:blip r:embed="rId5"/>
                <a:stretch>
                  <a:fillRect l="-3255" t="-16129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9755800" y="7828942"/>
                <a:ext cx="8457587" cy="754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𝑠𝑖𝑛𝑥</m:t>
                    </m:r>
                    <m:r>
                      <a:rPr lang="en-US" b="0" i="1" smtClean="0">
                        <a:latin typeface="Cambria Math"/>
                      </a:rPr>
                      <m:t>.(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+1)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5800" y="7828942"/>
                <a:ext cx="8457587" cy="754053"/>
              </a:xfrm>
              <a:prstGeom prst="rect">
                <a:avLst/>
              </a:prstGeom>
              <a:blipFill rotWithShape="1">
                <a:blip r:embed="rId6"/>
                <a:stretch>
                  <a:fillRect l="-2810" t="-16129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18366400" y="7620000"/>
                <a:ext cx="8457587" cy="11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800" b="0" i="0" smtClean="0">
                        <a:latin typeface="Cambria Math"/>
                      </a:rPr>
                      <m:t>h</m:t>
                    </m:r>
                    <m:r>
                      <a:rPr lang="en-US" sz="4800" b="0" i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sz="4800" b="0" i="0" smtClean="0">
                        <a:latin typeface="Cambria Math"/>
                      </a:rPr>
                      <m:t>x</m:t>
                    </m:r>
                    <m:r>
                      <a:rPr lang="en-US" sz="4800" b="0" i="0" smtClean="0">
                        <a:latin typeface="Cambria Math"/>
                      </a:rPr>
                      <m:t>)</m:t>
                    </m:r>
                    <m:r>
                      <a:rPr lang="en-US" sz="4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/>
                          </a:rPr>
                          <m:t>𝑠𝑖𝑛𝑥</m:t>
                        </m:r>
                        <m:r>
                          <m:rPr>
                            <m:nor/>
                          </m:rPr>
                          <a:rPr lang="en-US" sz="4800" dirty="0"/>
                          <m:t>  </m:t>
                        </m:r>
                      </m:num>
                      <m:den>
                        <m:r>
                          <a:rPr lang="en-US" sz="4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4800" b="0" i="1" smtClean="0">
                            <a:latin typeface="Cambria Math"/>
                          </a:rPr>
                          <m:t>+1</m:t>
                        </m:r>
                      </m:den>
                    </m:f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6400" y="7620000"/>
                <a:ext cx="8457587" cy="1166923"/>
              </a:xfrm>
              <a:prstGeom prst="rect">
                <a:avLst/>
              </a:prstGeom>
              <a:blipFill rotWithShape="1">
                <a:blip r:embed="rId7"/>
                <a:stretch>
                  <a:fillRect l="-2884" b="-99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664015" y="4267200"/>
                <a:ext cx="14644371" cy="12689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b)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𝑦</m:t>
                    </m:r>
                    <m:r>
                      <a:rPr lang="en-US" sz="48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𝑓</m:t>
                        </m:r>
                        <m:r>
                          <a:rPr lang="en-US" sz="48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(</m:t>
                        </m:r>
                        <m:r>
                          <a:rPr lang="en-US" sz="48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  <m:r>
                          <a:rPr lang="en-US" sz="48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)</m:t>
                        </m:r>
                      </m:num>
                      <m:den>
                        <m:r>
                          <a:rPr lang="en-US" sz="48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𝑔</m:t>
                        </m:r>
                        <m:r>
                          <a:rPr lang="en-US" sz="48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(</m:t>
                        </m:r>
                        <m:r>
                          <a:rPr lang="en-US" sz="48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  <m:r>
                          <a:rPr lang="en-US" sz="48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nếu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𝑔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(</m:t>
                    </m:r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4400" i="1" dirty="0">
                        <a:latin typeface="Cambria Math"/>
                        <a:ea typeface="Cambria Math"/>
                        <a:cs typeface="Tahoma" pitchFamily="34" charset="0"/>
                      </a:rPr>
                      <m:t>≠0</m:t>
                    </m:r>
                  </m:oMath>
                </a14:m>
                <a:endParaRPr lang="en-US" sz="44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015" y="4267200"/>
                <a:ext cx="14644371" cy="1268937"/>
              </a:xfrm>
              <a:prstGeom prst="rect">
                <a:avLst/>
              </a:prstGeom>
              <a:blipFill rotWithShape="1">
                <a:blip r:embed="rId8"/>
                <a:stretch>
                  <a:fillRect l="-17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344987" y="2667000"/>
                <a:ext cx="1804735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Giả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sử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𝑦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=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và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𝑦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=</m:t>
                    </m:r>
                    <m:r>
                      <a:rPr lang="en-US" sz="4400" i="1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𝑔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là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hai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điểm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.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Khi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đó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: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4987" y="2667000"/>
                <a:ext cx="18047351" cy="769441"/>
              </a:xfrm>
              <a:prstGeom prst="rect">
                <a:avLst/>
              </a:prstGeom>
              <a:blipFill rotWithShape="1">
                <a:blip r:embed="rId9"/>
                <a:stretch>
                  <a:fillRect l="-1385" t="-16667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5" name="Group 10"/>
          <p:cNvGrpSpPr/>
          <p:nvPr/>
        </p:nvGrpSpPr>
        <p:grpSpPr>
          <a:xfrm>
            <a:off x="1296987" y="9245306"/>
            <a:ext cx="21819676" cy="4318294"/>
            <a:chOff x="1270511" y="5867400"/>
            <a:chExt cx="21819676" cy="4777459"/>
          </a:xfrm>
        </p:grpSpPr>
        <p:sp>
          <p:nvSpPr>
            <p:cNvPr id="126" name="Rounded Rectangle 125"/>
            <p:cNvSpPr/>
            <p:nvPr/>
          </p:nvSpPr>
          <p:spPr>
            <a:xfrm>
              <a:off x="1272210" y="6790185"/>
              <a:ext cx="21817977" cy="3854674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7" name="Group 60"/>
            <p:cNvGrpSpPr/>
            <p:nvPr/>
          </p:nvGrpSpPr>
          <p:grpSpPr>
            <a:xfrm>
              <a:off x="1270511" y="5867400"/>
              <a:ext cx="3568119" cy="845462"/>
              <a:chOff x="1224541" y="6305967"/>
              <a:chExt cx="3568119" cy="845462"/>
            </a:xfrm>
          </p:grpSpPr>
          <p:sp>
            <p:nvSpPr>
              <p:cNvPr id="128" name="Freeform 20"/>
              <p:cNvSpPr>
                <a:spLocks/>
              </p:cNvSpPr>
              <p:nvPr/>
            </p:nvSpPr>
            <p:spPr bwMode="auto">
              <a:xfrm rot="16200000" flipV="1">
                <a:off x="2880142" y="5238910"/>
                <a:ext cx="828631" cy="2996405"/>
              </a:xfrm>
              <a:prstGeom prst="round1Rect">
                <a:avLst/>
              </a:prstGeom>
              <a:solidFill>
                <a:schemeClr val="bg1"/>
              </a:solidFill>
              <a:ln w="57150">
                <a:solidFill>
                  <a:srgbClr val="0999C8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2296330" y="6305967"/>
                <a:ext cx="2372765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600" b="1" dirty="0">
                    <a:solidFill>
                      <a:srgbClr val="0999C8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Bài giải</a:t>
                </a:r>
                <a:endParaRPr lang="en-US" sz="4600" b="1" dirty="0">
                  <a:solidFill>
                    <a:srgbClr val="0999C8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30" name="Round Diagonal Corner Rectangle 129"/>
              <p:cNvSpPr/>
              <p:nvPr/>
            </p:nvSpPr>
            <p:spPr>
              <a:xfrm flipV="1">
                <a:off x="1224541" y="6322799"/>
                <a:ext cx="903517" cy="828630"/>
              </a:xfrm>
              <a:prstGeom prst="round2DiagRect">
                <a:avLst/>
              </a:prstGeom>
              <a:solidFill>
                <a:srgbClr val="0999C8"/>
              </a:solidFill>
              <a:ln w="57150">
                <a:solidFill>
                  <a:srgbClr val="0999C8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Freeform 15"/>
              <p:cNvSpPr>
                <a:spLocks noEditPoints="1"/>
              </p:cNvSpPr>
              <p:nvPr/>
            </p:nvSpPr>
            <p:spPr bwMode="auto">
              <a:xfrm>
                <a:off x="1423146" y="6394807"/>
                <a:ext cx="501902" cy="680422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738449" y="10363200"/>
                <a:ext cx="2127553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</a:rPr>
                      <m:t>𝑦</m:t>
                    </m:r>
                    <m:r>
                      <a:rPr lang="en-US" sz="4400" i="1">
                        <a:latin typeface="Cambria Math"/>
                      </a:rPr>
                      <m:t>=</m:t>
                    </m:r>
                    <m:r>
                      <a:rPr lang="en-US" sz="4400" i="1">
                        <a:latin typeface="Cambria Math"/>
                      </a:rPr>
                      <m:t>𝑠𝑖𝑛𝑥</m:t>
                    </m:r>
                    <m:r>
                      <a:rPr lang="en-US" sz="4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liên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điểm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;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</a:rPr>
                      <m:t>𝑦</m:t>
                    </m:r>
                    <m:r>
                      <a:rPr lang="en-US" sz="4400" i="1">
                        <a:latin typeface="Cambria Math"/>
                      </a:rPr>
                      <m:t>=</m:t>
                    </m:r>
                    <m:r>
                      <a:rPr lang="en-US" sz="4400" i="1">
                        <a:latin typeface="Cambria Math"/>
                      </a:rPr>
                      <m:t>𝑘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latin typeface="Cambria Math"/>
                      </a:rPr>
                      <m:t>=</m:t>
                    </m:r>
                    <m:r>
                      <a:rPr lang="en-US" sz="4400" i="1">
                        <a:latin typeface="Cambria Math"/>
                      </a:rPr>
                      <m:t>𝑥</m:t>
                    </m:r>
                    <m:r>
                      <a:rPr lang="en-US" sz="4400" i="1">
                        <a:latin typeface="Cambria Math"/>
                      </a:rPr>
                      <m:t>+1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điểm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</a:rPr>
                      <m:t>𝑘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4400" i="1">
                        <a:latin typeface="Cambria Math"/>
                      </a:rPr>
                      <m:t>=1</m:t>
                    </m:r>
                    <m:r>
                      <a:rPr lang="en-US" sz="4400" i="1">
                        <a:latin typeface="Cambria Math"/>
                        <a:ea typeface="Cambria Math"/>
                      </a:rPr>
                      <m:t>≠0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449" y="10363200"/>
                <a:ext cx="21275538" cy="1446550"/>
              </a:xfrm>
              <a:prstGeom prst="rect">
                <a:avLst/>
              </a:prstGeom>
              <a:blipFill rotWithShape="1">
                <a:blip r:embed="rId10"/>
                <a:stretch>
                  <a:fillRect l="-1146" t="-8861" b="-18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830387" y="12192000"/>
                <a:ext cx="20814779" cy="1431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Áp dụng  định lý 2 ta có các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latin typeface="Cambria Math"/>
                      </a:rPr>
                      <m:t>, </m:t>
                    </m:r>
                    <m:r>
                      <a:rPr lang="en-US" sz="44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latin typeface="Cambria Math"/>
                      </a:rPr>
                      <m:t>, </m:t>
                    </m:r>
                    <m:r>
                      <a:rPr lang="en-US" sz="4400" i="1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điểm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.  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387" y="12192000"/>
                <a:ext cx="20814779" cy="1431161"/>
              </a:xfrm>
              <a:prstGeom prst="rect">
                <a:avLst/>
              </a:prstGeom>
              <a:blipFill rotWithShape="0">
                <a:blip r:embed="rId11"/>
                <a:stretch>
                  <a:fillRect l="-1171" t="-8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184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  <p:bldP spid="22" grpId="0"/>
      <p:bldP spid="113" grpId="0"/>
      <p:bldP spid="115" grpId="0"/>
      <p:bldP spid="40" grpId="0"/>
      <p:bldP spid="41" grpId="0"/>
      <p:bldP spid="43" grpId="0"/>
      <p:bldP spid="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243871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0"/>
            <a:ext cx="243871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52" name="Group 10"/>
          <p:cNvGrpSpPr/>
          <p:nvPr/>
        </p:nvGrpSpPr>
        <p:grpSpPr>
          <a:xfrm>
            <a:off x="1283749" y="4648200"/>
            <a:ext cx="21819676" cy="8839200"/>
            <a:chOff x="1270511" y="5867400"/>
            <a:chExt cx="21819676" cy="9779083"/>
          </a:xfrm>
        </p:grpSpPr>
        <p:sp>
          <p:nvSpPr>
            <p:cNvPr id="53" name="Rounded Rectangle 52"/>
            <p:cNvSpPr/>
            <p:nvPr/>
          </p:nvSpPr>
          <p:spPr>
            <a:xfrm>
              <a:off x="1272210" y="6139009"/>
              <a:ext cx="21817977" cy="9507474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54" name="Group 60"/>
            <p:cNvGrpSpPr/>
            <p:nvPr/>
          </p:nvGrpSpPr>
          <p:grpSpPr>
            <a:xfrm>
              <a:off x="1270511" y="5867400"/>
              <a:ext cx="3568119" cy="845462"/>
              <a:chOff x="1224541" y="6305967"/>
              <a:chExt cx="3568119" cy="845462"/>
            </a:xfrm>
          </p:grpSpPr>
          <p:sp>
            <p:nvSpPr>
              <p:cNvPr id="55" name="Freeform 20"/>
              <p:cNvSpPr>
                <a:spLocks/>
              </p:cNvSpPr>
              <p:nvPr/>
            </p:nvSpPr>
            <p:spPr bwMode="auto">
              <a:xfrm rot="16200000" flipV="1">
                <a:off x="2880142" y="5238910"/>
                <a:ext cx="828631" cy="2996405"/>
              </a:xfrm>
              <a:prstGeom prst="round1Rect">
                <a:avLst/>
              </a:prstGeom>
              <a:solidFill>
                <a:schemeClr val="bg1"/>
              </a:solidFill>
              <a:ln w="57150">
                <a:solidFill>
                  <a:srgbClr val="0999C8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296330" y="6305967"/>
                <a:ext cx="2372765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600" b="1" dirty="0">
                    <a:solidFill>
                      <a:srgbClr val="0999C8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Bài giải</a:t>
                </a:r>
                <a:endParaRPr lang="en-US" sz="4600" b="1" dirty="0">
                  <a:solidFill>
                    <a:srgbClr val="0999C8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9" name="Round Diagonal Corner Rectangle 58"/>
              <p:cNvSpPr/>
              <p:nvPr/>
            </p:nvSpPr>
            <p:spPr>
              <a:xfrm flipV="1">
                <a:off x="1224541" y="6322799"/>
                <a:ext cx="903517" cy="828630"/>
              </a:xfrm>
              <a:prstGeom prst="round2DiagRect">
                <a:avLst/>
              </a:prstGeom>
              <a:solidFill>
                <a:srgbClr val="0999C8"/>
              </a:solidFill>
              <a:ln w="57150">
                <a:solidFill>
                  <a:srgbClr val="0999C8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Freeform 15"/>
              <p:cNvSpPr>
                <a:spLocks noEditPoints="1"/>
              </p:cNvSpPr>
              <p:nvPr/>
            </p:nvSpPr>
            <p:spPr bwMode="auto">
              <a:xfrm>
                <a:off x="1423146" y="6394807"/>
                <a:ext cx="501902" cy="680422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1" name="Group 54"/>
          <p:cNvGrpSpPr/>
          <p:nvPr/>
        </p:nvGrpSpPr>
        <p:grpSpPr>
          <a:xfrm>
            <a:off x="1283749" y="1466875"/>
            <a:ext cx="21841827" cy="2919827"/>
            <a:chOff x="1268078" y="3405486"/>
            <a:chExt cx="21841827" cy="2514601"/>
          </a:xfrm>
        </p:grpSpPr>
        <p:sp>
          <p:nvSpPr>
            <p:cNvPr id="62" name="Rounded Rectangle 61"/>
            <p:cNvSpPr/>
            <p:nvPr/>
          </p:nvSpPr>
          <p:spPr>
            <a:xfrm>
              <a:off x="1268078" y="3790951"/>
              <a:ext cx="21841827" cy="2129136"/>
            </a:xfrm>
            <a:prstGeom prst="roundRect">
              <a:avLst>
                <a:gd name="adj" fmla="val 534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63" name="Group 67"/>
            <p:cNvGrpSpPr/>
            <p:nvPr/>
          </p:nvGrpSpPr>
          <p:grpSpPr>
            <a:xfrm>
              <a:off x="1268078" y="3405486"/>
              <a:ext cx="3251532" cy="940513"/>
              <a:chOff x="1311958" y="3405486"/>
              <a:chExt cx="3251532" cy="940513"/>
            </a:xfrm>
          </p:grpSpPr>
          <p:sp>
            <p:nvSpPr>
              <p:cNvPr id="64" name="Freeform 20"/>
              <p:cNvSpPr>
                <a:spLocks/>
              </p:cNvSpPr>
              <p:nvPr/>
            </p:nvSpPr>
            <p:spPr bwMode="auto">
              <a:xfrm rot="5400000">
                <a:off x="2921386" y="2671082"/>
                <a:ext cx="793396" cy="2490813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 w="57150">
                <a:solidFill>
                  <a:schemeClr val="accent6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250671" y="3527166"/>
                <a:ext cx="2231701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Ví</a:t>
                </a:r>
                <a:r>
                  <a:rPr lang="en-US" sz="4600" b="1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dụ</a:t>
                </a:r>
                <a:r>
                  <a:rPr lang="en-US" sz="4600" b="1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2</a:t>
                </a:r>
              </a:p>
            </p:txBody>
          </p:sp>
          <p:grpSp>
            <p:nvGrpSpPr>
              <p:cNvPr id="66" name="Group 70"/>
              <p:cNvGrpSpPr/>
              <p:nvPr/>
            </p:nvGrpSpPr>
            <p:grpSpPr>
              <a:xfrm>
                <a:off x="1311958" y="3405486"/>
                <a:ext cx="950173" cy="940513"/>
                <a:chOff x="1311958" y="3405486"/>
                <a:chExt cx="950173" cy="940513"/>
              </a:xfrm>
            </p:grpSpPr>
            <p:sp>
              <p:nvSpPr>
                <p:cNvPr id="67" name="Rectangle 66"/>
                <p:cNvSpPr/>
                <p:nvPr/>
              </p:nvSpPr>
              <p:spPr>
                <a:xfrm>
                  <a:off x="1406975" y="3672018"/>
                  <a:ext cx="596676" cy="5403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" name="Freeform 13"/>
                <p:cNvSpPr>
                  <a:spLocks noEditPoints="1"/>
                </p:cNvSpPr>
                <p:nvPr/>
              </p:nvSpPr>
              <p:spPr bwMode="auto">
                <a:xfrm>
                  <a:off x="1311958" y="3581027"/>
                  <a:ext cx="190035" cy="268948"/>
                </a:xfrm>
                <a:custGeom>
                  <a:avLst/>
                  <a:gdLst>
                    <a:gd name="T0" fmla="*/ 34 w 50"/>
                    <a:gd name="T1" fmla="*/ 16 h 71"/>
                    <a:gd name="T2" fmla="*/ 34 w 50"/>
                    <a:gd name="T3" fmla="*/ 55 h 71"/>
                    <a:gd name="T4" fmla="*/ 16 w 50"/>
                    <a:gd name="T5" fmla="*/ 55 h 71"/>
                    <a:gd name="T6" fmla="*/ 16 w 50"/>
                    <a:gd name="T7" fmla="*/ 16 h 71"/>
                    <a:gd name="T8" fmla="*/ 34 w 50"/>
                    <a:gd name="T9" fmla="*/ 16 h 71"/>
                    <a:gd name="T10" fmla="*/ 34 w 50"/>
                    <a:gd name="T11" fmla="*/ 0 h 71"/>
                    <a:gd name="T12" fmla="*/ 16 w 50"/>
                    <a:gd name="T13" fmla="*/ 0 h 71"/>
                    <a:gd name="T14" fmla="*/ 0 w 50"/>
                    <a:gd name="T15" fmla="*/ 16 h 71"/>
                    <a:gd name="T16" fmla="*/ 0 w 50"/>
                    <a:gd name="T17" fmla="*/ 55 h 71"/>
                    <a:gd name="T18" fmla="*/ 16 w 50"/>
                    <a:gd name="T19" fmla="*/ 71 h 71"/>
                    <a:gd name="T20" fmla="*/ 34 w 50"/>
                    <a:gd name="T21" fmla="*/ 71 h 71"/>
                    <a:gd name="T22" fmla="*/ 50 w 50"/>
                    <a:gd name="T23" fmla="*/ 55 h 71"/>
                    <a:gd name="T24" fmla="*/ 50 w 50"/>
                    <a:gd name="T25" fmla="*/ 16 h 71"/>
                    <a:gd name="T26" fmla="*/ 34 w 50"/>
                    <a:gd name="T2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1">
                      <a:moveTo>
                        <a:pt x="34" y="16"/>
                      </a:moveTo>
                      <a:cubicBezTo>
                        <a:pt x="34" y="55"/>
                        <a:pt x="34" y="55"/>
                        <a:pt x="34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64"/>
                        <a:pt x="7" y="71"/>
                        <a:pt x="16" y="71"/>
                      </a:cubicBezTo>
                      <a:cubicBezTo>
                        <a:pt x="34" y="71"/>
                        <a:pt x="34" y="71"/>
                        <a:pt x="34" y="71"/>
                      </a:cubicBezTo>
                      <a:cubicBezTo>
                        <a:pt x="43" y="71"/>
                        <a:pt x="50" y="64"/>
                        <a:pt x="50" y="55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" name="Freeform 14"/>
                <p:cNvSpPr>
                  <a:spLocks noEditPoints="1"/>
                </p:cNvSpPr>
                <p:nvPr/>
              </p:nvSpPr>
              <p:spPr bwMode="auto">
                <a:xfrm>
                  <a:off x="1311958" y="3581027"/>
                  <a:ext cx="277000" cy="181983"/>
                </a:xfrm>
                <a:custGeom>
                  <a:avLst/>
                  <a:gdLst>
                    <a:gd name="T0" fmla="*/ 57 w 73"/>
                    <a:gd name="T1" fmla="*/ 16 h 48"/>
                    <a:gd name="T2" fmla="*/ 57 w 73"/>
                    <a:gd name="T3" fmla="*/ 32 h 48"/>
                    <a:gd name="T4" fmla="*/ 16 w 73"/>
                    <a:gd name="T5" fmla="*/ 32 h 48"/>
                    <a:gd name="T6" fmla="*/ 16 w 73"/>
                    <a:gd name="T7" fmla="*/ 16 h 48"/>
                    <a:gd name="T8" fmla="*/ 57 w 73"/>
                    <a:gd name="T9" fmla="*/ 16 h 48"/>
                    <a:gd name="T10" fmla="*/ 57 w 73"/>
                    <a:gd name="T11" fmla="*/ 0 h 48"/>
                    <a:gd name="T12" fmla="*/ 16 w 73"/>
                    <a:gd name="T13" fmla="*/ 0 h 48"/>
                    <a:gd name="T14" fmla="*/ 0 w 73"/>
                    <a:gd name="T15" fmla="*/ 16 h 48"/>
                    <a:gd name="T16" fmla="*/ 0 w 73"/>
                    <a:gd name="T17" fmla="*/ 32 h 48"/>
                    <a:gd name="T18" fmla="*/ 16 w 73"/>
                    <a:gd name="T19" fmla="*/ 48 h 48"/>
                    <a:gd name="T20" fmla="*/ 57 w 73"/>
                    <a:gd name="T21" fmla="*/ 48 h 48"/>
                    <a:gd name="T22" fmla="*/ 73 w 73"/>
                    <a:gd name="T23" fmla="*/ 32 h 48"/>
                    <a:gd name="T24" fmla="*/ 73 w 73"/>
                    <a:gd name="T25" fmla="*/ 16 h 48"/>
                    <a:gd name="T26" fmla="*/ 57 w 73"/>
                    <a:gd name="T2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48">
                      <a:moveTo>
                        <a:pt x="57" y="16"/>
                      </a:moveTo>
                      <a:cubicBezTo>
                        <a:pt x="57" y="32"/>
                        <a:pt x="57" y="32"/>
                        <a:pt x="57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41"/>
                        <a:pt x="7" y="48"/>
                        <a:pt x="16" y="48"/>
                      </a:cubicBezTo>
                      <a:cubicBezTo>
                        <a:pt x="57" y="48"/>
                        <a:pt x="57" y="48"/>
                        <a:pt x="57" y="48"/>
                      </a:cubicBezTo>
                      <a:cubicBezTo>
                        <a:pt x="66" y="48"/>
                        <a:pt x="73" y="41"/>
                        <a:pt x="73" y="32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" name="Freeform 15"/>
                <p:cNvSpPr>
                  <a:spLocks noEditPoints="1"/>
                </p:cNvSpPr>
                <p:nvPr/>
              </p:nvSpPr>
              <p:spPr bwMode="auto">
                <a:xfrm>
                  <a:off x="1563190" y="3581027"/>
                  <a:ext cx="285052" cy="181983"/>
                </a:xfrm>
                <a:custGeom>
                  <a:avLst/>
                  <a:gdLst>
                    <a:gd name="T0" fmla="*/ 58 w 75"/>
                    <a:gd name="T1" fmla="*/ 16 h 48"/>
                    <a:gd name="T2" fmla="*/ 43 w 75"/>
                    <a:gd name="T3" fmla="*/ 32 h 48"/>
                    <a:gd name="T4" fmla="*/ 16 w 75"/>
                    <a:gd name="T5" fmla="*/ 32 h 48"/>
                    <a:gd name="T6" fmla="*/ 16 w 75"/>
                    <a:gd name="T7" fmla="*/ 16 h 48"/>
                    <a:gd name="T8" fmla="*/ 58 w 75"/>
                    <a:gd name="T9" fmla="*/ 16 h 48"/>
                    <a:gd name="T10" fmla="*/ 58 w 75"/>
                    <a:gd name="T11" fmla="*/ 0 h 48"/>
                    <a:gd name="T12" fmla="*/ 16 w 75"/>
                    <a:gd name="T13" fmla="*/ 0 h 48"/>
                    <a:gd name="T14" fmla="*/ 0 w 75"/>
                    <a:gd name="T15" fmla="*/ 16 h 48"/>
                    <a:gd name="T16" fmla="*/ 0 w 75"/>
                    <a:gd name="T17" fmla="*/ 32 h 48"/>
                    <a:gd name="T18" fmla="*/ 16 w 75"/>
                    <a:gd name="T19" fmla="*/ 48 h 48"/>
                    <a:gd name="T20" fmla="*/ 43 w 75"/>
                    <a:gd name="T21" fmla="*/ 48 h 48"/>
                    <a:gd name="T22" fmla="*/ 55 w 75"/>
                    <a:gd name="T23" fmla="*/ 43 h 48"/>
                    <a:gd name="T24" fmla="*/ 70 w 75"/>
                    <a:gd name="T25" fmla="*/ 26 h 48"/>
                    <a:gd name="T26" fmla="*/ 73 w 75"/>
                    <a:gd name="T27" fmla="*/ 9 h 48"/>
                    <a:gd name="T28" fmla="*/ 58 w 75"/>
                    <a:gd name="T2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5" h="48">
                      <a:moveTo>
                        <a:pt x="58" y="16"/>
                      </a:moveTo>
                      <a:cubicBezTo>
                        <a:pt x="43" y="32"/>
                        <a:pt x="43" y="32"/>
                        <a:pt x="43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moveTo>
                        <a:pt x="5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41"/>
                        <a:pt x="8" y="48"/>
                        <a:pt x="16" y="48"/>
                      </a:cubicBezTo>
                      <a:cubicBezTo>
                        <a:pt x="43" y="48"/>
                        <a:pt x="43" y="48"/>
                        <a:pt x="43" y="48"/>
                      </a:cubicBezTo>
                      <a:cubicBezTo>
                        <a:pt x="48" y="48"/>
                        <a:pt x="52" y="46"/>
                        <a:pt x="55" y="43"/>
                      </a:cubicBezTo>
                      <a:cubicBezTo>
                        <a:pt x="70" y="26"/>
                        <a:pt x="70" y="26"/>
                        <a:pt x="70" y="26"/>
                      </a:cubicBezTo>
                      <a:cubicBezTo>
                        <a:pt x="74" y="22"/>
                        <a:pt x="75" y="15"/>
                        <a:pt x="73" y="9"/>
                      </a:cubicBezTo>
                      <a:cubicBezTo>
                        <a:pt x="70" y="3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" name="Freeform 16"/>
                <p:cNvSpPr>
                  <a:spLocks noEditPoints="1"/>
                </p:cNvSpPr>
                <p:nvPr/>
              </p:nvSpPr>
              <p:spPr bwMode="auto">
                <a:xfrm>
                  <a:off x="1563190" y="4151132"/>
                  <a:ext cx="280221" cy="194867"/>
                </a:xfrm>
                <a:custGeom>
                  <a:avLst/>
                  <a:gdLst>
                    <a:gd name="T0" fmla="*/ 58 w 74"/>
                    <a:gd name="T1" fmla="*/ 16 h 51"/>
                    <a:gd name="T2" fmla="*/ 58 w 74"/>
                    <a:gd name="T3" fmla="*/ 35 h 51"/>
                    <a:gd name="T4" fmla="*/ 16 w 74"/>
                    <a:gd name="T5" fmla="*/ 35 h 51"/>
                    <a:gd name="T6" fmla="*/ 16 w 74"/>
                    <a:gd name="T7" fmla="*/ 16 h 51"/>
                    <a:gd name="T8" fmla="*/ 58 w 74"/>
                    <a:gd name="T9" fmla="*/ 16 h 51"/>
                    <a:gd name="T10" fmla="*/ 58 w 74"/>
                    <a:gd name="T11" fmla="*/ 0 h 51"/>
                    <a:gd name="T12" fmla="*/ 16 w 74"/>
                    <a:gd name="T13" fmla="*/ 0 h 51"/>
                    <a:gd name="T14" fmla="*/ 0 w 74"/>
                    <a:gd name="T15" fmla="*/ 16 h 51"/>
                    <a:gd name="T16" fmla="*/ 0 w 74"/>
                    <a:gd name="T17" fmla="*/ 35 h 51"/>
                    <a:gd name="T18" fmla="*/ 16 w 74"/>
                    <a:gd name="T19" fmla="*/ 51 h 51"/>
                    <a:gd name="T20" fmla="*/ 58 w 74"/>
                    <a:gd name="T21" fmla="*/ 51 h 51"/>
                    <a:gd name="T22" fmla="*/ 74 w 74"/>
                    <a:gd name="T23" fmla="*/ 35 h 51"/>
                    <a:gd name="T24" fmla="*/ 74 w 74"/>
                    <a:gd name="T25" fmla="*/ 16 h 51"/>
                    <a:gd name="T26" fmla="*/ 58 w 74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4" h="51">
                      <a:moveTo>
                        <a:pt x="58" y="16"/>
                      </a:moveTo>
                      <a:cubicBezTo>
                        <a:pt x="58" y="35"/>
                        <a:pt x="58" y="35"/>
                        <a:pt x="58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moveTo>
                        <a:pt x="5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8" y="51"/>
                        <a:pt x="16" y="51"/>
                      </a:cubicBezTo>
                      <a:cubicBezTo>
                        <a:pt x="58" y="51"/>
                        <a:pt x="58" y="51"/>
                        <a:pt x="58" y="51"/>
                      </a:cubicBezTo>
                      <a:cubicBezTo>
                        <a:pt x="67" y="51"/>
                        <a:pt x="74" y="43"/>
                        <a:pt x="74" y="35"/>
                      </a:cubicBezTo>
                      <a:cubicBezTo>
                        <a:pt x="74" y="16"/>
                        <a:pt x="74" y="16"/>
                        <a:pt x="74" y="16"/>
                      </a:cubicBezTo>
                      <a:cubicBezTo>
                        <a:pt x="74" y="7"/>
                        <a:pt x="67" y="0"/>
                        <a:pt x="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" name="Freeform 17"/>
                <p:cNvSpPr>
                  <a:spLocks noEditPoints="1"/>
                </p:cNvSpPr>
                <p:nvPr/>
              </p:nvSpPr>
              <p:spPr bwMode="auto">
                <a:xfrm>
                  <a:off x="1311958" y="4064167"/>
                  <a:ext cx="190035" cy="281832"/>
                </a:xfrm>
                <a:custGeom>
                  <a:avLst/>
                  <a:gdLst>
                    <a:gd name="T0" fmla="*/ 34 w 50"/>
                    <a:gd name="T1" fmla="*/ 16 h 74"/>
                    <a:gd name="T2" fmla="*/ 34 w 50"/>
                    <a:gd name="T3" fmla="*/ 58 h 74"/>
                    <a:gd name="T4" fmla="*/ 16 w 50"/>
                    <a:gd name="T5" fmla="*/ 58 h 74"/>
                    <a:gd name="T6" fmla="*/ 16 w 50"/>
                    <a:gd name="T7" fmla="*/ 16 h 74"/>
                    <a:gd name="T8" fmla="*/ 34 w 50"/>
                    <a:gd name="T9" fmla="*/ 16 h 74"/>
                    <a:gd name="T10" fmla="*/ 34 w 50"/>
                    <a:gd name="T11" fmla="*/ 0 h 74"/>
                    <a:gd name="T12" fmla="*/ 16 w 50"/>
                    <a:gd name="T13" fmla="*/ 0 h 74"/>
                    <a:gd name="T14" fmla="*/ 0 w 50"/>
                    <a:gd name="T15" fmla="*/ 16 h 74"/>
                    <a:gd name="T16" fmla="*/ 0 w 50"/>
                    <a:gd name="T17" fmla="*/ 58 h 74"/>
                    <a:gd name="T18" fmla="*/ 16 w 50"/>
                    <a:gd name="T19" fmla="*/ 74 h 74"/>
                    <a:gd name="T20" fmla="*/ 34 w 50"/>
                    <a:gd name="T21" fmla="*/ 74 h 74"/>
                    <a:gd name="T22" fmla="*/ 50 w 50"/>
                    <a:gd name="T23" fmla="*/ 58 h 74"/>
                    <a:gd name="T24" fmla="*/ 50 w 50"/>
                    <a:gd name="T25" fmla="*/ 16 h 74"/>
                    <a:gd name="T26" fmla="*/ 34 w 50"/>
                    <a:gd name="T2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4">
                      <a:moveTo>
                        <a:pt x="34" y="16"/>
                      </a:move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7" y="74"/>
                        <a:pt x="16" y="74"/>
                      </a:cubicBezTo>
                      <a:cubicBezTo>
                        <a:pt x="34" y="74"/>
                        <a:pt x="34" y="74"/>
                        <a:pt x="34" y="74"/>
                      </a:cubicBezTo>
                      <a:cubicBezTo>
                        <a:pt x="43" y="74"/>
                        <a:pt x="50" y="66"/>
                        <a:pt x="50" y="58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" name="Freeform 18"/>
                <p:cNvSpPr>
                  <a:spLocks noEditPoints="1"/>
                </p:cNvSpPr>
                <p:nvPr/>
              </p:nvSpPr>
              <p:spPr bwMode="auto">
                <a:xfrm>
                  <a:off x="1311958" y="4151132"/>
                  <a:ext cx="277000" cy="194867"/>
                </a:xfrm>
                <a:custGeom>
                  <a:avLst/>
                  <a:gdLst>
                    <a:gd name="T0" fmla="*/ 57 w 73"/>
                    <a:gd name="T1" fmla="*/ 16 h 51"/>
                    <a:gd name="T2" fmla="*/ 57 w 73"/>
                    <a:gd name="T3" fmla="*/ 35 h 51"/>
                    <a:gd name="T4" fmla="*/ 16 w 73"/>
                    <a:gd name="T5" fmla="*/ 35 h 51"/>
                    <a:gd name="T6" fmla="*/ 16 w 73"/>
                    <a:gd name="T7" fmla="*/ 16 h 51"/>
                    <a:gd name="T8" fmla="*/ 57 w 73"/>
                    <a:gd name="T9" fmla="*/ 16 h 51"/>
                    <a:gd name="T10" fmla="*/ 57 w 73"/>
                    <a:gd name="T11" fmla="*/ 0 h 51"/>
                    <a:gd name="T12" fmla="*/ 16 w 73"/>
                    <a:gd name="T13" fmla="*/ 0 h 51"/>
                    <a:gd name="T14" fmla="*/ 0 w 73"/>
                    <a:gd name="T15" fmla="*/ 16 h 51"/>
                    <a:gd name="T16" fmla="*/ 0 w 73"/>
                    <a:gd name="T17" fmla="*/ 35 h 51"/>
                    <a:gd name="T18" fmla="*/ 16 w 73"/>
                    <a:gd name="T19" fmla="*/ 51 h 51"/>
                    <a:gd name="T20" fmla="*/ 57 w 73"/>
                    <a:gd name="T21" fmla="*/ 51 h 51"/>
                    <a:gd name="T22" fmla="*/ 73 w 73"/>
                    <a:gd name="T23" fmla="*/ 35 h 51"/>
                    <a:gd name="T24" fmla="*/ 73 w 73"/>
                    <a:gd name="T25" fmla="*/ 16 h 51"/>
                    <a:gd name="T26" fmla="*/ 57 w 73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51">
                      <a:moveTo>
                        <a:pt x="57" y="16"/>
                      </a:move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7" y="51"/>
                        <a:pt x="16" y="51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66" y="51"/>
                        <a:pt x="73" y="43"/>
                        <a:pt x="73" y="35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" name="Freeform 19"/>
                <p:cNvSpPr>
                  <a:spLocks noEditPoints="1"/>
                </p:cNvSpPr>
                <p:nvPr/>
              </p:nvSpPr>
              <p:spPr bwMode="auto">
                <a:xfrm>
                  <a:off x="1311958" y="3820986"/>
                  <a:ext cx="190035" cy="273779"/>
                </a:xfrm>
                <a:custGeom>
                  <a:avLst/>
                  <a:gdLst>
                    <a:gd name="T0" fmla="*/ 34 w 50"/>
                    <a:gd name="T1" fmla="*/ 16 h 72"/>
                    <a:gd name="T2" fmla="*/ 34 w 50"/>
                    <a:gd name="T3" fmla="*/ 56 h 72"/>
                    <a:gd name="T4" fmla="*/ 16 w 50"/>
                    <a:gd name="T5" fmla="*/ 56 h 72"/>
                    <a:gd name="T6" fmla="*/ 16 w 50"/>
                    <a:gd name="T7" fmla="*/ 16 h 72"/>
                    <a:gd name="T8" fmla="*/ 34 w 50"/>
                    <a:gd name="T9" fmla="*/ 16 h 72"/>
                    <a:gd name="T10" fmla="*/ 34 w 50"/>
                    <a:gd name="T11" fmla="*/ 0 h 72"/>
                    <a:gd name="T12" fmla="*/ 16 w 50"/>
                    <a:gd name="T13" fmla="*/ 0 h 72"/>
                    <a:gd name="T14" fmla="*/ 0 w 50"/>
                    <a:gd name="T15" fmla="*/ 16 h 72"/>
                    <a:gd name="T16" fmla="*/ 0 w 50"/>
                    <a:gd name="T17" fmla="*/ 56 h 72"/>
                    <a:gd name="T18" fmla="*/ 16 w 50"/>
                    <a:gd name="T19" fmla="*/ 72 h 72"/>
                    <a:gd name="T20" fmla="*/ 34 w 50"/>
                    <a:gd name="T21" fmla="*/ 72 h 72"/>
                    <a:gd name="T22" fmla="*/ 50 w 50"/>
                    <a:gd name="T23" fmla="*/ 56 h 72"/>
                    <a:gd name="T24" fmla="*/ 50 w 50"/>
                    <a:gd name="T25" fmla="*/ 16 h 72"/>
                    <a:gd name="T26" fmla="*/ 34 w 50"/>
                    <a:gd name="T2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2">
                      <a:moveTo>
                        <a:pt x="34" y="16"/>
                      </a:move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5"/>
                        <a:pt x="7" y="72"/>
                        <a:pt x="16" y="72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43" y="72"/>
                        <a:pt x="50" y="65"/>
                        <a:pt x="50" y="5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" name="Freeform 20"/>
                <p:cNvSpPr>
                  <a:spLocks noEditPoints="1"/>
                </p:cNvSpPr>
                <p:nvPr/>
              </p:nvSpPr>
              <p:spPr bwMode="auto">
                <a:xfrm>
                  <a:off x="1907830" y="4064167"/>
                  <a:ext cx="191645" cy="281832"/>
                </a:xfrm>
                <a:custGeom>
                  <a:avLst/>
                  <a:gdLst>
                    <a:gd name="T0" fmla="*/ 34 w 50"/>
                    <a:gd name="T1" fmla="*/ 16 h 74"/>
                    <a:gd name="T2" fmla="*/ 34 w 50"/>
                    <a:gd name="T3" fmla="*/ 58 h 74"/>
                    <a:gd name="T4" fmla="*/ 16 w 50"/>
                    <a:gd name="T5" fmla="*/ 58 h 74"/>
                    <a:gd name="T6" fmla="*/ 16 w 50"/>
                    <a:gd name="T7" fmla="*/ 16 h 74"/>
                    <a:gd name="T8" fmla="*/ 34 w 50"/>
                    <a:gd name="T9" fmla="*/ 16 h 74"/>
                    <a:gd name="T10" fmla="*/ 34 w 50"/>
                    <a:gd name="T11" fmla="*/ 0 h 74"/>
                    <a:gd name="T12" fmla="*/ 16 w 50"/>
                    <a:gd name="T13" fmla="*/ 0 h 74"/>
                    <a:gd name="T14" fmla="*/ 0 w 50"/>
                    <a:gd name="T15" fmla="*/ 16 h 74"/>
                    <a:gd name="T16" fmla="*/ 0 w 50"/>
                    <a:gd name="T17" fmla="*/ 58 h 74"/>
                    <a:gd name="T18" fmla="*/ 16 w 50"/>
                    <a:gd name="T19" fmla="*/ 74 h 74"/>
                    <a:gd name="T20" fmla="*/ 34 w 50"/>
                    <a:gd name="T21" fmla="*/ 74 h 74"/>
                    <a:gd name="T22" fmla="*/ 50 w 50"/>
                    <a:gd name="T23" fmla="*/ 58 h 74"/>
                    <a:gd name="T24" fmla="*/ 50 w 50"/>
                    <a:gd name="T25" fmla="*/ 16 h 74"/>
                    <a:gd name="T26" fmla="*/ 34 w 50"/>
                    <a:gd name="T2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4">
                      <a:moveTo>
                        <a:pt x="34" y="16"/>
                      </a:move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7" y="74"/>
                        <a:pt x="16" y="74"/>
                      </a:cubicBezTo>
                      <a:cubicBezTo>
                        <a:pt x="34" y="74"/>
                        <a:pt x="34" y="74"/>
                        <a:pt x="34" y="74"/>
                      </a:cubicBezTo>
                      <a:cubicBezTo>
                        <a:pt x="43" y="74"/>
                        <a:pt x="50" y="66"/>
                        <a:pt x="50" y="58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" name="Freeform 21"/>
                <p:cNvSpPr>
                  <a:spLocks noEditPoints="1"/>
                </p:cNvSpPr>
                <p:nvPr/>
              </p:nvSpPr>
              <p:spPr bwMode="auto">
                <a:xfrm>
                  <a:off x="1820865" y="4151132"/>
                  <a:ext cx="278610" cy="194867"/>
                </a:xfrm>
                <a:custGeom>
                  <a:avLst/>
                  <a:gdLst>
                    <a:gd name="T0" fmla="*/ 57 w 73"/>
                    <a:gd name="T1" fmla="*/ 16 h 51"/>
                    <a:gd name="T2" fmla="*/ 57 w 73"/>
                    <a:gd name="T3" fmla="*/ 35 h 51"/>
                    <a:gd name="T4" fmla="*/ 16 w 73"/>
                    <a:gd name="T5" fmla="*/ 35 h 51"/>
                    <a:gd name="T6" fmla="*/ 16 w 73"/>
                    <a:gd name="T7" fmla="*/ 16 h 51"/>
                    <a:gd name="T8" fmla="*/ 57 w 73"/>
                    <a:gd name="T9" fmla="*/ 16 h 51"/>
                    <a:gd name="T10" fmla="*/ 57 w 73"/>
                    <a:gd name="T11" fmla="*/ 0 h 51"/>
                    <a:gd name="T12" fmla="*/ 16 w 73"/>
                    <a:gd name="T13" fmla="*/ 0 h 51"/>
                    <a:gd name="T14" fmla="*/ 0 w 73"/>
                    <a:gd name="T15" fmla="*/ 16 h 51"/>
                    <a:gd name="T16" fmla="*/ 0 w 73"/>
                    <a:gd name="T17" fmla="*/ 35 h 51"/>
                    <a:gd name="T18" fmla="*/ 16 w 73"/>
                    <a:gd name="T19" fmla="*/ 51 h 51"/>
                    <a:gd name="T20" fmla="*/ 57 w 73"/>
                    <a:gd name="T21" fmla="*/ 51 h 51"/>
                    <a:gd name="T22" fmla="*/ 73 w 73"/>
                    <a:gd name="T23" fmla="*/ 35 h 51"/>
                    <a:gd name="T24" fmla="*/ 73 w 73"/>
                    <a:gd name="T25" fmla="*/ 16 h 51"/>
                    <a:gd name="T26" fmla="*/ 57 w 73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51">
                      <a:moveTo>
                        <a:pt x="57" y="16"/>
                      </a:move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7" y="51"/>
                        <a:pt x="16" y="51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66" y="51"/>
                        <a:pt x="73" y="43"/>
                        <a:pt x="73" y="35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" name="Freeform 22"/>
                <p:cNvSpPr>
                  <a:spLocks noEditPoints="1"/>
                </p:cNvSpPr>
                <p:nvPr/>
              </p:nvSpPr>
              <p:spPr bwMode="auto">
                <a:xfrm>
                  <a:off x="1907830" y="3820986"/>
                  <a:ext cx="191645" cy="273779"/>
                </a:xfrm>
                <a:custGeom>
                  <a:avLst/>
                  <a:gdLst>
                    <a:gd name="T0" fmla="*/ 34 w 50"/>
                    <a:gd name="T1" fmla="*/ 16 h 72"/>
                    <a:gd name="T2" fmla="*/ 34 w 50"/>
                    <a:gd name="T3" fmla="*/ 56 h 72"/>
                    <a:gd name="T4" fmla="*/ 16 w 50"/>
                    <a:gd name="T5" fmla="*/ 56 h 72"/>
                    <a:gd name="T6" fmla="*/ 16 w 50"/>
                    <a:gd name="T7" fmla="*/ 16 h 72"/>
                    <a:gd name="T8" fmla="*/ 34 w 50"/>
                    <a:gd name="T9" fmla="*/ 16 h 72"/>
                    <a:gd name="T10" fmla="*/ 34 w 50"/>
                    <a:gd name="T11" fmla="*/ 0 h 72"/>
                    <a:gd name="T12" fmla="*/ 16 w 50"/>
                    <a:gd name="T13" fmla="*/ 0 h 72"/>
                    <a:gd name="T14" fmla="*/ 0 w 50"/>
                    <a:gd name="T15" fmla="*/ 16 h 72"/>
                    <a:gd name="T16" fmla="*/ 0 w 50"/>
                    <a:gd name="T17" fmla="*/ 56 h 72"/>
                    <a:gd name="T18" fmla="*/ 16 w 50"/>
                    <a:gd name="T19" fmla="*/ 72 h 72"/>
                    <a:gd name="T20" fmla="*/ 34 w 50"/>
                    <a:gd name="T21" fmla="*/ 72 h 72"/>
                    <a:gd name="T22" fmla="*/ 50 w 50"/>
                    <a:gd name="T23" fmla="*/ 56 h 72"/>
                    <a:gd name="T24" fmla="*/ 50 w 50"/>
                    <a:gd name="T25" fmla="*/ 16 h 72"/>
                    <a:gd name="T26" fmla="*/ 34 w 50"/>
                    <a:gd name="T2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2">
                      <a:moveTo>
                        <a:pt x="34" y="16"/>
                      </a:move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5"/>
                        <a:pt x="7" y="72"/>
                        <a:pt x="16" y="72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43" y="72"/>
                        <a:pt x="50" y="65"/>
                        <a:pt x="50" y="5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" name="Freeform 23"/>
                <p:cNvSpPr>
                  <a:spLocks noEditPoints="1"/>
                </p:cNvSpPr>
                <p:nvPr/>
              </p:nvSpPr>
              <p:spPr bwMode="auto">
                <a:xfrm>
                  <a:off x="1661428" y="3405486"/>
                  <a:ext cx="600703" cy="594262"/>
                </a:xfrm>
                <a:custGeom>
                  <a:avLst/>
                  <a:gdLst>
                    <a:gd name="T0" fmla="*/ 105 w 158"/>
                    <a:gd name="T1" fmla="*/ 16 h 156"/>
                    <a:gd name="T2" fmla="*/ 140 w 158"/>
                    <a:gd name="T3" fmla="*/ 56 h 156"/>
                    <a:gd name="T4" fmla="*/ 56 w 158"/>
                    <a:gd name="T5" fmla="*/ 140 h 156"/>
                    <a:gd name="T6" fmla="*/ 17 w 158"/>
                    <a:gd name="T7" fmla="*/ 99 h 156"/>
                    <a:gd name="T8" fmla="*/ 105 w 158"/>
                    <a:gd name="T9" fmla="*/ 16 h 156"/>
                    <a:gd name="T10" fmla="*/ 105 w 158"/>
                    <a:gd name="T11" fmla="*/ 0 h 156"/>
                    <a:gd name="T12" fmla="*/ 94 w 158"/>
                    <a:gd name="T13" fmla="*/ 5 h 156"/>
                    <a:gd name="T14" fmla="*/ 6 w 158"/>
                    <a:gd name="T15" fmla="*/ 87 h 156"/>
                    <a:gd name="T16" fmla="*/ 5 w 158"/>
                    <a:gd name="T17" fmla="*/ 109 h 156"/>
                    <a:gd name="T18" fmla="*/ 44 w 158"/>
                    <a:gd name="T19" fmla="*/ 151 h 156"/>
                    <a:gd name="T20" fmla="*/ 55 w 158"/>
                    <a:gd name="T21" fmla="*/ 156 h 156"/>
                    <a:gd name="T22" fmla="*/ 56 w 158"/>
                    <a:gd name="T23" fmla="*/ 156 h 156"/>
                    <a:gd name="T24" fmla="*/ 67 w 158"/>
                    <a:gd name="T25" fmla="*/ 152 h 156"/>
                    <a:gd name="T26" fmla="*/ 151 w 158"/>
                    <a:gd name="T27" fmla="*/ 67 h 156"/>
                    <a:gd name="T28" fmla="*/ 152 w 158"/>
                    <a:gd name="T29" fmla="*/ 45 h 156"/>
                    <a:gd name="T30" fmla="*/ 117 w 158"/>
                    <a:gd name="T31" fmla="*/ 6 h 156"/>
                    <a:gd name="T32" fmla="*/ 105 w 158"/>
                    <a:gd name="T33" fmla="*/ 0 h 156"/>
                    <a:gd name="T34" fmla="*/ 105 w 158"/>
                    <a:gd name="T35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8" h="156">
                      <a:moveTo>
                        <a:pt x="105" y="16"/>
                      </a:moveTo>
                      <a:cubicBezTo>
                        <a:pt x="140" y="56"/>
                        <a:pt x="140" y="56"/>
                        <a:pt x="140" y="56"/>
                      </a:cubicBezTo>
                      <a:cubicBezTo>
                        <a:pt x="56" y="140"/>
                        <a:pt x="56" y="140"/>
                        <a:pt x="56" y="140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05" y="16"/>
                        <a:pt x="105" y="16"/>
                        <a:pt x="105" y="16"/>
                      </a:cubicBezTo>
                      <a:moveTo>
                        <a:pt x="105" y="0"/>
                      </a:moveTo>
                      <a:cubicBezTo>
                        <a:pt x="101" y="0"/>
                        <a:pt x="97" y="2"/>
                        <a:pt x="94" y="5"/>
                      </a:cubicBezTo>
                      <a:cubicBezTo>
                        <a:pt x="6" y="87"/>
                        <a:pt x="6" y="87"/>
                        <a:pt x="6" y="87"/>
                      </a:cubicBezTo>
                      <a:cubicBezTo>
                        <a:pt x="0" y="93"/>
                        <a:pt x="0" y="103"/>
                        <a:pt x="5" y="109"/>
                      </a:cubicBezTo>
                      <a:cubicBezTo>
                        <a:pt x="44" y="151"/>
                        <a:pt x="44" y="151"/>
                        <a:pt x="44" y="151"/>
                      </a:cubicBezTo>
                      <a:cubicBezTo>
                        <a:pt x="47" y="154"/>
                        <a:pt x="51" y="156"/>
                        <a:pt x="55" y="156"/>
                      </a:cubicBezTo>
                      <a:cubicBezTo>
                        <a:pt x="55" y="156"/>
                        <a:pt x="56" y="156"/>
                        <a:pt x="56" y="156"/>
                      </a:cubicBezTo>
                      <a:cubicBezTo>
                        <a:pt x="60" y="156"/>
                        <a:pt x="64" y="155"/>
                        <a:pt x="67" y="152"/>
                      </a:cubicBezTo>
                      <a:cubicBezTo>
                        <a:pt x="151" y="67"/>
                        <a:pt x="151" y="67"/>
                        <a:pt x="151" y="67"/>
                      </a:cubicBezTo>
                      <a:cubicBezTo>
                        <a:pt x="157" y="61"/>
                        <a:pt x="158" y="52"/>
                        <a:pt x="152" y="45"/>
                      </a:cubicBezTo>
                      <a:cubicBezTo>
                        <a:pt x="117" y="6"/>
                        <a:pt x="117" y="6"/>
                        <a:pt x="117" y="6"/>
                      </a:cubicBezTo>
                      <a:cubicBezTo>
                        <a:pt x="114" y="3"/>
                        <a:pt x="110" y="1"/>
                        <a:pt x="105" y="0"/>
                      </a:cubicBezTo>
                      <a:cubicBezTo>
                        <a:pt x="105" y="0"/>
                        <a:pt x="105" y="0"/>
                        <a:pt x="105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" name="Freeform 24"/>
                <p:cNvSpPr>
                  <a:spLocks noEditPoints="1"/>
                </p:cNvSpPr>
                <p:nvPr/>
              </p:nvSpPr>
              <p:spPr bwMode="auto">
                <a:xfrm>
                  <a:off x="1555138" y="3790388"/>
                  <a:ext cx="318872" cy="293105"/>
                </a:xfrm>
                <a:custGeom>
                  <a:avLst/>
                  <a:gdLst>
                    <a:gd name="T0" fmla="*/ 32 w 84"/>
                    <a:gd name="T1" fmla="*/ 16 h 77"/>
                    <a:gd name="T2" fmla="*/ 67 w 84"/>
                    <a:gd name="T3" fmla="*/ 50 h 77"/>
                    <a:gd name="T4" fmla="*/ 17 w 84"/>
                    <a:gd name="T5" fmla="*/ 61 h 77"/>
                    <a:gd name="T6" fmla="*/ 32 w 84"/>
                    <a:gd name="T7" fmla="*/ 16 h 77"/>
                    <a:gd name="T8" fmla="*/ 32 w 84"/>
                    <a:gd name="T9" fmla="*/ 0 h 77"/>
                    <a:gd name="T10" fmla="*/ 28 w 84"/>
                    <a:gd name="T11" fmla="*/ 1 h 77"/>
                    <a:gd name="T12" fmla="*/ 17 w 84"/>
                    <a:gd name="T13" fmla="*/ 11 h 77"/>
                    <a:gd name="T14" fmla="*/ 2 w 84"/>
                    <a:gd name="T15" fmla="*/ 56 h 77"/>
                    <a:gd name="T16" fmla="*/ 5 w 84"/>
                    <a:gd name="T17" fmla="*/ 72 h 77"/>
                    <a:gd name="T18" fmla="*/ 17 w 84"/>
                    <a:gd name="T19" fmla="*/ 77 h 77"/>
                    <a:gd name="T20" fmla="*/ 20 w 84"/>
                    <a:gd name="T21" fmla="*/ 76 h 77"/>
                    <a:gd name="T22" fmla="*/ 71 w 84"/>
                    <a:gd name="T23" fmla="*/ 65 h 77"/>
                    <a:gd name="T24" fmla="*/ 83 w 84"/>
                    <a:gd name="T25" fmla="*/ 54 h 77"/>
                    <a:gd name="T26" fmla="*/ 78 w 84"/>
                    <a:gd name="T27" fmla="*/ 38 h 77"/>
                    <a:gd name="T28" fmla="*/ 43 w 84"/>
                    <a:gd name="T29" fmla="*/ 5 h 77"/>
                    <a:gd name="T30" fmla="*/ 32 w 84"/>
                    <a:gd name="T31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4" h="77">
                      <a:moveTo>
                        <a:pt x="32" y="16"/>
                      </a:moveTo>
                      <a:cubicBezTo>
                        <a:pt x="67" y="50"/>
                        <a:pt x="67" y="50"/>
                        <a:pt x="67" y="50"/>
                      </a:cubicBezTo>
                      <a:cubicBezTo>
                        <a:pt x="17" y="61"/>
                        <a:pt x="17" y="61"/>
                        <a:pt x="17" y="61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moveTo>
                        <a:pt x="32" y="0"/>
                      </a:moveTo>
                      <a:cubicBezTo>
                        <a:pt x="31" y="0"/>
                        <a:pt x="29" y="0"/>
                        <a:pt x="28" y="1"/>
                      </a:cubicBezTo>
                      <a:cubicBezTo>
                        <a:pt x="23" y="2"/>
                        <a:pt x="18" y="6"/>
                        <a:pt x="17" y="11"/>
                      </a:cubicBezTo>
                      <a:cubicBezTo>
                        <a:pt x="2" y="56"/>
                        <a:pt x="2" y="56"/>
                        <a:pt x="2" y="56"/>
                      </a:cubicBezTo>
                      <a:cubicBezTo>
                        <a:pt x="0" y="61"/>
                        <a:pt x="1" y="67"/>
                        <a:pt x="5" y="72"/>
                      </a:cubicBezTo>
                      <a:cubicBezTo>
                        <a:pt x="8" y="75"/>
                        <a:pt x="12" y="77"/>
                        <a:pt x="17" y="77"/>
                      </a:cubicBezTo>
                      <a:cubicBezTo>
                        <a:pt x="18" y="77"/>
                        <a:pt x="19" y="77"/>
                        <a:pt x="20" y="76"/>
                      </a:cubicBezTo>
                      <a:cubicBezTo>
                        <a:pt x="71" y="65"/>
                        <a:pt x="71" y="65"/>
                        <a:pt x="71" y="65"/>
                      </a:cubicBezTo>
                      <a:cubicBezTo>
                        <a:pt x="77" y="64"/>
                        <a:pt x="81" y="59"/>
                        <a:pt x="83" y="54"/>
                      </a:cubicBezTo>
                      <a:cubicBezTo>
                        <a:pt x="84" y="48"/>
                        <a:pt x="83" y="42"/>
                        <a:pt x="78" y="38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0" y="2"/>
                        <a:pt x="36" y="0"/>
                        <a:pt x="32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" name="Freeform 25"/>
                <p:cNvSpPr>
                  <a:spLocks/>
                </p:cNvSpPr>
                <p:nvPr/>
              </p:nvSpPr>
              <p:spPr bwMode="auto">
                <a:xfrm>
                  <a:off x="1371545" y="3642225"/>
                  <a:ext cx="69249" cy="148163"/>
                </a:xfrm>
                <a:custGeom>
                  <a:avLst/>
                  <a:gdLst>
                    <a:gd name="T0" fmla="*/ 0 w 43"/>
                    <a:gd name="T1" fmla="*/ 0 h 92"/>
                    <a:gd name="T2" fmla="*/ 43 w 43"/>
                    <a:gd name="T3" fmla="*/ 0 h 92"/>
                    <a:gd name="T4" fmla="*/ 43 w 43"/>
                    <a:gd name="T5" fmla="*/ 92 h 92"/>
                    <a:gd name="T6" fmla="*/ 0 w 43"/>
                    <a:gd name="T7" fmla="*/ 92 h 92"/>
                    <a:gd name="T8" fmla="*/ 0 w 43"/>
                    <a:gd name="T9" fmla="*/ 0 h 92"/>
                    <a:gd name="T10" fmla="*/ 0 w 43"/>
                    <a:gd name="T11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2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2"/>
                      </a:lnTo>
                      <a:lnTo>
                        <a:pt x="0" y="9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" name="Freeform 26"/>
                <p:cNvSpPr>
                  <a:spLocks/>
                </p:cNvSpPr>
                <p:nvPr/>
              </p:nvSpPr>
              <p:spPr bwMode="auto">
                <a:xfrm>
                  <a:off x="1371545" y="3642225"/>
                  <a:ext cx="156215" cy="59588"/>
                </a:xfrm>
                <a:custGeom>
                  <a:avLst/>
                  <a:gdLst>
                    <a:gd name="T0" fmla="*/ 0 w 97"/>
                    <a:gd name="T1" fmla="*/ 0 h 37"/>
                    <a:gd name="T2" fmla="*/ 97 w 97"/>
                    <a:gd name="T3" fmla="*/ 0 h 37"/>
                    <a:gd name="T4" fmla="*/ 97 w 97"/>
                    <a:gd name="T5" fmla="*/ 37 h 37"/>
                    <a:gd name="T6" fmla="*/ 0 w 97"/>
                    <a:gd name="T7" fmla="*/ 37 h 37"/>
                    <a:gd name="T8" fmla="*/ 0 w 97"/>
                    <a:gd name="T9" fmla="*/ 0 h 37"/>
                    <a:gd name="T10" fmla="*/ 0 w 97"/>
                    <a:gd name="T11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37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37"/>
                      </a:lnTo>
                      <a:lnTo>
                        <a:pt x="0" y="3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" name="Freeform 27"/>
                <p:cNvSpPr>
                  <a:spLocks/>
                </p:cNvSpPr>
                <p:nvPr/>
              </p:nvSpPr>
              <p:spPr bwMode="auto">
                <a:xfrm>
                  <a:off x="1622777" y="3642225"/>
                  <a:ext cx="161046" cy="59588"/>
                </a:xfrm>
                <a:custGeom>
                  <a:avLst/>
                  <a:gdLst>
                    <a:gd name="T0" fmla="*/ 0 w 100"/>
                    <a:gd name="T1" fmla="*/ 37 h 37"/>
                    <a:gd name="T2" fmla="*/ 0 w 100"/>
                    <a:gd name="T3" fmla="*/ 0 h 37"/>
                    <a:gd name="T4" fmla="*/ 100 w 100"/>
                    <a:gd name="T5" fmla="*/ 0 h 37"/>
                    <a:gd name="T6" fmla="*/ 64 w 100"/>
                    <a:gd name="T7" fmla="*/ 37 h 37"/>
                    <a:gd name="T8" fmla="*/ 0 w 100"/>
                    <a:gd name="T9" fmla="*/ 37 h 37"/>
                    <a:gd name="T10" fmla="*/ 0 w 100"/>
                    <a:gd name="T11" fmla="*/ 37 h 37"/>
                    <a:gd name="T12" fmla="*/ 0 w 100"/>
                    <a:gd name="T13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37">
                      <a:moveTo>
                        <a:pt x="0" y="37"/>
                      </a:moveTo>
                      <a:lnTo>
                        <a:pt x="0" y="0"/>
                      </a:lnTo>
                      <a:lnTo>
                        <a:pt x="100" y="0"/>
                      </a:lnTo>
                      <a:lnTo>
                        <a:pt x="64" y="37"/>
                      </a:lnTo>
                      <a:lnTo>
                        <a:pt x="0" y="37"/>
                      </a:lnTo>
                      <a:lnTo>
                        <a:pt x="0" y="37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" name="Freeform 28"/>
                <p:cNvSpPr>
                  <a:spLocks/>
                </p:cNvSpPr>
                <p:nvPr/>
              </p:nvSpPr>
              <p:spPr bwMode="auto">
                <a:xfrm>
                  <a:off x="1622777" y="4212330"/>
                  <a:ext cx="161046" cy="72471"/>
                </a:xfrm>
                <a:custGeom>
                  <a:avLst/>
                  <a:gdLst>
                    <a:gd name="T0" fmla="*/ 0 w 100"/>
                    <a:gd name="T1" fmla="*/ 0 h 45"/>
                    <a:gd name="T2" fmla="*/ 100 w 100"/>
                    <a:gd name="T3" fmla="*/ 0 h 45"/>
                    <a:gd name="T4" fmla="*/ 100 w 100"/>
                    <a:gd name="T5" fmla="*/ 45 h 45"/>
                    <a:gd name="T6" fmla="*/ 0 w 100"/>
                    <a:gd name="T7" fmla="*/ 45 h 45"/>
                    <a:gd name="T8" fmla="*/ 0 w 100"/>
                    <a:gd name="T9" fmla="*/ 0 h 45"/>
                    <a:gd name="T10" fmla="*/ 0 w 100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0" h="45">
                      <a:moveTo>
                        <a:pt x="0" y="0"/>
                      </a:moveTo>
                      <a:lnTo>
                        <a:pt x="100" y="0"/>
                      </a:lnTo>
                      <a:lnTo>
                        <a:pt x="100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" name="Freeform 29"/>
                <p:cNvSpPr>
                  <a:spLocks/>
                </p:cNvSpPr>
                <p:nvPr/>
              </p:nvSpPr>
              <p:spPr bwMode="auto">
                <a:xfrm>
                  <a:off x="1371545" y="4125365"/>
                  <a:ext cx="69249" cy="159437"/>
                </a:xfrm>
                <a:custGeom>
                  <a:avLst/>
                  <a:gdLst>
                    <a:gd name="T0" fmla="*/ 0 w 43"/>
                    <a:gd name="T1" fmla="*/ 0 h 99"/>
                    <a:gd name="T2" fmla="*/ 43 w 43"/>
                    <a:gd name="T3" fmla="*/ 0 h 99"/>
                    <a:gd name="T4" fmla="*/ 43 w 43"/>
                    <a:gd name="T5" fmla="*/ 99 h 99"/>
                    <a:gd name="T6" fmla="*/ 0 w 43"/>
                    <a:gd name="T7" fmla="*/ 99 h 99"/>
                    <a:gd name="T8" fmla="*/ 0 w 43"/>
                    <a:gd name="T9" fmla="*/ 0 h 99"/>
                    <a:gd name="T10" fmla="*/ 0 w 43"/>
                    <a:gd name="T1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9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9"/>
                      </a:lnTo>
                      <a:lnTo>
                        <a:pt x="0" y="9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" name="Freeform 30"/>
                <p:cNvSpPr>
                  <a:spLocks/>
                </p:cNvSpPr>
                <p:nvPr/>
              </p:nvSpPr>
              <p:spPr bwMode="auto">
                <a:xfrm>
                  <a:off x="1371545" y="4212330"/>
                  <a:ext cx="156215" cy="72471"/>
                </a:xfrm>
                <a:custGeom>
                  <a:avLst/>
                  <a:gdLst>
                    <a:gd name="T0" fmla="*/ 0 w 97"/>
                    <a:gd name="T1" fmla="*/ 0 h 45"/>
                    <a:gd name="T2" fmla="*/ 97 w 97"/>
                    <a:gd name="T3" fmla="*/ 0 h 45"/>
                    <a:gd name="T4" fmla="*/ 97 w 97"/>
                    <a:gd name="T5" fmla="*/ 45 h 45"/>
                    <a:gd name="T6" fmla="*/ 0 w 97"/>
                    <a:gd name="T7" fmla="*/ 45 h 45"/>
                    <a:gd name="T8" fmla="*/ 0 w 97"/>
                    <a:gd name="T9" fmla="*/ 0 h 45"/>
                    <a:gd name="T10" fmla="*/ 0 w 97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45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" name="Freeform 31"/>
                <p:cNvSpPr>
                  <a:spLocks/>
                </p:cNvSpPr>
                <p:nvPr/>
              </p:nvSpPr>
              <p:spPr bwMode="auto">
                <a:xfrm>
                  <a:off x="1371545" y="3880574"/>
                  <a:ext cx="69249" cy="152995"/>
                </a:xfrm>
                <a:custGeom>
                  <a:avLst/>
                  <a:gdLst>
                    <a:gd name="T0" fmla="*/ 0 w 43"/>
                    <a:gd name="T1" fmla="*/ 0 h 95"/>
                    <a:gd name="T2" fmla="*/ 43 w 43"/>
                    <a:gd name="T3" fmla="*/ 0 h 95"/>
                    <a:gd name="T4" fmla="*/ 43 w 43"/>
                    <a:gd name="T5" fmla="*/ 95 h 95"/>
                    <a:gd name="T6" fmla="*/ 0 w 43"/>
                    <a:gd name="T7" fmla="*/ 95 h 95"/>
                    <a:gd name="T8" fmla="*/ 0 w 43"/>
                    <a:gd name="T9" fmla="*/ 0 h 95"/>
                    <a:gd name="T10" fmla="*/ 0 w 43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5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5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" name="Freeform 32"/>
                <p:cNvSpPr>
                  <a:spLocks/>
                </p:cNvSpPr>
                <p:nvPr/>
              </p:nvSpPr>
              <p:spPr bwMode="auto">
                <a:xfrm>
                  <a:off x="1969027" y="4125365"/>
                  <a:ext cx="69249" cy="159437"/>
                </a:xfrm>
                <a:custGeom>
                  <a:avLst/>
                  <a:gdLst>
                    <a:gd name="T0" fmla="*/ 0 w 43"/>
                    <a:gd name="T1" fmla="*/ 0 h 99"/>
                    <a:gd name="T2" fmla="*/ 43 w 43"/>
                    <a:gd name="T3" fmla="*/ 0 h 99"/>
                    <a:gd name="T4" fmla="*/ 43 w 43"/>
                    <a:gd name="T5" fmla="*/ 99 h 99"/>
                    <a:gd name="T6" fmla="*/ 0 w 43"/>
                    <a:gd name="T7" fmla="*/ 99 h 99"/>
                    <a:gd name="T8" fmla="*/ 0 w 43"/>
                    <a:gd name="T9" fmla="*/ 0 h 99"/>
                    <a:gd name="T10" fmla="*/ 0 w 43"/>
                    <a:gd name="T1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9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9"/>
                      </a:lnTo>
                      <a:lnTo>
                        <a:pt x="0" y="9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" name="Freeform 33"/>
                <p:cNvSpPr>
                  <a:spLocks/>
                </p:cNvSpPr>
                <p:nvPr/>
              </p:nvSpPr>
              <p:spPr bwMode="auto">
                <a:xfrm>
                  <a:off x="1882062" y="4212330"/>
                  <a:ext cx="156215" cy="72471"/>
                </a:xfrm>
                <a:custGeom>
                  <a:avLst/>
                  <a:gdLst>
                    <a:gd name="T0" fmla="*/ 0 w 97"/>
                    <a:gd name="T1" fmla="*/ 0 h 45"/>
                    <a:gd name="T2" fmla="*/ 97 w 97"/>
                    <a:gd name="T3" fmla="*/ 0 h 45"/>
                    <a:gd name="T4" fmla="*/ 97 w 97"/>
                    <a:gd name="T5" fmla="*/ 45 h 45"/>
                    <a:gd name="T6" fmla="*/ 0 w 97"/>
                    <a:gd name="T7" fmla="*/ 45 h 45"/>
                    <a:gd name="T8" fmla="*/ 0 w 97"/>
                    <a:gd name="T9" fmla="*/ 0 h 45"/>
                    <a:gd name="T10" fmla="*/ 0 w 97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45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" name="Freeform 34"/>
                <p:cNvSpPr>
                  <a:spLocks/>
                </p:cNvSpPr>
                <p:nvPr/>
              </p:nvSpPr>
              <p:spPr bwMode="auto">
                <a:xfrm>
                  <a:off x="1969027" y="3880574"/>
                  <a:ext cx="69249" cy="152995"/>
                </a:xfrm>
                <a:custGeom>
                  <a:avLst/>
                  <a:gdLst>
                    <a:gd name="T0" fmla="*/ 0 w 43"/>
                    <a:gd name="T1" fmla="*/ 0 h 95"/>
                    <a:gd name="T2" fmla="*/ 43 w 43"/>
                    <a:gd name="T3" fmla="*/ 0 h 95"/>
                    <a:gd name="T4" fmla="*/ 43 w 43"/>
                    <a:gd name="T5" fmla="*/ 95 h 95"/>
                    <a:gd name="T6" fmla="*/ 0 w 43"/>
                    <a:gd name="T7" fmla="*/ 95 h 95"/>
                    <a:gd name="T8" fmla="*/ 0 w 43"/>
                    <a:gd name="T9" fmla="*/ 0 h 95"/>
                    <a:gd name="T10" fmla="*/ 0 w 43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5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5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" name="Freeform 35"/>
                <p:cNvSpPr>
                  <a:spLocks/>
                </p:cNvSpPr>
                <p:nvPr/>
              </p:nvSpPr>
              <p:spPr bwMode="auto">
                <a:xfrm>
                  <a:off x="1725847" y="3466684"/>
                  <a:ext cx="468645" cy="471867"/>
                </a:xfrm>
                <a:custGeom>
                  <a:avLst/>
                  <a:gdLst>
                    <a:gd name="T0" fmla="*/ 208 w 291"/>
                    <a:gd name="T1" fmla="*/ 0 h 293"/>
                    <a:gd name="T2" fmla="*/ 0 w 291"/>
                    <a:gd name="T3" fmla="*/ 196 h 293"/>
                    <a:gd name="T4" fmla="*/ 92 w 291"/>
                    <a:gd name="T5" fmla="*/ 293 h 293"/>
                    <a:gd name="T6" fmla="*/ 291 w 291"/>
                    <a:gd name="T7" fmla="*/ 94 h 293"/>
                    <a:gd name="T8" fmla="*/ 208 w 291"/>
                    <a:gd name="T9" fmla="*/ 0 h 293"/>
                    <a:gd name="T10" fmla="*/ 208 w 291"/>
                    <a:gd name="T11" fmla="*/ 0 h 293"/>
                    <a:gd name="T12" fmla="*/ 208 w 291"/>
                    <a:gd name="T13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1" h="293">
                      <a:moveTo>
                        <a:pt x="208" y="0"/>
                      </a:moveTo>
                      <a:lnTo>
                        <a:pt x="0" y="196"/>
                      </a:lnTo>
                      <a:lnTo>
                        <a:pt x="92" y="293"/>
                      </a:lnTo>
                      <a:lnTo>
                        <a:pt x="291" y="94"/>
                      </a:lnTo>
                      <a:lnTo>
                        <a:pt x="208" y="0"/>
                      </a:lnTo>
                      <a:lnTo>
                        <a:pt x="208" y="0"/>
                      </a:lnTo>
                      <a:lnTo>
                        <a:pt x="20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" name="Freeform 36"/>
                <p:cNvSpPr>
                  <a:spLocks/>
                </p:cNvSpPr>
                <p:nvPr/>
              </p:nvSpPr>
              <p:spPr bwMode="auto">
                <a:xfrm>
                  <a:off x="1619556" y="3849975"/>
                  <a:ext cx="190035" cy="172320"/>
                </a:xfrm>
                <a:custGeom>
                  <a:avLst/>
                  <a:gdLst>
                    <a:gd name="T0" fmla="*/ 35 w 118"/>
                    <a:gd name="T1" fmla="*/ 0 h 107"/>
                    <a:gd name="T2" fmla="*/ 0 w 118"/>
                    <a:gd name="T3" fmla="*/ 107 h 107"/>
                    <a:gd name="T4" fmla="*/ 118 w 118"/>
                    <a:gd name="T5" fmla="*/ 81 h 107"/>
                    <a:gd name="T6" fmla="*/ 35 w 118"/>
                    <a:gd name="T7" fmla="*/ 0 h 107"/>
                    <a:gd name="T8" fmla="*/ 35 w 118"/>
                    <a:gd name="T9" fmla="*/ 0 h 107"/>
                    <a:gd name="T10" fmla="*/ 35 w 118"/>
                    <a:gd name="T11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107">
                      <a:moveTo>
                        <a:pt x="35" y="0"/>
                      </a:moveTo>
                      <a:lnTo>
                        <a:pt x="0" y="107"/>
                      </a:lnTo>
                      <a:lnTo>
                        <a:pt x="118" y="81"/>
                      </a:ln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307489" y="1794486"/>
                <a:ext cx="16459468" cy="3422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Xét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tính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của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f>
                              <m:fPr>
                                <m:ctrlPr>
                                  <a:rPr lang="en-US" sz="5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5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sz="5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5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5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5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US" sz="5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US" sz="5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5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den>
                            </m:f>
                            <m:r>
                              <a:rPr lang="en-US" sz="54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 </m:t>
                            </m:r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𝑘h𝑖</m:t>
                            </m:r>
                            <m:r>
                              <a:rPr lang="en-US" sz="54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 </m:t>
                            </m:r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≠1</m:t>
                            </m:r>
                          </m:e>
                          <m:e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54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           </m:t>
                            </m:r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𝑘h𝑖</m:t>
                            </m:r>
                            <m:r>
                              <a:rPr lang="en-US" sz="54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 </m:t>
                            </m:r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eqArr>
                      </m:e>
                    </m:d>
                  </m:oMath>
                </a14:m>
                <a:endParaRPr lang="en-US" sz="5400" dirty="0">
                  <a:solidFill>
                    <a:prstClr val="black"/>
                  </a:solidFill>
                </a:endParaRPr>
              </a:p>
              <a:p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 </a:t>
                </a:r>
                <a:r>
                  <a:rPr lang="en-US" sz="4400" b="1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489" y="1794486"/>
                <a:ext cx="16459468" cy="3422412"/>
              </a:xfrm>
              <a:prstGeom prst="rect">
                <a:avLst/>
              </a:prstGeom>
              <a:blipFill>
                <a:blip r:embed="rId3"/>
                <a:stretch>
                  <a:fillRect l="-1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541949" y="6096000"/>
                <a:ext cx="21501638" cy="1676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Dễ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thấy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 liên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trên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mỗi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khoảng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i="1" smtClean="0">
                            <a:solidFill>
                              <a:prstClr val="black"/>
                            </a:solidFill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−</m:t>
                        </m:r>
                        <m:r>
                          <a:rPr lang="en-US" sz="4400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cs typeface="Tahoma" pitchFamily="34" charset="0"/>
                          </a:rPr>
                          <m:t>∞;1</m:t>
                        </m:r>
                      </m:e>
                    </m:d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và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prstClr val="black"/>
                        </a:solidFill>
                        <a:latin typeface="Cambria Math"/>
                        <a:ea typeface="Tahoma" pitchFamily="34" charset="0"/>
                        <a:cs typeface="Tahoma" pitchFamily="34" charset="0"/>
                      </a:rPr>
                      <m:t>(1;+</m:t>
                    </m:r>
                    <m:r>
                      <a:rPr lang="en-US" sz="4400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  <a:cs typeface="Tahoma" pitchFamily="34" charset="0"/>
                      </a:rPr>
                      <m:t>∞)</m:t>
                    </m:r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                   </a:t>
                </a: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949" y="6096000"/>
                <a:ext cx="21501638" cy="1676293"/>
              </a:xfrm>
              <a:prstGeom prst="rect">
                <a:avLst/>
              </a:prstGeom>
              <a:blipFill>
                <a:blip r:embed="rId4"/>
                <a:stretch>
                  <a:fillRect l="-1049" b="-4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1575792" y="7916242"/>
                <a:ext cx="15037395" cy="1763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prstClr val="black"/>
                        </a:solidFill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𝑥</m:t>
                    </m:r>
                    <m:r>
                      <a:rPr lang="en-US" sz="4400" i="1" smtClean="0">
                        <a:solidFill>
                          <a:prstClr val="black"/>
                        </a:solidFill>
                        <a:latin typeface="Cambria Math"/>
                        <a:ea typeface="Tahoma" pitchFamily="34" charset="0"/>
                        <a:cs typeface="Tahoma" pitchFamily="34" charset="0"/>
                      </a:rPr>
                      <m:t>=1</m:t>
                    </m:r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,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thì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prstClr val="black"/>
                        </a:solidFill>
                        <a:latin typeface="Cambria Math"/>
                        <a:ea typeface="Tahoma" pitchFamily="34" charset="0"/>
                        <a:cs typeface="Tahoma" pitchFamily="34" charset="0"/>
                      </a:rPr>
                      <m:t>h</m:t>
                    </m:r>
                    <m:d>
                      <m:dPr>
                        <m:ctrlPr>
                          <a:rPr lang="en-US" sz="4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i="1" smtClean="0">
                            <a:solidFill>
                              <a:prstClr val="black"/>
                            </a:solidFill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1</m:t>
                        </m:r>
                      </m:e>
                    </m:d>
                    <m:r>
                      <a:rPr lang="en-US" sz="4400" i="1" smtClean="0">
                        <a:solidFill>
                          <a:prstClr val="black"/>
                        </a:solidFill>
                        <a:latin typeface="Cambria Math"/>
                        <a:ea typeface="Tahoma" pitchFamily="34" charset="0"/>
                        <a:cs typeface="Tahoma" pitchFamily="34" charset="0"/>
                      </a:rPr>
                      <m:t>=</m:t>
                    </m:r>
                    <m:r>
                      <a:rPr lang="en-US" sz="4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ahoma" pitchFamily="34" charset="0"/>
                        <a:cs typeface="Tahoma" pitchFamily="34" charset="0"/>
                      </a:rPr>
                      <m:t>2</m:t>
                    </m:r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và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8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→1</m:t>
                            </m:r>
                          </m:lim>
                        </m:limLow>
                      </m:fName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func>
                    <m:d>
                      <m:d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8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→1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sz="4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4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den>
                        </m:f>
                      </m:e>
                    </m:func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                          </a:t>
                </a:r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5792" y="7916242"/>
                <a:ext cx="15037395" cy="1763111"/>
              </a:xfrm>
              <a:prstGeom prst="rect">
                <a:avLst/>
              </a:prstGeom>
              <a:blipFill>
                <a:blip r:embed="rId5"/>
                <a:stretch>
                  <a:fillRect l="-1459" b="-1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1833467" y="9852950"/>
                <a:ext cx="16445878" cy="1534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Vì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8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→1</m:t>
                            </m:r>
                          </m:lim>
                        </m:limLow>
                      </m:fName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func>
                    <m:d>
                      <m:d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nên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đã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cho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prstClr val="black"/>
                        </a:solidFill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𝑥</m:t>
                    </m:r>
                    <m:r>
                      <a:rPr lang="en-US" sz="4400" i="1" smtClean="0">
                        <a:solidFill>
                          <a:prstClr val="black"/>
                        </a:solidFill>
                        <a:latin typeface="Cambria Math"/>
                        <a:ea typeface="Tahoma" pitchFamily="34" charset="0"/>
                        <a:cs typeface="Tahoma" pitchFamily="34" charset="0"/>
                      </a:rPr>
                      <m:t>=1</m:t>
                    </m:r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3467" y="9852950"/>
                <a:ext cx="16445878" cy="1534651"/>
              </a:xfrm>
              <a:prstGeom prst="rect">
                <a:avLst/>
              </a:prstGeom>
              <a:blipFill>
                <a:blip r:embed="rId6"/>
                <a:stretch>
                  <a:fillRect l="-1520" b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1920432" y="11811000"/>
                <a:ext cx="90678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Vậy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đã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cho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trên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solidFill>
                          <a:prstClr val="black"/>
                        </a:solidFill>
                        <a:latin typeface="Cambria Math"/>
                      </a:rPr>
                      <m:t>𝑅</m:t>
                    </m:r>
                  </m:oMath>
                </a14:m>
                <a:endParaRPr lang="en-US" sz="4400" dirty="0">
                  <a:solidFill>
                    <a:prstClr val="black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0432" y="11811000"/>
                <a:ext cx="9067800" cy="769441"/>
              </a:xfrm>
              <a:prstGeom prst="rect">
                <a:avLst/>
              </a:prstGeom>
              <a:blipFill>
                <a:blip r:embed="rId7"/>
                <a:stretch>
                  <a:fillRect l="-2688" t="-17460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674030" y="5414429"/>
                <a:ext cx="824451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Tập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xác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prstClr val="black"/>
                        </a:solidFill>
                        <a:latin typeface="Cambria Math"/>
                      </a:rPr>
                      <m:t>𝐷</m:t>
                    </m:r>
                    <m:r>
                      <a:rPr lang="en-US" sz="4400" i="1" smtClean="0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4400" i="1" smtClean="0">
                        <a:solidFill>
                          <a:prstClr val="black"/>
                        </a:solidFill>
                        <a:latin typeface="Cambria Math"/>
                      </a:rPr>
                      <m:t>𝑅</m:t>
                    </m:r>
                  </m:oMath>
                </a14:m>
                <a:endParaRPr lang="en-US" sz="4400" dirty="0">
                  <a:solidFill>
                    <a:prstClr val="black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030" y="5414429"/>
                <a:ext cx="8244514" cy="769441"/>
              </a:xfrm>
              <a:prstGeom prst="rect">
                <a:avLst/>
              </a:prstGeom>
              <a:blipFill>
                <a:blip r:embed="rId8"/>
                <a:stretch>
                  <a:fillRect l="-3033" t="-16667" b="-36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043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94" grpId="0"/>
      <p:bldP spid="98" grpId="0"/>
      <p:bldP spid="101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8384" y="2031253"/>
            <a:ext cx="21948825" cy="10872693"/>
            <a:chOff x="1361214" y="4076041"/>
            <a:chExt cx="21948825" cy="4745022"/>
          </a:xfrm>
        </p:grpSpPr>
        <p:grpSp>
          <p:nvGrpSpPr>
            <p:cNvPr id="12" name="Group 11"/>
            <p:cNvGrpSpPr/>
            <p:nvPr/>
          </p:nvGrpSpPr>
          <p:grpSpPr>
            <a:xfrm>
              <a:off x="1361214" y="4076041"/>
              <a:ext cx="21948825" cy="4745022"/>
              <a:chOff x="1203559" y="2495616"/>
              <a:chExt cx="21948825" cy="4745022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1203559" y="3763496"/>
                <a:ext cx="21948825" cy="3477142"/>
              </a:xfrm>
              <a:prstGeom prst="roundRect">
                <a:avLst>
                  <a:gd name="adj" fmla="val 4611"/>
                </a:avLst>
              </a:prstGeom>
              <a:solidFill>
                <a:srgbClr val="E7D2B3"/>
              </a:solidFill>
              <a:ln w="28575">
                <a:solidFill>
                  <a:srgbClr val="AB7C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5" name="Freeform 20"/>
              <p:cNvSpPr>
                <a:spLocks/>
              </p:cNvSpPr>
              <p:nvPr/>
            </p:nvSpPr>
            <p:spPr bwMode="auto">
              <a:xfrm>
                <a:off x="1247578" y="2495616"/>
                <a:ext cx="19801324" cy="762778"/>
              </a:xfrm>
              <a:prstGeom prst="roundRect">
                <a:avLst/>
              </a:prstGeom>
              <a:solidFill>
                <a:srgbClr val="AB7C37"/>
              </a:solidFill>
              <a:ln w="57150">
                <a:solidFill>
                  <a:srgbClr val="AB7C37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1726718" y="4281112"/>
              <a:ext cx="19801324" cy="815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Phương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pháp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xét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tính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liên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tục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của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hàm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số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sz="4600" b="1" dirty="0" err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trên</a:t>
              </a:r>
              <a:r>
                <a:rPr lang="en-US" sz="46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TXĐ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635802" y="5627314"/>
            <a:ext cx="192679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Bước</a:t>
            </a:r>
            <a:r>
              <a:rPr lang="en-US" sz="44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 1:</a:t>
            </a:r>
            <a:r>
              <a:rPr lang="en-US" sz="4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Tìm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TXĐ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và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khẳng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hàm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đa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thức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lượng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giác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hữu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tỉ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liên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	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tục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trên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khoảng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TXĐ.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09966" y="7467600"/>
            <a:ext cx="187222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Bước</a:t>
            </a:r>
            <a:r>
              <a:rPr lang="en-US" sz="44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 2: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Xét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tính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liên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tục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của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hàm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số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tại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các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điểm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còn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lại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bằng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nghĩa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endParaRPr lang="en-US" sz="4400" dirty="0"/>
          </a:p>
        </p:txBody>
      </p:sp>
      <p:sp>
        <p:nvSpPr>
          <p:cNvPr id="18" name="TextBox 17"/>
          <p:cNvSpPr txBox="1"/>
          <p:nvPr/>
        </p:nvSpPr>
        <p:spPr>
          <a:xfrm>
            <a:off x="1709966" y="9351818"/>
            <a:ext cx="16375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Bước</a:t>
            </a:r>
            <a:r>
              <a:rPr lang="en-US" sz="44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 3: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Kết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luận</a:t>
            </a:r>
            <a:r>
              <a:rPr lang="en-US" sz="4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424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243871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0"/>
            <a:ext cx="243871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52" name="Group 10"/>
          <p:cNvGrpSpPr/>
          <p:nvPr/>
        </p:nvGrpSpPr>
        <p:grpSpPr>
          <a:xfrm>
            <a:off x="1296987" y="4572001"/>
            <a:ext cx="21819676" cy="8305800"/>
            <a:chOff x="1270511" y="5867400"/>
            <a:chExt cx="21819676" cy="9779083"/>
          </a:xfrm>
        </p:grpSpPr>
        <p:sp>
          <p:nvSpPr>
            <p:cNvPr id="53" name="Rounded Rectangle 52"/>
            <p:cNvSpPr/>
            <p:nvPr/>
          </p:nvSpPr>
          <p:spPr>
            <a:xfrm>
              <a:off x="1272210" y="6139009"/>
              <a:ext cx="21817977" cy="9507474"/>
            </a:xfrm>
            <a:prstGeom prst="roundRect">
              <a:avLst>
                <a:gd name="adj" fmla="val 313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rgbClr val="0999C8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54" name="Group 60"/>
            <p:cNvGrpSpPr/>
            <p:nvPr/>
          </p:nvGrpSpPr>
          <p:grpSpPr>
            <a:xfrm>
              <a:off x="1270511" y="5867400"/>
              <a:ext cx="3568119" cy="927326"/>
              <a:chOff x="1224541" y="6305967"/>
              <a:chExt cx="3568119" cy="927326"/>
            </a:xfrm>
          </p:grpSpPr>
          <p:sp>
            <p:nvSpPr>
              <p:cNvPr id="55" name="Freeform 20"/>
              <p:cNvSpPr>
                <a:spLocks/>
              </p:cNvSpPr>
              <p:nvPr/>
            </p:nvSpPr>
            <p:spPr bwMode="auto">
              <a:xfrm rot="16200000" flipV="1">
                <a:off x="2880142" y="5320775"/>
                <a:ext cx="828631" cy="2996405"/>
              </a:xfrm>
              <a:prstGeom prst="round1Rect">
                <a:avLst/>
              </a:prstGeom>
              <a:solidFill>
                <a:schemeClr val="bg1"/>
              </a:solidFill>
              <a:ln w="57150">
                <a:solidFill>
                  <a:srgbClr val="0999C8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296330" y="6305967"/>
                <a:ext cx="2372765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600" b="1" dirty="0">
                    <a:solidFill>
                      <a:srgbClr val="0999C8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Bài giải</a:t>
                </a:r>
                <a:endParaRPr lang="en-US" sz="4600" b="1" dirty="0">
                  <a:solidFill>
                    <a:srgbClr val="0999C8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9" name="Round Diagonal Corner Rectangle 58"/>
              <p:cNvSpPr/>
              <p:nvPr/>
            </p:nvSpPr>
            <p:spPr>
              <a:xfrm flipV="1">
                <a:off x="1224541" y="6305967"/>
                <a:ext cx="903517" cy="828630"/>
              </a:xfrm>
              <a:prstGeom prst="round2DiagRect">
                <a:avLst/>
              </a:prstGeom>
              <a:solidFill>
                <a:srgbClr val="0999C8"/>
              </a:solidFill>
              <a:ln w="57150">
                <a:solidFill>
                  <a:srgbClr val="0999C8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Freeform 15"/>
              <p:cNvSpPr>
                <a:spLocks noEditPoints="1"/>
              </p:cNvSpPr>
              <p:nvPr/>
            </p:nvSpPr>
            <p:spPr bwMode="auto">
              <a:xfrm>
                <a:off x="1423146" y="6394807"/>
                <a:ext cx="501902" cy="680422"/>
              </a:xfrm>
              <a:custGeom>
                <a:avLst/>
                <a:gdLst>
                  <a:gd name="T0" fmla="*/ 135 w 145"/>
                  <a:gd name="T1" fmla="*/ 72 h 197"/>
                  <a:gd name="T2" fmla="*/ 72 w 145"/>
                  <a:gd name="T3" fmla="*/ 135 h 197"/>
                  <a:gd name="T4" fmla="*/ 9 w 145"/>
                  <a:gd name="T5" fmla="*/ 72 h 197"/>
                  <a:gd name="T6" fmla="*/ 72 w 145"/>
                  <a:gd name="T7" fmla="*/ 9 h 197"/>
                  <a:gd name="T8" fmla="*/ 115 w 145"/>
                  <a:gd name="T9" fmla="*/ 26 h 197"/>
                  <a:gd name="T10" fmla="*/ 60 w 145"/>
                  <a:gd name="T11" fmla="*/ 82 h 197"/>
                  <a:gd name="T12" fmla="*/ 30 w 145"/>
                  <a:gd name="T13" fmla="*/ 60 h 197"/>
                  <a:gd name="T14" fmla="*/ 20 w 145"/>
                  <a:gd name="T15" fmla="*/ 68 h 197"/>
                  <a:gd name="T16" fmla="*/ 61 w 145"/>
                  <a:gd name="T17" fmla="*/ 126 h 197"/>
                  <a:gd name="T18" fmla="*/ 123 w 145"/>
                  <a:gd name="T19" fmla="*/ 35 h 197"/>
                  <a:gd name="T20" fmla="*/ 135 w 145"/>
                  <a:gd name="T21" fmla="*/ 72 h 197"/>
                  <a:gd name="T22" fmla="*/ 145 w 145"/>
                  <a:gd name="T23" fmla="*/ 12 h 197"/>
                  <a:gd name="T24" fmla="*/ 135 w 145"/>
                  <a:gd name="T25" fmla="*/ 12 h 197"/>
                  <a:gd name="T26" fmla="*/ 123 w 145"/>
                  <a:gd name="T27" fmla="*/ 21 h 197"/>
                  <a:gd name="T28" fmla="*/ 72 w 145"/>
                  <a:gd name="T29" fmla="*/ 0 h 197"/>
                  <a:gd name="T30" fmla="*/ 0 w 145"/>
                  <a:gd name="T31" fmla="*/ 72 h 197"/>
                  <a:gd name="T32" fmla="*/ 30 w 145"/>
                  <a:gd name="T33" fmla="*/ 131 h 197"/>
                  <a:gd name="T34" fmla="*/ 7 w 145"/>
                  <a:gd name="T35" fmla="*/ 175 h 197"/>
                  <a:gd name="T36" fmla="*/ 13 w 145"/>
                  <a:gd name="T37" fmla="*/ 193 h 197"/>
                  <a:gd name="T38" fmla="*/ 32 w 145"/>
                  <a:gd name="T39" fmla="*/ 187 h 197"/>
                  <a:gd name="T40" fmla="*/ 51 w 145"/>
                  <a:gd name="T41" fmla="*/ 141 h 197"/>
                  <a:gd name="T42" fmla="*/ 51 w 145"/>
                  <a:gd name="T43" fmla="*/ 141 h 197"/>
                  <a:gd name="T44" fmla="*/ 72 w 145"/>
                  <a:gd name="T45" fmla="*/ 145 h 197"/>
                  <a:gd name="T46" fmla="*/ 145 w 145"/>
                  <a:gd name="T47" fmla="*/ 72 h 197"/>
                  <a:gd name="T48" fmla="*/ 129 w 145"/>
                  <a:gd name="T49" fmla="*/ 28 h 197"/>
                  <a:gd name="T50" fmla="*/ 145 w 145"/>
                  <a:gd name="T51" fmla="*/ 1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5" h="197">
                    <a:moveTo>
                      <a:pt x="135" y="72"/>
                    </a:moveTo>
                    <a:cubicBezTo>
                      <a:pt x="135" y="107"/>
                      <a:pt x="107" y="135"/>
                      <a:pt x="72" y="135"/>
                    </a:cubicBezTo>
                    <a:cubicBezTo>
                      <a:pt x="37" y="135"/>
                      <a:pt x="9" y="107"/>
                      <a:pt x="9" y="72"/>
                    </a:cubicBezTo>
                    <a:cubicBezTo>
                      <a:pt x="9" y="37"/>
                      <a:pt x="37" y="9"/>
                      <a:pt x="72" y="9"/>
                    </a:cubicBezTo>
                    <a:cubicBezTo>
                      <a:pt x="89" y="9"/>
                      <a:pt x="104" y="15"/>
                      <a:pt x="115" y="26"/>
                    </a:cubicBezTo>
                    <a:cubicBezTo>
                      <a:pt x="101" y="38"/>
                      <a:pt x="80" y="57"/>
                      <a:pt x="60" y="82"/>
                    </a:cubicBezTo>
                    <a:cubicBezTo>
                      <a:pt x="50" y="74"/>
                      <a:pt x="40" y="67"/>
                      <a:pt x="30" y="60"/>
                    </a:cubicBezTo>
                    <a:cubicBezTo>
                      <a:pt x="26" y="63"/>
                      <a:pt x="24" y="65"/>
                      <a:pt x="20" y="68"/>
                    </a:cubicBezTo>
                    <a:cubicBezTo>
                      <a:pt x="34" y="88"/>
                      <a:pt x="47" y="107"/>
                      <a:pt x="61" y="126"/>
                    </a:cubicBezTo>
                    <a:cubicBezTo>
                      <a:pt x="80" y="95"/>
                      <a:pt x="99" y="63"/>
                      <a:pt x="123" y="35"/>
                    </a:cubicBezTo>
                    <a:cubicBezTo>
                      <a:pt x="130" y="45"/>
                      <a:pt x="135" y="58"/>
                      <a:pt x="135" y="72"/>
                    </a:cubicBezTo>
                    <a:close/>
                    <a:moveTo>
                      <a:pt x="145" y="12"/>
                    </a:moveTo>
                    <a:cubicBezTo>
                      <a:pt x="141" y="12"/>
                      <a:pt x="138" y="12"/>
                      <a:pt x="135" y="12"/>
                    </a:cubicBezTo>
                    <a:cubicBezTo>
                      <a:pt x="135" y="12"/>
                      <a:pt x="130" y="15"/>
                      <a:pt x="123" y="21"/>
                    </a:cubicBezTo>
                    <a:cubicBezTo>
                      <a:pt x="110" y="8"/>
                      <a:pt x="92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97"/>
                      <a:pt x="11" y="118"/>
                      <a:pt x="30" y="131"/>
                    </a:cubicBezTo>
                    <a:cubicBezTo>
                      <a:pt x="7" y="175"/>
                      <a:pt x="7" y="175"/>
                      <a:pt x="7" y="175"/>
                    </a:cubicBezTo>
                    <a:cubicBezTo>
                      <a:pt x="3" y="182"/>
                      <a:pt x="6" y="190"/>
                      <a:pt x="13" y="193"/>
                    </a:cubicBezTo>
                    <a:cubicBezTo>
                      <a:pt x="20" y="197"/>
                      <a:pt x="28" y="194"/>
                      <a:pt x="32" y="187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1" y="141"/>
                      <a:pt x="51" y="141"/>
                      <a:pt x="51" y="141"/>
                    </a:cubicBezTo>
                    <a:cubicBezTo>
                      <a:pt x="58" y="143"/>
                      <a:pt x="65" y="145"/>
                      <a:pt x="72" y="145"/>
                    </a:cubicBezTo>
                    <a:cubicBezTo>
                      <a:pt x="112" y="145"/>
                      <a:pt x="145" y="112"/>
                      <a:pt x="145" y="72"/>
                    </a:cubicBezTo>
                    <a:cubicBezTo>
                      <a:pt x="145" y="55"/>
                      <a:pt x="138" y="40"/>
                      <a:pt x="129" y="28"/>
                    </a:cubicBezTo>
                    <a:cubicBezTo>
                      <a:pt x="134" y="22"/>
                      <a:pt x="139" y="17"/>
                      <a:pt x="145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1" name="Group 54"/>
          <p:cNvGrpSpPr/>
          <p:nvPr/>
        </p:nvGrpSpPr>
        <p:grpSpPr>
          <a:xfrm>
            <a:off x="1324560" y="1600200"/>
            <a:ext cx="21841827" cy="2832409"/>
            <a:chOff x="1268078" y="3405486"/>
            <a:chExt cx="21841827" cy="2514601"/>
          </a:xfrm>
        </p:grpSpPr>
        <p:sp>
          <p:nvSpPr>
            <p:cNvPr id="62" name="Rounded Rectangle 61"/>
            <p:cNvSpPr/>
            <p:nvPr/>
          </p:nvSpPr>
          <p:spPr>
            <a:xfrm>
              <a:off x="1268078" y="3790951"/>
              <a:ext cx="21841827" cy="2129136"/>
            </a:xfrm>
            <a:prstGeom prst="roundRect">
              <a:avLst>
                <a:gd name="adj" fmla="val 534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63" name="Group 67"/>
            <p:cNvGrpSpPr/>
            <p:nvPr/>
          </p:nvGrpSpPr>
          <p:grpSpPr>
            <a:xfrm>
              <a:off x="1268078" y="3405486"/>
              <a:ext cx="3251532" cy="940513"/>
              <a:chOff x="1311958" y="3405486"/>
              <a:chExt cx="3251532" cy="940513"/>
            </a:xfrm>
          </p:grpSpPr>
          <p:sp>
            <p:nvSpPr>
              <p:cNvPr id="64" name="Freeform 20"/>
              <p:cNvSpPr>
                <a:spLocks/>
              </p:cNvSpPr>
              <p:nvPr/>
            </p:nvSpPr>
            <p:spPr bwMode="auto">
              <a:xfrm rot="5400000">
                <a:off x="2921386" y="2671082"/>
                <a:ext cx="793396" cy="2490813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 w="57150">
                <a:solidFill>
                  <a:schemeClr val="accent6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250671" y="3527166"/>
                <a:ext cx="2231701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600" b="1" dirty="0" err="1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Ví</a:t>
                </a:r>
                <a:r>
                  <a:rPr lang="en-US" sz="4600" b="1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600" b="1" dirty="0" err="1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dụ</a:t>
                </a:r>
                <a:r>
                  <a:rPr lang="en-US" sz="4600" b="1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3</a:t>
                </a:r>
              </a:p>
            </p:txBody>
          </p:sp>
          <p:grpSp>
            <p:nvGrpSpPr>
              <p:cNvPr id="66" name="Group 70"/>
              <p:cNvGrpSpPr/>
              <p:nvPr/>
            </p:nvGrpSpPr>
            <p:grpSpPr>
              <a:xfrm>
                <a:off x="1311958" y="3405486"/>
                <a:ext cx="950173" cy="940513"/>
                <a:chOff x="1311958" y="3405486"/>
                <a:chExt cx="950173" cy="940513"/>
              </a:xfrm>
            </p:grpSpPr>
            <p:sp>
              <p:nvSpPr>
                <p:cNvPr id="67" name="Rectangle 66"/>
                <p:cNvSpPr/>
                <p:nvPr/>
              </p:nvSpPr>
              <p:spPr>
                <a:xfrm>
                  <a:off x="1406975" y="3672018"/>
                  <a:ext cx="596676" cy="5403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" name="Freeform 13"/>
                <p:cNvSpPr>
                  <a:spLocks noEditPoints="1"/>
                </p:cNvSpPr>
                <p:nvPr/>
              </p:nvSpPr>
              <p:spPr bwMode="auto">
                <a:xfrm>
                  <a:off x="1311958" y="3581027"/>
                  <a:ext cx="190035" cy="268948"/>
                </a:xfrm>
                <a:custGeom>
                  <a:avLst/>
                  <a:gdLst>
                    <a:gd name="T0" fmla="*/ 34 w 50"/>
                    <a:gd name="T1" fmla="*/ 16 h 71"/>
                    <a:gd name="T2" fmla="*/ 34 w 50"/>
                    <a:gd name="T3" fmla="*/ 55 h 71"/>
                    <a:gd name="T4" fmla="*/ 16 w 50"/>
                    <a:gd name="T5" fmla="*/ 55 h 71"/>
                    <a:gd name="T6" fmla="*/ 16 w 50"/>
                    <a:gd name="T7" fmla="*/ 16 h 71"/>
                    <a:gd name="T8" fmla="*/ 34 w 50"/>
                    <a:gd name="T9" fmla="*/ 16 h 71"/>
                    <a:gd name="T10" fmla="*/ 34 w 50"/>
                    <a:gd name="T11" fmla="*/ 0 h 71"/>
                    <a:gd name="T12" fmla="*/ 16 w 50"/>
                    <a:gd name="T13" fmla="*/ 0 h 71"/>
                    <a:gd name="T14" fmla="*/ 0 w 50"/>
                    <a:gd name="T15" fmla="*/ 16 h 71"/>
                    <a:gd name="T16" fmla="*/ 0 w 50"/>
                    <a:gd name="T17" fmla="*/ 55 h 71"/>
                    <a:gd name="T18" fmla="*/ 16 w 50"/>
                    <a:gd name="T19" fmla="*/ 71 h 71"/>
                    <a:gd name="T20" fmla="*/ 34 w 50"/>
                    <a:gd name="T21" fmla="*/ 71 h 71"/>
                    <a:gd name="T22" fmla="*/ 50 w 50"/>
                    <a:gd name="T23" fmla="*/ 55 h 71"/>
                    <a:gd name="T24" fmla="*/ 50 w 50"/>
                    <a:gd name="T25" fmla="*/ 16 h 71"/>
                    <a:gd name="T26" fmla="*/ 34 w 50"/>
                    <a:gd name="T2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1">
                      <a:moveTo>
                        <a:pt x="34" y="16"/>
                      </a:moveTo>
                      <a:cubicBezTo>
                        <a:pt x="34" y="55"/>
                        <a:pt x="34" y="55"/>
                        <a:pt x="34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64"/>
                        <a:pt x="7" y="71"/>
                        <a:pt x="16" y="71"/>
                      </a:cubicBezTo>
                      <a:cubicBezTo>
                        <a:pt x="34" y="71"/>
                        <a:pt x="34" y="71"/>
                        <a:pt x="34" y="71"/>
                      </a:cubicBezTo>
                      <a:cubicBezTo>
                        <a:pt x="43" y="71"/>
                        <a:pt x="50" y="64"/>
                        <a:pt x="50" y="55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" name="Freeform 14"/>
                <p:cNvSpPr>
                  <a:spLocks noEditPoints="1"/>
                </p:cNvSpPr>
                <p:nvPr/>
              </p:nvSpPr>
              <p:spPr bwMode="auto">
                <a:xfrm>
                  <a:off x="1311958" y="3581027"/>
                  <a:ext cx="277000" cy="181983"/>
                </a:xfrm>
                <a:custGeom>
                  <a:avLst/>
                  <a:gdLst>
                    <a:gd name="T0" fmla="*/ 57 w 73"/>
                    <a:gd name="T1" fmla="*/ 16 h 48"/>
                    <a:gd name="T2" fmla="*/ 57 w 73"/>
                    <a:gd name="T3" fmla="*/ 32 h 48"/>
                    <a:gd name="T4" fmla="*/ 16 w 73"/>
                    <a:gd name="T5" fmla="*/ 32 h 48"/>
                    <a:gd name="T6" fmla="*/ 16 w 73"/>
                    <a:gd name="T7" fmla="*/ 16 h 48"/>
                    <a:gd name="T8" fmla="*/ 57 w 73"/>
                    <a:gd name="T9" fmla="*/ 16 h 48"/>
                    <a:gd name="T10" fmla="*/ 57 w 73"/>
                    <a:gd name="T11" fmla="*/ 0 h 48"/>
                    <a:gd name="T12" fmla="*/ 16 w 73"/>
                    <a:gd name="T13" fmla="*/ 0 h 48"/>
                    <a:gd name="T14" fmla="*/ 0 w 73"/>
                    <a:gd name="T15" fmla="*/ 16 h 48"/>
                    <a:gd name="T16" fmla="*/ 0 w 73"/>
                    <a:gd name="T17" fmla="*/ 32 h 48"/>
                    <a:gd name="T18" fmla="*/ 16 w 73"/>
                    <a:gd name="T19" fmla="*/ 48 h 48"/>
                    <a:gd name="T20" fmla="*/ 57 w 73"/>
                    <a:gd name="T21" fmla="*/ 48 h 48"/>
                    <a:gd name="T22" fmla="*/ 73 w 73"/>
                    <a:gd name="T23" fmla="*/ 32 h 48"/>
                    <a:gd name="T24" fmla="*/ 73 w 73"/>
                    <a:gd name="T25" fmla="*/ 16 h 48"/>
                    <a:gd name="T26" fmla="*/ 57 w 73"/>
                    <a:gd name="T2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48">
                      <a:moveTo>
                        <a:pt x="57" y="16"/>
                      </a:moveTo>
                      <a:cubicBezTo>
                        <a:pt x="57" y="32"/>
                        <a:pt x="57" y="32"/>
                        <a:pt x="57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41"/>
                        <a:pt x="7" y="48"/>
                        <a:pt x="16" y="48"/>
                      </a:cubicBezTo>
                      <a:cubicBezTo>
                        <a:pt x="57" y="48"/>
                        <a:pt x="57" y="48"/>
                        <a:pt x="57" y="48"/>
                      </a:cubicBezTo>
                      <a:cubicBezTo>
                        <a:pt x="66" y="48"/>
                        <a:pt x="73" y="41"/>
                        <a:pt x="73" y="32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" name="Freeform 15"/>
                <p:cNvSpPr>
                  <a:spLocks noEditPoints="1"/>
                </p:cNvSpPr>
                <p:nvPr/>
              </p:nvSpPr>
              <p:spPr bwMode="auto">
                <a:xfrm>
                  <a:off x="1563190" y="3581027"/>
                  <a:ext cx="285052" cy="181983"/>
                </a:xfrm>
                <a:custGeom>
                  <a:avLst/>
                  <a:gdLst>
                    <a:gd name="T0" fmla="*/ 58 w 75"/>
                    <a:gd name="T1" fmla="*/ 16 h 48"/>
                    <a:gd name="T2" fmla="*/ 43 w 75"/>
                    <a:gd name="T3" fmla="*/ 32 h 48"/>
                    <a:gd name="T4" fmla="*/ 16 w 75"/>
                    <a:gd name="T5" fmla="*/ 32 h 48"/>
                    <a:gd name="T6" fmla="*/ 16 w 75"/>
                    <a:gd name="T7" fmla="*/ 16 h 48"/>
                    <a:gd name="T8" fmla="*/ 58 w 75"/>
                    <a:gd name="T9" fmla="*/ 16 h 48"/>
                    <a:gd name="T10" fmla="*/ 58 w 75"/>
                    <a:gd name="T11" fmla="*/ 0 h 48"/>
                    <a:gd name="T12" fmla="*/ 16 w 75"/>
                    <a:gd name="T13" fmla="*/ 0 h 48"/>
                    <a:gd name="T14" fmla="*/ 0 w 75"/>
                    <a:gd name="T15" fmla="*/ 16 h 48"/>
                    <a:gd name="T16" fmla="*/ 0 w 75"/>
                    <a:gd name="T17" fmla="*/ 32 h 48"/>
                    <a:gd name="T18" fmla="*/ 16 w 75"/>
                    <a:gd name="T19" fmla="*/ 48 h 48"/>
                    <a:gd name="T20" fmla="*/ 43 w 75"/>
                    <a:gd name="T21" fmla="*/ 48 h 48"/>
                    <a:gd name="T22" fmla="*/ 55 w 75"/>
                    <a:gd name="T23" fmla="*/ 43 h 48"/>
                    <a:gd name="T24" fmla="*/ 70 w 75"/>
                    <a:gd name="T25" fmla="*/ 26 h 48"/>
                    <a:gd name="T26" fmla="*/ 73 w 75"/>
                    <a:gd name="T27" fmla="*/ 9 h 48"/>
                    <a:gd name="T28" fmla="*/ 58 w 75"/>
                    <a:gd name="T2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5" h="48">
                      <a:moveTo>
                        <a:pt x="58" y="16"/>
                      </a:moveTo>
                      <a:cubicBezTo>
                        <a:pt x="43" y="32"/>
                        <a:pt x="43" y="32"/>
                        <a:pt x="43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moveTo>
                        <a:pt x="5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41"/>
                        <a:pt x="8" y="48"/>
                        <a:pt x="16" y="48"/>
                      </a:cubicBezTo>
                      <a:cubicBezTo>
                        <a:pt x="43" y="48"/>
                        <a:pt x="43" y="48"/>
                        <a:pt x="43" y="48"/>
                      </a:cubicBezTo>
                      <a:cubicBezTo>
                        <a:pt x="48" y="48"/>
                        <a:pt x="52" y="46"/>
                        <a:pt x="55" y="43"/>
                      </a:cubicBezTo>
                      <a:cubicBezTo>
                        <a:pt x="70" y="26"/>
                        <a:pt x="70" y="26"/>
                        <a:pt x="70" y="26"/>
                      </a:cubicBezTo>
                      <a:cubicBezTo>
                        <a:pt x="74" y="22"/>
                        <a:pt x="75" y="15"/>
                        <a:pt x="73" y="9"/>
                      </a:cubicBezTo>
                      <a:cubicBezTo>
                        <a:pt x="70" y="3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" name="Freeform 16"/>
                <p:cNvSpPr>
                  <a:spLocks noEditPoints="1"/>
                </p:cNvSpPr>
                <p:nvPr/>
              </p:nvSpPr>
              <p:spPr bwMode="auto">
                <a:xfrm>
                  <a:off x="1563190" y="4151132"/>
                  <a:ext cx="280221" cy="194867"/>
                </a:xfrm>
                <a:custGeom>
                  <a:avLst/>
                  <a:gdLst>
                    <a:gd name="T0" fmla="*/ 58 w 74"/>
                    <a:gd name="T1" fmla="*/ 16 h 51"/>
                    <a:gd name="T2" fmla="*/ 58 w 74"/>
                    <a:gd name="T3" fmla="*/ 35 h 51"/>
                    <a:gd name="T4" fmla="*/ 16 w 74"/>
                    <a:gd name="T5" fmla="*/ 35 h 51"/>
                    <a:gd name="T6" fmla="*/ 16 w 74"/>
                    <a:gd name="T7" fmla="*/ 16 h 51"/>
                    <a:gd name="T8" fmla="*/ 58 w 74"/>
                    <a:gd name="T9" fmla="*/ 16 h 51"/>
                    <a:gd name="T10" fmla="*/ 58 w 74"/>
                    <a:gd name="T11" fmla="*/ 0 h 51"/>
                    <a:gd name="T12" fmla="*/ 16 w 74"/>
                    <a:gd name="T13" fmla="*/ 0 h 51"/>
                    <a:gd name="T14" fmla="*/ 0 w 74"/>
                    <a:gd name="T15" fmla="*/ 16 h 51"/>
                    <a:gd name="T16" fmla="*/ 0 w 74"/>
                    <a:gd name="T17" fmla="*/ 35 h 51"/>
                    <a:gd name="T18" fmla="*/ 16 w 74"/>
                    <a:gd name="T19" fmla="*/ 51 h 51"/>
                    <a:gd name="T20" fmla="*/ 58 w 74"/>
                    <a:gd name="T21" fmla="*/ 51 h 51"/>
                    <a:gd name="T22" fmla="*/ 74 w 74"/>
                    <a:gd name="T23" fmla="*/ 35 h 51"/>
                    <a:gd name="T24" fmla="*/ 74 w 74"/>
                    <a:gd name="T25" fmla="*/ 16 h 51"/>
                    <a:gd name="T26" fmla="*/ 58 w 74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4" h="51">
                      <a:moveTo>
                        <a:pt x="58" y="16"/>
                      </a:moveTo>
                      <a:cubicBezTo>
                        <a:pt x="58" y="35"/>
                        <a:pt x="58" y="35"/>
                        <a:pt x="58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moveTo>
                        <a:pt x="5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8" y="51"/>
                        <a:pt x="16" y="51"/>
                      </a:cubicBezTo>
                      <a:cubicBezTo>
                        <a:pt x="58" y="51"/>
                        <a:pt x="58" y="51"/>
                        <a:pt x="58" y="51"/>
                      </a:cubicBezTo>
                      <a:cubicBezTo>
                        <a:pt x="67" y="51"/>
                        <a:pt x="74" y="43"/>
                        <a:pt x="74" y="35"/>
                      </a:cubicBezTo>
                      <a:cubicBezTo>
                        <a:pt x="74" y="16"/>
                        <a:pt x="74" y="16"/>
                        <a:pt x="74" y="16"/>
                      </a:cubicBezTo>
                      <a:cubicBezTo>
                        <a:pt x="74" y="7"/>
                        <a:pt x="67" y="0"/>
                        <a:pt x="5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" name="Freeform 17"/>
                <p:cNvSpPr>
                  <a:spLocks noEditPoints="1"/>
                </p:cNvSpPr>
                <p:nvPr/>
              </p:nvSpPr>
              <p:spPr bwMode="auto">
                <a:xfrm>
                  <a:off x="1311958" y="4064167"/>
                  <a:ext cx="190035" cy="281832"/>
                </a:xfrm>
                <a:custGeom>
                  <a:avLst/>
                  <a:gdLst>
                    <a:gd name="T0" fmla="*/ 34 w 50"/>
                    <a:gd name="T1" fmla="*/ 16 h 74"/>
                    <a:gd name="T2" fmla="*/ 34 w 50"/>
                    <a:gd name="T3" fmla="*/ 58 h 74"/>
                    <a:gd name="T4" fmla="*/ 16 w 50"/>
                    <a:gd name="T5" fmla="*/ 58 h 74"/>
                    <a:gd name="T6" fmla="*/ 16 w 50"/>
                    <a:gd name="T7" fmla="*/ 16 h 74"/>
                    <a:gd name="T8" fmla="*/ 34 w 50"/>
                    <a:gd name="T9" fmla="*/ 16 h 74"/>
                    <a:gd name="T10" fmla="*/ 34 w 50"/>
                    <a:gd name="T11" fmla="*/ 0 h 74"/>
                    <a:gd name="T12" fmla="*/ 16 w 50"/>
                    <a:gd name="T13" fmla="*/ 0 h 74"/>
                    <a:gd name="T14" fmla="*/ 0 w 50"/>
                    <a:gd name="T15" fmla="*/ 16 h 74"/>
                    <a:gd name="T16" fmla="*/ 0 w 50"/>
                    <a:gd name="T17" fmla="*/ 58 h 74"/>
                    <a:gd name="T18" fmla="*/ 16 w 50"/>
                    <a:gd name="T19" fmla="*/ 74 h 74"/>
                    <a:gd name="T20" fmla="*/ 34 w 50"/>
                    <a:gd name="T21" fmla="*/ 74 h 74"/>
                    <a:gd name="T22" fmla="*/ 50 w 50"/>
                    <a:gd name="T23" fmla="*/ 58 h 74"/>
                    <a:gd name="T24" fmla="*/ 50 w 50"/>
                    <a:gd name="T25" fmla="*/ 16 h 74"/>
                    <a:gd name="T26" fmla="*/ 34 w 50"/>
                    <a:gd name="T2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4">
                      <a:moveTo>
                        <a:pt x="34" y="16"/>
                      </a:move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7" y="74"/>
                        <a:pt x="16" y="74"/>
                      </a:cubicBezTo>
                      <a:cubicBezTo>
                        <a:pt x="34" y="74"/>
                        <a:pt x="34" y="74"/>
                        <a:pt x="34" y="74"/>
                      </a:cubicBezTo>
                      <a:cubicBezTo>
                        <a:pt x="43" y="74"/>
                        <a:pt x="50" y="66"/>
                        <a:pt x="50" y="58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" name="Freeform 18"/>
                <p:cNvSpPr>
                  <a:spLocks noEditPoints="1"/>
                </p:cNvSpPr>
                <p:nvPr/>
              </p:nvSpPr>
              <p:spPr bwMode="auto">
                <a:xfrm>
                  <a:off x="1311958" y="4151132"/>
                  <a:ext cx="277000" cy="194867"/>
                </a:xfrm>
                <a:custGeom>
                  <a:avLst/>
                  <a:gdLst>
                    <a:gd name="T0" fmla="*/ 57 w 73"/>
                    <a:gd name="T1" fmla="*/ 16 h 51"/>
                    <a:gd name="T2" fmla="*/ 57 w 73"/>
                    <a:gd name="T3" fmla="*/ 35 h 51"/>
                    <a:gd name="T4" fmla="*/ 16 w 73"/>
                    <a:gd name="T5" fmla="*/ 35 h 51"/>
                    <a:gd name="T6" fmla="*/ 16 w 73"/>
                    <a:gd name="T7" fmla="*/ 16 h 51"/>
                    <a:gd name="T8" fmla="*/ 57 w 73"/>
                    <a:gd name="T9" fmla="*/ 16 h 51"/>
                    <a:gd name="T10" fmla="*/ 57 w 73"/>
                    <a:gd name="T11" fmla="*/ 0 h 51"/>
                    <a:gd name="T12" fmla="*/ 16 w 73"/>
                    <a:gd name="T13" fmla="*/ 0 h 51"/>
                    <a:gd name="T14" fmla="*/ 0 w 73"/>
                    <a:gd name="T15" fmla="*/ 16 h 51"/>
                    <a:gd name="T16" fmla="*/ 0 w 73"/>
                    <a:gd name="T17" fmla="*/ 35 h 51"/>
                    <a:gd name="T18" fmla="*/ 16 w 73"/>
                    <a:gd name="T19" fmla="*/ 51 h 51"/>
                    <a:gd name="T20" fmla="*/ 57 w 73"/>
                    <a:gd name="T21" fmla="*/ 51 h 51"/>
                    <a:gd name="T22" fmla="*/ 73 w 73"/>
                    <a:gd name="T23" fmla="*/ 35 h 51"/>
                    <a:gd name="T24" fmla="*/ 73 w 73"/>
                    <a:gd name="T25" fmla="*/ 16 h 51"/>
                    <a:gd name="T26" fmla="*/ 57 w 73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51">
                      <a:moveTo>
                        <a:pt x="57" y="16"/>
                      </a:move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7" y="51"/>
                        <a:pt x="16" y="51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66" y="51"/>
                        <a:pt x="73" y="43"/>
                        <a:pt x="73" y="35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" name="Freeform 19"/>
                <p:cNvSpPr>
                  <a:spLocks noEditPoints="1"/>
                </p:cNvSpPr>
                <p:nvPr/>
              </p:nvSpPr>
              <p:spPr bwMode="auto">
                <a:xfrm>
                  <a:off x="1311958" y="3820986"/>
                  <a:ext cx="190035" cy="273779"/>
                </a:xfrm>
                <a:custGeom>
                  <a:avLst/>
                  <a:gdLst>
                    <a:gd name="T0" fmla="*/ 34 w 50"/>
                    <a:gd name="T1" fmla="*/ 16 h 72"/>
                    <a:gd name="T2" fmla="*/ 34 w 50"/>
                    <a:gd name="T3" fmla="*/ 56 h 72"/>
                    <a:gd name="T4" fmla="*/ 16 w 50"/>
                    <a:gd name="T5" fmla="*/ 56 h 72"/>
                    <a:gd name="T6" fmla="*/ 16 w 50"/>
                    <a:gd name="T7" fmla="*/ 16 h 72"/>
                    <a:gd name="T8" fmla="*/ 34 w 50"/>
                    <a:gd name="T9" fmla="*/ 16 h 72"/>
                    <a:gd name="T10" fmla="*/ 34 w 50"/>
                    <a:gd name="T11" fmla="*/ 0 h 72"/>
                    <a:gd name="T12" fmla="*/ 16 w 50"/>
                    <a:gd name="T13" fmla="*/ 0 h 72"/>
                    <a:gd name="T14" fmla="*/ 0 w 50"/>
                    <a:gd name="T15" fmla="*/ 16 h 72"/>
                    <a:gd name="T16" fmla="*/ 0 w 50"/>
                    <a:gd name="T17" fmla="*/ 56 h 72"/>
                    <a:gd name="T18" fmla="*/ 16 w 50"/>
                    <a:gd name="T19" fmla="*/ 72 h 72"/>
                    <a:gd name="T20" fmla="*/ 34 w 50"/>
                    <a:gd name="T21" fmla="*/ 72 h 72"/>
                    <a:gd name="T22" fmla="*/ 50 w 50"/>
                    <a:gd name="T23" fmla="*/ 56 h 72"/>
                    <a:gd name="T24" fmla="*/ 50 w 50"/>
                    <a:gd name="T25" fmla="*/ 16 h 72"/>
                    <a:gd name="T26" fmla="*/ 34 w 50"/>
                    <a:gd name="T2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2">
                      <a:moveTo>
                        <a:pt x="34" y="16"/>
                      </a:move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5"/>
                        <a:pt x="7" y="72"/>
                        <a:pt x="16" y="72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43" y="72"/>
                        <a:pt x="50" y="65"/>
                        <a:pt x="50" y="5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" name="Freeform 20"/>
                <p:cNvSpPr>
                  <a:spLocks noEditPoints="1"/>
                </p:cNvSpPr>
                <p:nvPr/>
              </p:nvSpPr>
              <p:spPr bwMode="auto">
                <a:xfrm>
                  <a:off x="1907830" y="4064167"/>
                  <a:ext cx="191645" cy="281832"/>
                </a:xfrm>
                <a:custGeom>
                  <a:avLst/>
                  <a:gdLst>
                    <a:gd name="T0" fmla="*/ 34 w 50"/>
                    <a:gd name="T1" fmla="*/ 16 h 74"/>
                    <a:gd name="T2" fmla="*/ 34 w 50"/>
                    <a:gd name="T3" fmla="*/ 58 h 74"/>
                    <a:gd name="T4" fmla="*/ 16 w 50"/>
                    <a:gd name="T5" fmla="*/ 58 h 74"/>
                    <a:gd name="T6" fmla="*/ 16 w 50"/>
                    <a:gd name="T7" fmla="*/ 16 h 74"/>
                    <a:gd name="T8" fmla="*/ 34 w 50"/>
                    <a:gd name="T9" fmla="*/ 16 h 74"/>
                    <a:gd name="T10" fmla="*/ 34 w 50"/>
                    <a:gd name="T11" fmla="*/ 0 h 74"/>
                    <a:gd name="T12" fmla="*/ 16 w 50"/>
                    <a:gd name="T13" fmla="*/ 0 h 74"/>
                    <a:gd name="T14" fmla="*/ 0 w 50"/>
                    <a:gd name="T15" fmla="*/ 16 h 74"/>
                    <a:gd name="T16" fmla="*/ 0 w 50"/>
                    <a:gd name="T17" fmla="*/ 58 h 74"/>
                    <a:gd name="T18" fmla="*/ 16 w 50"/>
                    <a:gd name="T19" fmla="*/ 74 h 74"/>
                    <a:gd name="T20" fmla="*/ 34 w 50"/>
                    <a:gd name="T21" fmla="*/ 74 h 74"/>
                    <a:gd name="T22" fmla="*/ 50 w 50"/>
                    <a:gd name="T23" fmla="*/ 58 h 74"/>
                    <a:gd name="T24" fmla="*/ 50 w 50"/>
                    <a:gd name="T25" fmla="*/ 16 h 74"/>
                    <a:gd name="T26" fmla="*/ 34 w 50"/>
                    <a:gd name="T2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4">
                      <a:moveTo>
                        <a:pt x="34" y="16"/>
                      </a:move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7" y="74"/>
                        <a:pt x="16" y="74"/>
                      </a:cubicBezTo>
                      <a:cubicBezTo>
                        <a:pt x="34" y="74"/>
                        <a:pt x="34" y="74"/>
                        <a:pt x="34" y="74"/>
                      </a:cubicBezTo>
                      <a:cubicBezTo>
                        <a:pt x="43" y="74"/>
                        <a:pt x="50" y="66"/>
                        <a:pt x="50" y="58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" name="Freeform 21"/>
                <p:cNvSpPr>
                  <a:spLocks noEditPoints="1"/>
                </p:cNvSpPr>
                <p:nvPr/>
              </p:nvSpPr>
              <p:spPr bwMode="auto">
                <a:xfrm>
                  <a:off x="1820865" y="4151132"/>
                  <a:ext cx="278610" cy="194867"/>
                </a:xfrm>
                <a:custGeom>
                  <a:avLst/>
                  <a:gdLst>
                    <a:gd name="T0" fmla="*/ 57 w 73"/>
                    <a:gd name="T1" fmla="*/ 16 h 51"/>
                    <a:gd name="T2" fmla="*/ 57 w 73"/>
                    <a:gd name="T3" fmla="*/ 35 h 51"/>
                    <a:gd name="T4" fmla="*/ 16 w 73"/>
                    <a:gd name="T5" fmla="*/ 35 h 51"/>
                    <a:gd name="T6" fmla="*/ 16 w 73"/>
                    <a:gd name="T7" fmla="*/ 16 h 51"/>
                    <a:gd name="T8" fmla="*/ 57 w 73"/>
                    <a:gd name="T9" fmla="*/ 16 h 51"/>
                    <a:gd name="T10" fmla="*/ 57 w 73"/>
                    <a:gd name="T11" fmla="*/ 0 h 51"/>
                    <a:gd name="T12" fmla="*/ 16 w 73"/>
                    <a:gd name="T13" fmla="*/ 0 h 51"/>
                    <a:gd name="T14" fmla="*/ 0 w 73"/>
                    <a:gd name="T15" fmla="*/ 16 h 51"/>
                    <a:gd name="T16" fmla="*/ 0 w 73"/>
                    <a:gd name="T17" fmla="*/ 35 h 51"/>
                    <a:gd name="T18" fmla="*/ 16 w 73"/>
                    <a:gd name="T19" fmla="*/ 51 h 51"/>
                    <a:gd name="T20" fmla="*/ 57 w 73"/>
                    <a:gd name="T21" fmla="*/ 51 h 51"/>
                    <a:gd name="T22" fmla="*/ 73 w 73"/>
                    <a:gd name="T23" fmla="*/ 35 h 51"/>
                    <a:gd name="T24" fmla="*/ 73 w 73"/>
                    <a:gd name="T25" fmla="*/ 16 h 51"/>
                    <a:gd name="T26" fmla="*/ 57 w 73"/>
                    <a:gd name="T2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51">
                      <a:moveTo>
                        <a:pt x="57" y="16"/>
                      </a:move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moveTo>
                        <a:pt x="5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43"/>
                        <a:pt x="7" y="51"/>
                        <a:pt x="16" y="51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66" y="51"/>
                        <a:pt x="73" y="43"/>
                        <a:pt x="73" y="35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7"/>
                        <a:pt x="66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" name="Freeform 22"/>
                <p:cNvSpPr>
                  <a:spLocks noEditPoints="1"/>
                </p:cNvSpPr>
                <p:nvPr/>
              </p:nvSpPr>
              <p:spPr bwMode="auto">
                <a:xfrm>
                  <a:off x="1907830" y="3820986"/>
                  <a:ext cx="191645" cy="273779"/>
                </a:xfrm>
                <a:custGeom>
                  <a:avLst/>
                  <a:gdLst>
                    <a:gd name="T0" fmla="*/ 34 w 50"/>
                    <a:gd name="T1" fmla="*/ 16 h 72"/>
                    <a:gd name="T2" fmla="*/ 34 w 50"/>
                    <a:gd name="T3" fmla="*/ 56 h 72"/>
                    <a:gd name="T4" fmla="*/ 16 w 50"/>
                    <a:gd name="T5" fmla="*/ 56 h 72"/>
                    <a:gd name="T6" fmla="*/ 16 w 50"/>
                    <a:gd name="T7" fmla="*/ 16 h 72"/>
                    <a:gd name="T8" fmla="*/ 34 w 50"/>
                    <a:gd name="T9" fmla="*/ 16 h 72"/>
                    <a:gd name="T10" fmla="*/ 34 w 50"/>
                    <a:gd name="T11" fmla="*/ 0 h 72"/>
                    <a:gd name="T12" fmla="*/ 16 w 50"/>
                    <a:gd name="T13" fmla="*/ 0 h 72"/>
                    <a:gd name="T14" fmla="*/ 0 w 50"/>
                    <a:gd name="T15" fmla="*/ 16 h 72"/>
                    <a:gd name="T16" fmla="*/ 0 w 50"/>
                    <a:gd name="T17" fmla="*/ 56 h 72"/>
                    <a:gd name="T18" fmla="*/ 16 w 50"/>
                    <a:gd name="T19" fmla="*/ 72 h 72"/>
                    <a:gd name="T20" fmla="*/ 34 w 50"/>
                    <a:gd name="T21" fmla="*/ 72 h 72"/>
                    <a:gd name="T22" fmla="*/ 50 w 50"/>
                    <a:gd name="T23" fmla="*/ 56 h 72"/>
                    <a:gd name="T24" fmla="*/ 50 w 50"/>
                    <a:gd name="T25" fmla="*/ 16 h 72"/>
                    <a:gd name="T26" fmla="*/ 34 w 50"/>
                    <a:gd name="T2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72">
                      <a:moveTo>
                        <a:pt x="34" y="16"/>
                      </a:moveTo>
                      <a:cubicBezTo>
                        <a:pt x="34" y="56"/>
                        <a:pt x="34" y="56"/>
                        <a:pt x="3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5"/>
                        <a:pt x="7" y="72"/>
                        <a:pt x="16" y="72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43" y="72"/>
                        <a:pt x="50" y="65"/>
                        <a:pt x="50" y="5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7"/>
                        <a:pt x="43" y="0"/>
                        <a:pt x="34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" name="Freeform 23"/>
                <p:cNvSpPr>
                  <a:spLocks noEditPoints="1"/>
                </p:cNvSpPr>
                <p:nvPr/>
              </p:nvSpPr>
              <p:spPr bwMode="auto">
                <a:xfrm>
                  <a:off x="1661428" y="3405486"/>
                  <a:ext cx="600703" cy="594262"/>
                </a:xfrm>
                <a:custGeom>
                  <a:avLst/>
                  <a:gdLst>
                    <a:gd name="T0" fmla="*/ 105 w 158"/>
                    <a:gd name="T1" fmla="*/ 16 h 156"/>
                    <a:gd name="T2" fmla="*/ 140 w 158"/>
                    <a:gd name="T3" fmla="*/ 56 h 156"/>
                    <a:gd name="T4" fmla="*/ 56 w 158"/>
                    <a:gd name="T5" fmla="*/ 140 h 156"/>
                    <a:gd name="T6" fmla="*/ 17 w 158"/>
                    <a:gd name="T7" fmla="*/ 99 h 156"/>
                    <a:gd name="T8" fmla="*/ 105 w 158"/>
                    <a:gd name="T9" fmla="*/ 16 h 156"/>
                    <a:gd name="T10" fmla="*/ 105 w 158"/>
                    <a:gd name="T11" fmla="*/ 0 h 156"/>
                    <a:gd name="T12" fmla="*/ 94 w 158"/>
                    <a:gd name="T13" fmla="*/ 5 h 156"/>
                    <a:gd name="T14" fmla="*/ 6 w 158"/>
                    <a:gd name="T15" fmla="*/ 87 h 156"/>
                    <a:gd name="T16" fmla="*/ 5 w 158"/>
                    <a:gd name="T17" fmla="*/ 109 h 156"/>
                    <a:gd name="T18" fmla="*/ 44 w 158"/>
                    <a:gd name="T19" fmla="*/ 151 h 156"/>
                    <a:gd name="T20" fmla="*/ 55 w 158"/>
                    <a:gd name="T21" fmla="*/ 156 h 156"/>
                    <a:gd name="T22" fmla="*/ 56 w 158"/>
                    <a:gd name="T23" fmla="*/ 156 h 156"/>
                    <a:gd name="T24" fmla="*/ 67 w 158"/>
                    <a:gd name="T25" fmla="*/ 152 h 156"/>
                    <a:gd name="T26" fmla="*/ 151 w 158"/>
                    <a:gd name="T27" fmla="*/ 67 h 156"/>
                    <a:gd name="T28" fmla="*/ 152 w 158"/>
                    <a:gd name="T29" fmla="*/ 45 h 156"/>
                    <a:gd name="T30" fmla="*/ 117 w 158"/>
                    <a:gd name="T31" fmla="*/ 6 h 156"/>
                    <a:gd name="T32" fmla="*/ 105 w 158"/>
                    <a:gd name="T33" fmla="*/ 0 h 156"/>
                    <a:gd name="T34" fmla="*/ 105 w 158"/>
                    <a:gd name="T35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8" h="156">
                      <a:moveTo>
                        <a:pt x="105" y="16"/>
                      </a:moveTo>
                      <a:cubicBezTo>
                        <a:pt x="140" y="56"/>
                        <a:pt x="140" y="56"/>
                        <a:pt x="140" y="56"/>
                      </a:cubicBezTo>
                      <a:cubicBezTo>
                        <a:pt x="56" y="140"/>
                        <a:pt x="56" y="140"/>
                        <a:pt x="56" y="140"/>
                      </a:cubicBezTo>
                      <a:cubicBezTo>
                        <a:pt x="17" y="99"/>
                        <a:pt x="17" y="99"/>
                        <a:pt x="17" y="99"/>
                      </a:cubicBezTo>
                      <a:cubicBezTo>
                        <a:pt x="105" y="16"/>
                        <a:pt x="105" y="16"/>
                        <a:pt x="105" y="16"/>
                      </a:cubicBezTo>
                      <a:moveTo>
                        <a:pt x="105" y="0"/>
                      </a:moveTo>
                      <a:cubicBezTo>
                        <a:pt x="101" y="0"/>
                        <a:pt x="97" y="2"/>
                        <a:pt x="94" y="5"/>
                      </a:cubicBezTo>
                      <a:cubicBezTo>
                        <a:pt x="6" y="87"/>
                        <a:pt x="6" y="87"/>
                        <a:pt x="6" y="87"/>
                      </a:cubicBezTo>
                      <a:cubicBezTo>
                        <a:pt x="0" y="93"/>
                        <a:pt x="0" y="103"/>
                        <a:pt x="5" y="109"/>
                      </a:cubicBezTo>
                      <a:cubicBezTo>
                        <a:pt x="44" y="151"/>
                        <a:pt x="44" y="151"/>
                        <a:pt x="44" y="151"/>
                      </a:cubicBezTo>
                      <a:cubicBezTo>
                        <a:pt x="47" y="154"/>
                        <a:pt x="51" y="156"/>
                        <a:pt x="55" y="156"/>
                      </a:cubicBezTo>
                      <a:cubicBezTo>
                        <a:pt x="55" y="156"/>
                        <a:pt x="56" y="156"/>
                        <a:pt x="56" y="156"/>
                      </a:cubicBezTo>
                      <a:cubicBezTo>
                        <a:pt x="60" y="156"/>
                        <a:pt x="64" y="155"/>
                        <a:pt x="67" y="152"/>
                      </a:cubicBezTo>
                      <a:cubicBezTo>
                        <a:pt x="151" y="67"/>
                        <a:pt x="151" y="67"/>
                        <a:pt x="151" y="67"/>
                      </a:cubicBezTo>
                      <a:cubicBezTo>
                        <a:pt x="157" y="61"/>
                        <a:pt x="158" y="52"/>
                        <a:pt x="152" y="45"/>
                      </a:cubicBezTo>
                      <a:cubicBezTo>
                        <a:pt x="117" y="6"/>
                        <a:pt x="117" y="6"/>
                        <a:pt x="117" y="6"/>
                      </a:cubicBezTo>
                      <a:cubicBezTo>
                        <a:pt x="114" y="3"/>
                        <a:pt x="110" y="1"/>
                        <a:pt x="105" y="0"/>
                      </a:cubicBezTo>
                      <a:cubicBezTo>
                        <a:pt x="105" y="0"/>
                        <a:pt x="105" y="0"/>
                        <a:pt x="105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" name="Freeform 24"/>
                <p:cNvSpPr>
                  <a:spLocks noEditPoints="1"/>
                </p:cNvSpPr>
                <p:nvPr/>
              </p:nvSpPr>
              <p:spPr bwMode="auto">
                <a:xfrm>
                  <a:off x="1555138" y="3790388"/>
                  <a:ext cx="318872" cy="293105"/>
                </a:xfrm>
                <a:custGeom>
                  <a:avLst/>
                  <a:gdLst>
                    <a:gd name="T0" fmla="*/ 32 w 84"/>
                    <a:gd name="T1" fmla="*/ 16 h 77"/>
                    <a:gd name="T2" fmla="*/ 67 w 84"/>
                    <a:gd name="T3" fmla="*/ 50 h 77"/>
                    <a:gd name="T4" fmla="*/ 17 w 84"/>
                    <a:gd name="T5" fmla="*/ 61 h 77"/>
                    <a:gd name="T6" fmla="*/ 32 w 84"/>
                    <a:gd name="T7" fmla="*/ 16 h 77"/>
                    <a:gd name="T8" fmla="*/ 32 w 84"/>
                    <a:gd name="T9" fmla="*/ 0 h 77"/>
                    <a:gd name="T10" fmla="*/ 28 w 84"/>
                    <a:gd name="T11" fmla="*/ 1 h 77"/>
                    <a:gd name="T12" fmla="*/ 17 w 84"/>
                    <a:gd name="T13" fmla="*/ 11 h 77"/>
                    <a:gd name="T14" fmla="*/ 2 w 84"/>
                    <a:gd name="T15" fmla="*/ 56 h 77"/>
                    <a:gd name="T16" fmla="*/ 5 w 84"/>
                    <a:gd name="T17" fmla="*/ 72 h 77"/>
                    <a:gd name="T18" fmla="*/ 17 w 84"/>
                    <a:gd name="T19" fmla="*/ 77 h 77"/>
                    <a:gd name="T20" fmla="*/ 20 w 84"/>
                    <a:gd name="T21" fmla="*/ 76 h 77"/>
                    <a:gd name="T22" fmla="*/ 71 w 84"/>
                    <a:gd name="T23" fmla="*/ 65 h 77"/>
                    <a:gd name="T24" fmla="*/ 83 w 84"/>
                    <a:gd name="T25" fmla="*/ 54 h 77"/>
                    <a:gd name="T26" fmla="*/ 78 w 84"/>
                    <a:gd name="T27" fmla="*/ 38 h 77"/>
                    <a:gd name="T28" fmla="*/ 43 w 84"/>
                    <a:gd name="T29" fmla="*/ 5 h 77"/>
                    <a:gd name="T30" fmla="*/ 32 w 84"/>
                    <a:gd name="T31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4" h="77">
                      <a:moveTo>
                        <a:pt x="32" y="16"/>
                      </a:moveTo>
                      <a:cubicBezTo>
                        <a:pt x="67" y="50"/>
                        <a:pt x="67" y="50"/>
                        <a:pt x="67" y="50"/>
                      </a:cubicBezTo>
                      <a:cubicBezTo>
                        <a:pt x="17" y="61"/>
                        <a:pt x="17" y="61"/>
                        <a:pt x="17" y="61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moveTo>
                        <a:pt x="32" y="0"/>
                      </a:moveTo>
                      <a:cubicBezTo>
                        <a:pt x="31" y="0"/>
                        <a:pt x="29" y="0"/>
                        <a:pt x="28" y="1"/>
                      </a:cubicBezTo>
                      <a:cubicBezTo>
                        <a:pt x="23" y="2"/>
                        <a:pt x="18" y="6"/>
                        <a:pt x="17" y="11"/>
                      </a:cubicBezTo>
                      <a:cubicBezTo>
                        <a:pt x="2" y="56"/>
                        <a:pt x="2" y="56"/>
                        <a:pt x="2" y="56"/>
                      </a:cubicBezTo>
                      <a:cubicBezTo>
                        <a:pt x="0" y="61"/>
                        <a:pt x="1" y="67"/>
                        <a:pt x="5" y="72"/>
                      </a:cubicBezTo>
                      <a:cubicBezTo>
                        <a:pt x="8" y="75"/>
                        <a:pt x="12" y="77"/>
                        <a:pt x="17" y="77"/>
                      </a:cubicBezTo>
                      <a:cubicBezTo>
                        <a:pt x="18" y="77"/>
                        <a:pt x="19" y="77"/>
                        <a:pt x="20" y="76"/>
                      </a:cubicBezTo>
                      <a:cubicBezTo>
                        <a:pt x="71" y="65"/>
                        <a:pt x="71" y="65"/>
                        <a:pt x="71" y="65"/>
                      </a:cubicBezTo>
                      <a:cubicBezTo>
                        <a:pt x="77" y="64"/>
                        <a:pt x="81" y="59"/>
                        <a:pt x="83" y="54"/>
                      </a:cubicBezTo>
                      <a:cubicBezTo>
                        <a:pt x="84" y="48"/>
                        <a:pt x="83" y="42"/>
                        <a:pt x="78" y="38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0" y="2"/>
                        <a:pt x="36" y="0"/>
                        <a:pt x="32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" name="Freeform 25"/>
                <p:cNvSpPr>
                  <a:spLocks/>
                </p:cNvSpPr>
                <p:nvPr/>
              </p:nvSpPr>
              <p:spPr bwMode="auto">
                <a:xfrm>
                  <a:off x="1371545" y="3642225"/>
                  <a:ext cx="69249" cy="148163"/>
                </a:xfrm>
                <a:custGeom>
                  <a:avLst/>
                  <a:gdLst>
                    <a:gd name="T0" fmla="*/ 0 w 43"/>
                    <a:gd name="T1" fmla="*/ 0 h 92"/>
                    <a:gd name="T2" fmla="*/ 43 w 43"/>
                    <a:gd name="T3" fmla="*/ 0 h 92"/>
                    <a:gd name="T4" fmla="*/ 43 w 43"/>
                    <a:gd name="T5" fmla="*/ 92 h 92"/>
                    <a:gd name="T6" fmla="*/ 0 w 43"/>
                    <a:gd name="T7" fmla="*/ 92 h 92"/>
                    <a:gd name="T8" fmla="*/ 0 w 43"/>
                    <a:gd name="T9" fmla="*/ 0 h 92"/>
                    <a:gd name="T10" fmla="*/ 0 w 43"/>
                    <a:gd name="T11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2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2"/>
                      </a:lnTo>
                      <a:lnTo>
                        <a:pt x="0" y="9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" name="Freeform 26"/>
                <p:cNvSpPr>
                  <a:spLocks/>
                </p:cNvSpPr>
                <p:nvPr/>
              </p:nvSpPr>
              <p:spPr bwMode="auto">
                <a:xfrm>
                  <a:off x="1371545" y="3642225"/>
                  <a:ext cx="156215" cy="59588"/>
                </a:xfrm>
                <a:custGeom>
                  <a:avLst/>
                  <a:gdLst>
                    <a:gd name="T0" fmla="*/ 0 w 97"/>
                    <a:gd name="T1" fmla="*/ 0 h 37"/>
                    <a:gd name="T2" fmla="*/ 97 w 97"/>
                    <a:gd name="T3" fmla="*/ 0 h 37"/>
                    <a:gd name="T4" fmla="*/ 97 w 97"/>
                    <a:gd name="T5" fmla="*/ 37 h 37"/>
                    <a:gd name="T6" fmla="*/ 0 w 97"/>
                    <a:gd name="T7" fmla="*/ 37 h 37"/>
                    <a:gd name="T8" fmla="*/ 0 w 97"/>
                    <a:gd name="T9" fmla="*/ 0 h 37"/>
                    <a:gd name="T10" fmla="*/ 0 w 97"/>
                    <a:gd name="T11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37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37"/>
                      </a:lnTo>
                      <a:lnTo>
                        <a:pt x="0" y="3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" name="Freeform 27"/>
                <p:cNvSpPr>
                  <a:spLocks/>
                </p:cNvSpPr>
                <p:nvPr/>
              </p:nvSpPr>
              <p:spPr bwMode="auto">
                <a:xfrm>
                  <a:off x="1622777" y="3642225"/>
                  <a:ext cx="161046" cy="59588"/>
                </a:xfrm>
                <a:custGeom>
                  <a:avLst/>
                  <a:gdLst>
                    <a:gd name="T0" fmla="*/ 0 w 100"/>
                    <a:gd name="T1" fmla="*/ 37 h 37"/>
                    <a:gd name="T2" fmla="*/ 0 w 100"/>
                    <a:gd name="T3" fmla="*/ 0 h 37"/>
                    <a:gd name="T4" fmla="*/ 100 w 100"/>
                    <a:gd name="T5" fmla="*/ 0 h 37"/>
                    <a:gd name="T6" fmla="*/ 64 w 100"/>
                    <a:gd name="T7" fmla="*/ 37 h 37"/>
                    <a:gd name="T8" fmla="*/ 0 w 100"/>
                    <a:gd name="T9" fmla="*/ 37 h 37"/>
                    <a:gd name="T10" fmla="*/ 0 w 100"/>
                    <a:gd name="T11" fmla="*/ 37 h 37"/>
                    <a:gd name="T12" fmla="*/ 0 w 100"/>
                    <a:gd name="T13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37">
                      <a:moveTo>
                        <a:pt x="0" y="37"/>
                      </a:moveTo>
                      <a:lnTo>
                        <a:pt x="0" y="0"/>
                      </a:lnTo>
                      <a:lnTo>
                        <a:pt x="100" y="0"/>
                      </a:lnTo>
                      <a:lnTo>
                        <a:pt x="64" y="37"/>
                      </a:lnTo>
                      <a:lnTo>
                        <a:pt x="0" y="37"/>
                      </a:lnTo>
                      <a:lnTo>
                        <a:pt x="0" y="37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" name="Freeform 28"/>
                <p:cNvSpPr>
                  <a:spLocks/>
                </p:cNvSpPr>
                <p:nvPr/>
              </p:nvSpPr>
              <p:spPr bwMode="auto">
                <a:xfrm>
                  <a:off x="1622777" y="4212330"/>
                  <a:ext cx="161046" cy="72471"/>
                </a:xfrm>
                <a:custGeom>
                  <a:avLst/>
                  <a:gdLst>
                    <a:gd name="T0" fmla="*/ 0 w 100"/>
                    <a:gd name="T1" fmla="*/ 0 h 45"/>
                    <a:gd name="T2" fmla="*/ 100 w 100"/>
                    <a:gd name="T3" fmla="*/ 0 h 45"/>
                    <a:gd name="T4" fmla="*/ 100 w 100"/>
                    <a:gd name="T5" fmla="*/ 45 h 45"/>
                    <a:gd name="T6" fmla="*/ 0 w 100"/>
                    <a:gd name="T7" fmla="*/ 45 h 45"/>
                    <a:gd name="T8" fmla="*/ 0 w 100"/>
                    <a:gd name="T9" fmla="*/ 0 h 45"/>
                    <a:gd name="T10" fmla="*/ 0 w 100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0" h="45">
                      <a:moveTo>
                        <a:pt x="0" y="0"/>
                      </a:moveTo>
                      <a:lnTo>
                        <a:pt x="100" y="0"/>
                      </a:lnTo>
                      <a:lnTo>
                        <a:pt x="100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" name="Freeform 29"/>
                <p:cNvSpPr>
                  <a:spLocks/>
                </p:cNvSpPr>
                <p:nvPr/>
              </p:nvSpPr>
              <p:spPr bwMode="auto">
                <a:xfrm>
                  <a:off x="1371545" y="4125365"/>
                  <a:ext cx="69249" cy="159437"/>
                </a:xfrm>
                <a:custGeom>
                  <a:avLst/>
                  <a:gdLst>
                    <a:gd name="T0" fmla="*/ 0 w 43"/>
                    <a:gd name="T1" fmla="*/ 0 h 99"/>
                    <a:gd name="T2" fmla="*/ 43 w 43"/>
                    <a:gd name="T3" fmla="*/ 0 h 99"/>
                    <a:gd name="T4" fmla="*/ 43 w 43"/>
                    <a:gd name="T5" fmla="*/ 99 h 99"/>
                    <a:gd name="T6" fmla="*/ 0 w 43"/>
                    <a:gd name="T7" fmla="*/ 99 h 99"/>
                    <a:gd name="T8" fmla="*/ 0 w 43"/>
                    <a:gd name="T9" fmla="*/ 0 h 99"/>
                    <a:gd name="T10" fmla="*/ 0 w 43"/>
                    <a:gd name="T1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9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9"/>
                      </a:lnTo>
                      <a:lnTo>
                        <a:pt x="0" y="9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" name="Freeform 30"/>
                <p:cNvSpPr>
                  <a:spLocks/>
                </p:cNvSpPr>
                <p:nvPr/>
              </p:nvSpPr>
              <p:spPr bwMode="auto">
                <a:xfrm>
                  <a:off x="1371545" y="4212330"/>
                  <a:ext cx="156215" cy="72471"/>
                </a:xfrm>
                <a:custGeom>
                  <a:avLst/>
                  <a:gdLst>
                    <a:gd name="T0" fmla="*/ 0 w 97"/>
                    <a:gd name="T1" fmla="*/ 0 h 45"/>
                    <a:gd name="T2" fmla="*/ 97 w 97"/>
                    <a:gd name="T3" fmla="*/ 0 h 45"/>
                    <a:gd name="T4" fmla="*/ 97 w 97"/>
                    <a:gd name="T5" fmla="*/ 45 h 45"/>
                    <a:gd name="T6" fmla="*/ 0 w 97"/>
                    <a:gd name="T7" fmla="*/ 45 h 45"/>
                    <a:gd name="T8" fmla="*/ 0 w 97"/>
                    <a:gd name="T9" fmla="*/ 0 h 45"/>
                    <a:gd name="T10" fmla="*/ 0 w 97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45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" name="Freeform 31"/>
                <p:cNvSpPr>
                  <a:spLocks/>
                </p:cNvSpPr>
                <p:nvPr/>
              </p:nvSpPr>
              <p:spPr bwMode="auto">
                <a:xfrm>
                  <a:off x="1371545" y="3880574"/>
                  <a:ext cx="69249" cy="152995"/>
                </a:xfrm>
                <a:custGeom>
                  <a:avLst/>
                  <a:gdLst>
                    <a:gd name="T0" fmla="*/ 0 w 43"/>
                    <a:gd name="T1" fmla="*/ 0 h 95"/>
                    <a:gd name="T2" fmla="*/ 43 w 43"/>
                    <a:gd name="T3" fmla="*/ 0 h 95"/>
                    <a:gd name="T4" fmla="*/ 43 w 43"/>
                    <a:gd name="T5" fmla="*/ 95 h 95"/>
                    <a:gd name="T6" fmla="*/ 0 w 43"/>
                    <a:gd name="T7" fmla="*/ 95 h 95"/>
                    <a:gd name="T8" fmla="*/ 0 w 43"/>
                    <a:gd name="T9" fmla="*/ 0 h 95"/>
                    <a:gd name="T10" fmla="*/ 0 w 43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5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5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" name="Freeform 32"/>
                <p:cNvSpPr>
                  <a:spLocks/>
                </p:cNvSpPr>
                <p:nvPr/>
              </p:nvSpPr>
              <p:spPr bwMode="auto">
                <a:xfrm>
                  <a:off x="1969027" y="4125365"/>
                  <a:ext cx="69249" cy="159437"/>
                </a:xfrm>
                <a:custGeom>
                  <a:avLst/>
                  <a:gdLst>
                    <a:gd name="T0" fmla="*/ 0 w 43"/>
                    <a:gd name="T1" fmla="*/ 0 h 99"/>
                    <a:gd name="T2" fmla="*/ 43 w 43"/>
                    <a:gd name="T3" fmla="*/ 0 h 99"/>
                    <a:gd name="T4" fmla="*/ 43 w 43"/>
                    <a:gd name="T5" fmla="*/ 99 h 99"/>
                    <a:gd name="T6" fmla="*/ 0 w 43"/>
                    <a:gd name="T7" fmla="*/ 99 h 99"/>
                    <a:gd name="T8" fmla="*/ 0 w 43"/>
                    <a:gd name="T9" fmla="*/ 0 h 99"/>
                    <a:gd name="T10" fmla="*/ 0 w 43"/>
                    <a:gd name="T1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9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9"/>
                      </a:lnTo>
                      <a:lnTo>
                        <a:pt x="0" y="9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" name="Freeform 33"/>
                <p:cNvSpPr>
                  <a:spLocks/>
                </p:cNvSpPr>
                <p:nvPr/>
              </p:nvSpPr>
              <p:spPr bwMode="auto">
                <a:xfrm>
                  <a:off x="1882062" y="4212330"/>
                  <a:ext cx="156215" cy="72471"/>
                </a:xfrm>
                <a:custGeom>
                  <a:avLst/>
                  <a:gdLst>
                    <a:gd name="T0" fmla="*/ 0 w 97"/>
                    <a:gd name="T1" fmla="*/ 0 h 45"/>
                    <a:gd name="T2" fmla="*/ 97 w 97"/>
                    <a:gd name="T3" fmla="*/ 0 h 45"/>
                    <a:gd name="T4" fmla="*/ 97 w 97"/>
                    <a:gd name="T5" fmla="*/ 45 h 45"/>
                    <a:gd name="T6" fmla="*/ 0 w 97"/>
                    <a:gd name="T7" fmla="*/ 45 h 45"/>
                    <a:gd name="T8" fmla="*/ 0 w 97"/>
                    <a:gd name="T9" fmla="*/ 0 h 45"/>
                    <a:gd name="T10" fmla="*/ 0 w 97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45">
                      <a:moveTo>
                        <a:pt x="0" y="0"/>
                      </a:moveTo>
                      <a:lnTo>
                        <a:pt x="97" y="0"/>
                      </a:lnTo>
                      <a:lnTo>
                        <a:pt x="97" y="45"/>
                      </a:lnTo>
                      <a:lnTo>
                        <a:pt x="0" y="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" name="Freeform 34"/>
                <p:cNvSpPr>
                  <a:spLocks/>
                </p:cNvSpPr>
                <p:nvPr/>
              </p:nvSpPr>
              <p:spPr bwMode="auto">
                <a:xfrm>
                  <a:off x="1969027" y="3880574"/>
                  <a:ext cx="69249" cy="152995"/>
                </a:xfrm>
                <a:custGeom>
                  <a:avLst/>
                  <a:gdLst>
                    <a:gd name="T0" fmla="*/ 0 w 43"/>
                    <a:gd name="T1" fmla="*/ 0 h 95"/>
                    <a:gd name="T2" fmla="*/ 43 w 43"/>
                    <a:gd name="T3" fmla="*/ 0 h 95"/>
                    <a:gd name="T4" fmla="*/ 43 w 43"/>
                    <a:gd name="T5" fmla="*/ 95 h 95"/>
                    <a:gd name="T6" fmla="*/ 0 w 43"/>
                    <a:gd name="T7" fmla="*/ 95 h 95"/>
                    <a:gd name="T8" fmla="*/ 0 w 43"/>
                    <a:gd name="T9" fmla="*/ 0 h 95"/>
                    <a:gd name="T10" fmla="*/ 0 w 43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95">
                      <a:moveTo>
                        <a:pt x="0" y="0"/>
                      </a:moveTo>
                      <a:lnTo>
                        <a:pt x="43" y="0"/>
                      </a:lnTo>
                      <a:lnTo>
                        <a:pt x="43" y="95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" name="Freeform 35"/>
                <p:cNvSpPr>
                  <a:spLocks/>
                </p:cNvSpPr>
                <p:nvPr/>
              </p:nvSpPr>
              <p:spPr bwMode="auto">
                <a:xfrm>
                  <a:off x="1725847" y="3466684"/>
                  <a:ext cx="468645" cy="471867"/>
                </a:xfrm>
                <a:custGeom>
                  <a:avLst/>
                  <a:gdLst>
                    <a:gd name="T0" fmla="*/ 208 w 291"/>
                    <a:gd name="T1" fmla="*/ 0 h 293"/>
                    <a:gd name="T2" fmla="*/ 0 w 291"/>
                    <a:gd name="T3" fmla="*/ 196 h 293"/>
                    <a:gd name="T4" fmla="*/ 92 w 291"/>
                    <a:gd name="T5" fmla="*/ 293 h 293"/>
                    <a:gd name="T6" fmla="*/ 291 w 291"/>
                    <a:gd name="T7" fmla="*/ 94 h 293"/>
                    <a:gd name="T8" fmla="*/ 208 w 291"/>
                    <a:gd name="T9" fmla="*/ 0 h 293"/>
                    <a:gd name="T10" fmla="*/ 208 w 291"/>
                    <a:gd name="T11" fmla="*/ 0 h 293"/>
                    <a:gd name="T12" fmla="*/ 208 w 291"/>
                    <a:gd name="T13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1" h="293">
                      <a:moveTo>
                        <a:pt x="208" y="0"/>
                      </a:moveTo>
                      <a:lnTo>
                        <a:pt x="0" y="196"/>
                      </a:lnTo>
                      <a:lnTo>
                        <a:pt x="92" y="293"/>
                      </a:lnTo>
                      <a:lnTo>
                        <a:pt x="291" y="94"/>
                      </a:lnTo>
                      <a:lnTo>
                        <a:pt x="208" y="0"/>
                      </a:lnTo>
                      <a:lnTo>
                        <a:pt x="208" y="0"/>
                      </a:lnTo>
                      <a:lnTo>
                        <a:pt x="20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" name="Freeform 36"/>
                <p:cNvSpPr>
                  <a:spLocks/>
                </p:cNvSpPr>
                <p:nvPr/>
              </p:nvSpPr>
              <p:spPr bwMode="auto">
                <a:xfrm>
                  <a:off x="1619556" y="3849975"/>
                  <a:ext cx="190035" cy="172320"/>
                </a:xfrm>
                <a:custGeom>
                  <a:avLst/>
                  <a:gdLst>
                    <a:gd name="T0" fmla="*/ 35 w 118"/>
                    <a:gd name="T1" fmla="*/ 0 h 107"/>
                    <a:gd name="T2" fmla="*/ 0 w 118"/>
                    <a:gd name="T3" fmla="*/ 107 h 107"/>
                    <a:gd name="T4" fmla="*/ 118 w 118"/>
                    <a:gd name="T5" fmla="*/ 81 h 107"/>
                    <a:gd name="T6" fmla="*/ 35 w 118"/>
                    <a:gd name="T7" fmla="*/ 0 h 107"/>
                    <a:gd name="T8" fmla="*/ 35 w 118"/>
                    <a:gd name="T9" fmla="*/ 0 h 107"/>
                    <a:gd name="T10" fmla="*/ 35 w 118"/>
                    <a:gd name="T11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107">
                      <a:moveTo>
                        <a:pt x="35" y="0"/>
                      </a:moveTo>
                      <a:lnTo>
                        <a:pt x="0" y="107"/>
                      </a:lnTo>
                      <a:lnTo>
                        <a:pt x="118" y="81"/>
                      </a:ln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645119" y="1752600"/>
                <a:ext cx="16459468" cy="3422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Xét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tính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của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54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en-US" sz="54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5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5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5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5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5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sz="5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5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den>
                            </m:f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𝑘h𝑖</m:t>
                            </m:r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+3    </m:t>
                            </m:r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𝑘h𝑖</m:t>
                            </m:r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≤−1</m:t>
                            </m:r>
                          </m:e>
                        </m:eqArr>
                      </m:e>
                    </m:d>
                  </m:oMath>
                </a14:m>
                <a:endParaRPr lang="en-US" sz="5400" dirty="0">
                  <a:solidFill>
                    <a:prstClr val="black"/>
                  </a:solidFill>
                </a:endParaRPr>
              </a:p>
              <a:p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 </a:t>
                </a:r>
                <a:r>
                  <a:rPr lang="en-US" sz="4400" b="1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119" y="1752600"/>
                <a:ext cx="16459468" cy="3422412"/>
              </a:xfrm>
              <a:prstGeom prst="rect">
                <a:avLst/>
              </a:prstGeom>
              <a:blipFill rotWithShape="0">
                <a:blip r:embed="rId3"/>
                <a:stretch>
                  <a:fillRect l="-1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097587" y="6350041"/>
                <a:ext cx="432955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Ta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4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4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4400" dirty="0">
                  <a:solidFill>
                    <a:prstClr val="black"/>
                  </a:solidFill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587" y="6350041"/>
                <a:ext cx="4329555" cy="769441"/>
              </a:xfrm>
              <a:prstGeom prst="rect">
                <a:avLst/>
              </a:prstGeom>
              <a:blipFill>
                <a:blip r:embed="rId4"/>
                <a:stretch>
                  <a:fillRect l="-5634" t="-15873" b="-38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2045538" y="7338287"/>
                <a:ext cx="21120849" cy="325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Ta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lại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(−1)</m:t>
                                </m:r>
                              </m:e>
                              <m:sup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func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(−1)</m:t>
                                </m:r>
                              </m:e>
                              <m:sup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+3)</m:t>
                        </m:r>
                      </m:e>
                    </m:func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(−1)</m:t>
                                </m:r>
                              </m:e>
                              <m:sup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func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(−1)</m:t>
                                </m:r>
                              </m:e>
                              <m:sup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ad>
                              <m:radPr>
                                <m:degHide m:val="on"/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rad>
                          </m:num>
                          <m:den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den>
                        </m:f>
                      </m:e>
                    </m:func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(−1)</m:t>
                                </m:r>
                              </m:e>
                              <m:sup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num>
                          <m:den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+1)(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ad>
                              <m:radPr>
                                <m:degHide m:val="on"/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rad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(−1)</m:t>
                                </m:r>
                              </m:e>
                              <m:sup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num>
                          <m:den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ad>
                              <m:radPr>
                                <m:degHide m:val="on"/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rad>
                          </m:den>
                        </m:f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endParaRPr lang="en-US" sz="4400" dirty="0">
                  <a:solidFill>
                    <a:prstClr val="black"/>
                  </a:solidFill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5538" y="7338287"/>
                <a:ext cx="21120849" cy="3256084"/>
              </a:xfrm>
              <a:prstGeom prst="rect">
                <a:avLst/>
              </a:prstGeom>
              <a:blipFill>
                <a:blip r:embed="rId5"/>
                <a:stretch>
                  <a:fillRect l="-11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827119" y="5555159"/>
                <a:ext cx="2072966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Ta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thấy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hàm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số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liên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tục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trên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các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khoảng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400" i="1">
                            <a:latin typeface="Cambria Math"/>
                            <a:ea typeface="Cambria Math"/>
                          </a:rPr>
                          <m:t>∞</m:t>
                        </m:r>
                        <m:r>
                          <a:rPr lang="en-US" sz="4400" i="1">
                            <a:latin typeface="Cambria Math" panose="02040503050406030204" pitchFamily="18" charset="0"/>
                            <a:ea typeface="Cambria Math"/>
                          </a:rPr>
                          <m:t>;−1</m:t>
                        </m:r>
                      </m:e>
                    </m:d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  <m:r>
                          <a:rPr lang="en-US" sz="4400" i="1">
                            <a:latin typeface="Cambria Math" panose="02040503050406030204" pitchFamily="18" charset="0"/>
                            <a:ea typeface="Cambria Math"/>
                          </a:rPr>
                          <m:t>;+</m:t>
                        </m:r>
                        <m:r>
                          <a:rPr lang="en-US" sz="4400" i="1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7119" y="5555159"/>
                <a:ext cx="20729667" cy="769441"/>
              </a:xfrm>
              <a:prstGeom prst="rect">
                <a:avLst/>
              </a:prstGeom>
              <a:blipFill rotWithShape="0">
                <a:blip r:embed="rId6"/>
                <a:stretch>
                  <a:fillRect l="-1206" t="-14961" b="-37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904362" y="10743944"/>
                <a:ext cx="21229128" cy="1061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D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4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o</m:t>
                    </m:r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(−1)</m:t>
                                </m:r>
                              </m:e>
                              <m:sup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func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4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4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func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nên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hàm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số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không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liên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tục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tại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x= -1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4362" y="10743944"/>
                <a:ext cx="21229128" cy="1061573"/>
              </a:xfrm>
              <a:prstGeom prst="rect">
                <a:avLst/>
              </a:prstGeom>
              <a:blipFill>
                <a:blip r:embed="rId7"/>
                <a:stretch>
                  <a:fillRect l="-1148" t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886612" y="11830958"/>
                <a:ext cx="2120187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Vậy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hàm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số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gián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đoạn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tại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x= -1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và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hàm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số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liên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tục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trên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các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khoảng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400" i="1">
                            <a:latin typeface="Cambria Math"/>
                            <a:ea typeface="Cambria Math"/>
                          </a:rPr>
                          <m:t>∞</m:t>
                        </m:r>
                        <m:r>
                          <a:rPr lang="en-US" sz="4400" i="1">
                            <a:latin typeface="Cambria Math" panose="02040503050406030204" pitchFamily="18" charset="0"/>
                            <a:ea typeface="Cambria Math"/>
                          </a:rPr>
                          <m:t>;−1</m:t>
                        </m:r>
                      </m:e>
                    </m:d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  <m:r>
                          <a:rPr lang="en-US" sz="4400" i="1">
                            <a:latin typeface="Cambria Math" panose="02040503050406030204" pitchFamily="18" charset="0"/>
                            <a:ea typeface="Cambria Math"/>
                          </a:rPr>
                          <m:t>;+</m:t>
                        </m:r>
                        <m:r>
                          <a:rPr lang="en-US" sz="4400" i="1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6612" y="11830958"/>
                <a:ext cx="21201877" cy="769441"/>
              </a:xfrm>
              <a:prstGeom prst="rect">
                <a:avLst/>
              </a:prstGeom>
              <a:blipFill>
                <a:blip r:embed="rId8"/>
                <a:stretch>
                  <a:fillRect l="-1150" t="-15873" b="-38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B2F2A945-E680-49FE-A3C0-C37CB56B0799}"/>
                  </a:ext>
                </a:extLst>
              </p:cNvPr>
              <p:cNvSpPr txBox="1"/>
              <p:nvPr/>
            </p:nvSpPr>
            <p:spPr>
              <a:xfrm>
                <a:off x="1985227" y="6367793"/>
                <a:ext cx="287988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Tại</a:t>
                </a: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ahoma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sz="4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4400" dirty="0">
                  <a:solidFill>
                    <a:prstClr val="black"/>
                  </a:solidFill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2F2A945-E680-49FE-A3C0-C37CB56B07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227" y="6367793"/>
                <a:ext cx="2879880" cy="769441"/>
              </a:xfrm>
              <a:prstGeom prst="rect">
                <a:avLst/>
              </a:prstGeom>
              <a:blipFill>
                <a:blip r:embed="rId9"/>
                <a:stretch>
                  <a:fillRect l="-8686" t="-15873" b="-38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xmlns="" id="{8E1836FC-4CC4-483B-8C23-72576BD676A8}"/>
                  </a:ext>
                </a:extLst>
              </p:cNvPr>
              <p:cNvSpPr txBox="1"/>
              <p:nvPr/>
            </p:nvSpPr>
            <p:spPr>
              <a:xfrm>
                <a:off x="5041053" y="4802690"/>
                <a:ext cx="824451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Tập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xác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định</a:t>
                </a:r>
                <a:r>
                  <a:rPr lang="en-US" sz="4400" dirty="0">
                    <a:solidFill>
                      <a:prstClr val="black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prstClr val="black"/>
                        </a:solidFill>
                        <a:latin typeface="Cambria Math"/>
                      </a:rPr>
                      <m:t>𝐷</m:t>
                    </m:r>
                    <m:r>
                      <a:rPr lang="en-US" sz="4400" i="1" smtClean="0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4400" i="1" smtClean="0">
                        <a:solidFill>
                          <a:prstClr val="black"/>
                        </a:solidFill>
                        <a:latin typeface="Cambria Math"/>
                      </a:rPr>
                      <m:t>𝑅</m:t>
                    </m:r>
                  </m:oMath>
                </a14:m>
                <a:endParaRPr lang="en-US" sz="4400" dirty="0">
                  <a:solidFill>
                    <a:prstClr val="black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E1836FC-4CC4-483B-8C23-72576BD67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053" y="4802690"/>
                <a:ext cx="8244514" cy="769441"/>
              </a:xfrm>
              <a:prstGeom prst="rect">
                <a:avLst/>
              </a:prstGeom>
              <a:blipFill>
                <a:blip r:embed="rId10"/>
                <a:stretch>
                  <a:fillRect l="-3033" t="-17460" b="-36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741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6" grpId="0"/>
      <p:bldP spid="101" grpId="0"/>
      <p:bldP spid="11" grpId="0"/>
      <p:bldP spid="49" grpId="0"/>
      <p:bldP spid="51" grpId="0"/>
      <p:bldP spid="48" grpId="0"/>
      <p:bldP spid="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2"/>
          <p:cNvSpPr>
            <a:spLocks noChangeArrowheads="1"/>
          </p:cNvSpPr>
          <p:nvPr/>
        </p:nvSpPr>
        <p:spPr bwMode="auto">
          <a:xfrm>
            <a:off x="-150813" y="1600200"/>
            <a:ext cx="934454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413" algn="ctr" defTabSz="914400" rtl="0" eaLnBrk="1" fontAlgn="base" latinLnBrk="0" hangingPunct="1">
              <a:lnSpc>
                <a:spcPts val="6000"/>
              </a:lnSpc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1) Hàm</a:t>
            </a:r>
            <a:r>
              <a:rPr kumimoji="0" lang="pt-BR" sz="4400" b="1" i="1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số liên tục tại một điểm</a:t>
            </a:r>
            <a:endParaRPr kumimoji="0" lang="pt-BR" sz="44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3176" y="2489013"/>
                <a:ext cx="18396011" cy="1145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được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gọi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là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điểm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nếu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8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en-US" sz="4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4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func>
                    <m:d>
                      <m:d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176" y="2489013"/>
                <a:ext cx="18396011" cy="1145763"/>
              </a:xfrm>
              <a:prstGeom prst="rect">
                <a:avLst/>
              </a:prstGeom>
              <a:blipFill rotWithShape="1">
                <a:blip r:embed="rId2"/>
                <a:stretch>
                  <a:fillRect l="-1359" t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Rectangle 2"/>
          <p:cNvSpPr>
            <a:spLocks noChangeArrowheads="1"/>
          </p:cNvSpPr>
          <p:nvPr/>
        </p:nvSpPr>
        <p:spPr bwMode="auto">
          <a:xfrm>
            <a:off x="-150813" y="6758226"/>
            <a:ext cx="1048428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413" algn="ctr" defTabSz="914400" rtl="0" eaLnBrk="1" fontAlgn="base" latinLnBrk="0" hangingPunct="1">
              <a:lnSpc>
                <a:spcPts val="6000"/>
              </a:lnSpc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4400" b="1" i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kumimoji="0" lang="pt-BR" sz="44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 Hàm</a:t>
            </a:r>
            <a:r>
              <a:rPr kumimoji="0" lang="pt-BR" sz="4400" b="1" i="1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số liên tục trên một khoảng</a:t>
            </a:r>
            <a:endParaRPr kumimoji="0" lang="pt-BR" sz="44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0236" y="7573444"/>
            <a:ext cx="3441223" cy="969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400" b="1" u="sng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44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b="1" u="sng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nghĩa</a:t>
            </a:r>
            <a:r>
              <a:rPr lang="en-US" sz="44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en-US" sz="4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0237" y="8754674"/>
            <a:ext cx="34412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44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b="1" u="sng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lý</a:t>
            </a:r>
            <a:r>
              <a:rPr lang="en-US" sz="44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 1: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080236" y="9771812"/>
            <a:ext cx="2278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err="1">
                <a:latin typeface="Tahoma" pitchFamily="34" charset="0"/>
                <a:ea typeface="Tahoma" pitchFamily="34" charset="0"/>
                <a:cs typeface="Tahoma" pitchFamily="34" charset="0"/>
              </a:rPr>
              <a:t>Định</a:t>
            </a:r>
            <a:r>
              <a:rPr lang="en-US" sz="44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b="1" u="sng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lý</a:t>
            </a:r>
            <a:r>
              <a:rPr lang="en-US" sz="44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 2: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458787" y="3505200"/>
                <a:ext cx="2148112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àm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4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không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điểm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được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gọi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là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gián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đoạn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tại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điểm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7" y="3505200"/>
                <a:ext cx="21481122" cy="769441"/>
              </a:xfrm>
              <a:prstGeom prst="rect">
                <a:avLst/>
              </a:prstGeom>
              <a:blipFill rotWithShape="1">
                <a:blip r:embed="rId5"/>
                <a:stretch>
                  <a:fillRect l="-1135" t="-16667" b="-36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Rectangle 124"/>
              <p:cNvSpPr/>
              <p:nvPr/>
            </p:nvSpPr>
            <p:spPr>
              <a:xfrm>
                <a:off x="458787" y="4343400"/>
                <a:ext cx="22663211" cy="2457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Hàm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số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𝑦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=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𝑓</m:t>
                    </m:r>
                    <m:d>
                      <m:dPr>
                        <m:ctrlPr>
                          <a:rPr lang="en-US" sz="4400" i="1" smtClean="0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được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gọi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là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trên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một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đoạn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400" i="1" smtClean="0">
                            <a:latin typeface="Cambria Math" panose="02040503050406030204" pitchFamily="18" charset="0"/>
                            <a:ea typeface="Tahoma" pitchFamily="34" charset="0"/>
                            <a:cs typeface="Tahoma" pitchFamily="34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𝑎</m:t>
                        </m:r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;</m:t>
                        </m:r>
                        <m:r>
                          <a:rPr lang="en-US" sz="4400" b="0" i="1" smtClean="0">
                            <a:latin typeface="Cambria Math"/>
                            <a:ea typeface="Tahoma" pitchFamily="34" charset="0"/>
                            <a:cs typeface="Tahoma" pitchFamily="34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nếu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nó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liên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tục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US" sz="4400" dirty="0" err="1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khoảng</a:t>
                </a:r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(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𝑎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;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𝑏</m:t>
                    </m:r>
                    <m:r>
                      <a:rPr lang="en-US" sz="4400" b="0" i="1" smtClean="0">
                        <a:latin typeface="Cambria Math"/>
                        <a:ea typeface="Tahoma" pitchFamily="34" charset="0"/>
                        <a:cs typeface="Tahoma" pitchFamily="34" charset="0"/>
                      </a:rPr>
                      <m:t>)</m:t>
                    </m:r>
                  </m:oMath>
                </a14:m>
                <a:r>
                  <a:rPr lang="en-US" sz="44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và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func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4400" dirty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func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sz="4400" dirty="0"/>
              </a:p>
            </p:txBody>
          </p:sp>
        </mc:Choice>
        <mc:Fallback xmlns="">
          <p:sp>
            <p:nvSpPr>
              <p:cNvPr id="125" name="Rectangle 1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7" y="4343400"/>
                <a:ext cx="22663211" cy="2457532"/>
              </a:xfrm>
              <a:prstGeom prst="rect">
                <a:avLst/>
              </a:prstGeom>
              <a:blipFill rotWithShape="1">
                <a:blip r:embed="rId6"/>
                <a:stretch>
                  <a:fillRect l="-1076" r="-1103" b="-1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3E680BF-2E56-4BA4-A967-23FABC2037F8}"/>
              </a:ext>
            </a:extLst>
          </p:cNvPr>
          <p:cNvSpPr txBox="1"/>
          <p:nvPr/>
        </p:nvSpPr>
        <p:spPr>
          <a:xfrm>
            <a:off x="1080236" y="10896600"/>
            <a:ext cx="22238551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=&gt;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Xét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tính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liên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tục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hàm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số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tại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một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điểm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và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trên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TXĐ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hàm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số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123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6" grpId="0"/>
      <p:bldP spid="112" grpId="0"/>
      <p:bldP spid="8" grpId="0"/>
      <p:bldP spid="10" grpId="0"/>
      <p:bldP spid="121" grpId="0"/>
      <p:bldP spid="124" grpId="0"/>
      <p:bldP spid="125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7&quot;/&gt;&lt;/object&gt;&lt;object type=&quot;3&quot; unique_id=&quot;10004&quot;&gt;&lt;property id=&quot;20148&quot; value=&quot;5&quot;/&gt;&lt;property id=&quot;20300&quot; value=&quot;Slide 2&quot;/&gt;&lt;property id=&quot;20307&quot; value=&quot;258&quot;/&gt;&lt;/object&gt;&lt;object type=&quot;3&quot; unique_id=&quot;10005&quot;&gt;&lt;property id=&quot;20148&quot; value=&quot;5&quot;/&gt;&lt;property id=&quot;20300&quot; value=&quot;Slide 3&quot;/&gt;&lt;property id=&quot;20307&quot; value=&quot;259&quot;/&gt;&lt;/object&gt;&lt;object type=&quot;3&quot; unique_id=&quot;10006&quot;&gt;&lt;property id=&quot;20148&quot; value=&quot;5&quot;/&gt;&lt;property id=&quot;20300&quot; value=&quot;Slide 4&quot;/&gt;&lt;property id=&quot;20307&quot; value=&quot;260&quot;/&gt;&lt;/object&gt;&lt;object type=&quot;3&quot; unique_id=&quot;10007&quot;&gt;&lt;property id=&quot;20148&quot; value=&quot;5&quot;/&gt;&lt;property id=&quot;20300&quot; value=&quot;Slide 5&quot;/&gt;&lt;property id=&quot;20307&quot; value=&quot;262&quot;/&gt;&lt;/object&gt;&lt;object type=&quot;3&quot; unique_id=&quot;10008&quot;&gt;&lt;property id=&quot;20148&quot; value=&quot;5&quot;/&gt;&lt;property id=&quot;20300&quot; value=&quot;Slide 6&quot;/&gt;&lt;property id=&quot;20307&quot; value=&quot;263&quot;/&gt;&lt;/object&gt;&lt;object type=&quot;3&quot; unique_id=&quot;10009&quot;&gt;&lt;property id=&quot;20148&quot; value=&quot;5&quot;/&gt;&lt;property id=&quot;20300&quot; value=&quot;Slide 7&quot;/&gt;&lt;property id=&quot;20307&quot; value=&quot;264&quot;/&gt;&lt;/object&gt;&lt;object type=&quot;3&quot; unique_id=&quot;10010&quot;&gt;&lt;property id=&quot;20148&quot; value=&quot;5&quot;/&gt;&lt;property id=&quot;20300&quot; value=&quot;Slide 8&quot;/&gt;&lt;property id=&quot;20307&quot; value=&quot;265&quot;/&gt;&lt;/object&gt;&lt;object type=&quot;3&quot; unique_id=&quot;10011&quot;&gt;&lt;property id=&quot;20148&quot; value=&quot;5&quot;/&gt;&lt;property id=&quot;20300&quot; value=&quot;Slide 9&quot;/&gt;&lt;property id=&quot;20307&quot; value=&quot;266&quot;/&gt;&lt;/object&gt;&lt;object type=&quot;3&quot; unique_id=&quot;10012&quot;&gt;&lt;property id=&quot;20148&quot; value=&quot;5&quot;/&gt;&lt;property id=&quot;20300&quot; value=&quot;Slide 10&quot;/&gt;&lt;property id=&quot;20307&quot; value=&quot;267&quot;/&gt;&lt;/object&gt;&lt;object type=&quot;3&quot; unique_id=&quot;10013&quot;&gt;&lt;property id=&quot;20148&quot; value=&quot;5&quot;/&gt;&lt;property id=&quot;20300&quot; value=&quot;Slide 11&quot;/&gt;&lt;property id=&quot;20307&quot; value=&quot;269&quot;/&gt;&lt;/object&gt;&lt;object type=&quot;3&quot; unique_id=&quot;10014&quot;&gt;&lt;property id=&quot;20148&quot; value=&quot;5&quot;/&gt;&lt;property id=&quot;20300&quot; value=&quot;Slide 12&quot;/&gt;&lt;property id=&quot;20307&quot; value=&quot;270&quot;/&gt;&lt;/object&gt;&lt;object type=&quot;3&quot; unique_id=&quot;10015&quot;&gt;&lt;property id=&quot;20148&quot; value=&quot;5&quot;/&gt;&lt;property id=&quot;20300&quot; value=&quot;Slide 13&quot;/&gt;&lt;property id=&quot;20307&quot; value=&quot;274&quot;/&gt;&lt;/object&gt;&lt;object type=&quot;3&quot; unique_id=&quot;10016&quot;&gt;&lt;property id=&quot;20148&quot; value=&quot;5&quot;/&gt;&lt;property id=&quot;20300&quot; value=&quot;Slide 14&quot;/&gt;&lt;property id=&quot;20307&quot; value=&quot;275&quot;/&gt;&lt;/object&gt;&lt;object type=&quot;3&quot; unique_id=&quot;10017&quot;&gt;&lt;property id=&quot;20148&quot; value=&quot;5&quot;/&gt;&lt;property id=&quot;20300&quot; value=&quot;Slide 15&quot;/&gt;&lt;property id=&quot;20307&quot; value=&quot;276&quot;/&gt;&lt;/object&gt;&lt;object type=&quot;3&quot; unique_id=&quot;10018&quot;&gt;&lt;property id=&quot;20148&quot; value=&quot;5&quot;/&gt;&lt;property id=&quot;20300&quot; value=&quot;Slide 16&quot;/&gt;&lt;property id=&quot;20307&quot; value=&quot;277&quot;/&gt;&lt;/object&gt;&lt;object type=&quot;3&quot; unique_id=&quot;10019&quot;&gt;&lt;property id=&quot;20148&quot; value=&quot;5&quot;/&gt;&lt;property id=&quot;20300&quot; value=&quot;Slide 17&quot;/&gt;&lt;property id=&quot;20307&quot; value=&quot;271&quot;/&gt;&lt;/object&gt;&lt;object type=&quot;3&quot; unique_id=&quot;10020&quot;&gt;&lt;property id=&quot;20148&quot; value=&quot;5&quot;/&gt;&lt;property id=&quot;20300&quot; value=&quot;Slide 18&quot;/&gt;&lt;property id=&quot;20307&quot; value=&quot;278&quot;/&gt;&lt;/object&gt;&lt;object type=&quot;3&quot; unique_id=&quot;10021&quot;&gt;&lt;property id=&quot;20148&quot; value=&quot;5&quot;/&gt;&lt;property id=&quot;20300&quot; value=&quot;Slide 19&quot;/&gt;&lt;property id=&quot;20307&quot; value=&quot;279&quot;/&gt;&lt;/object&gt;&lt;object type=&quot;3&quot; unique_id=&quot;10022&quot;&gt;&lt;property id=&quot;20148&quot; value=&quot;5&quot;/&gt;&lt;property id=&quot;20300&quot; value=&quot;Slide 20&quot;/&gt;&lt;property id=&quot;20307&quot; value=&quot;272&quot;/&gt;&lt;/object&gt;&lt;object type=&quot;3&quot; unique_id=&quot;10023&quot;&gt;&lt;property id=&quot;20148&quot; value=&quot;5&quot;/&gt;&lt;property id=&quot;20300&quot; value=&quot;Slide 21&quot;/&gt;&lt;property id=&quot;20307&quot; value=&quot;273&quot;/&gt;&lt;/object&gt;&lt;object type=&quot;3&quot; unique_id=&quot;10024&quot;&gt;&lt;property id=&quot;20148&quot; value=&quot;5&quot;/&gt;&lt;property id=&quot;20300&quot; value=&quot;Slide 22&quot;/&gt;&lt;property id=&quot;20307&quot; value=&quot;268&quot;/&gt;&lt;/object&gt;&lt;object type=&quot;3&quot; unique_id=&quot;10025&quot;&gt;&lt;property id=&quot;20148&quot; value=&quot;5&quot;/&gt;&lt;property id=&quot;20300&quot; value=&quot;Slide 23&quot;/&gt;&lt;property id=&quot;20307&quot; value=&quot;280&quot;/&gt;&lt;/object&gt;&lt;object type=&quot;3&quot; unique_id=&quot;10026&quot;&gt;&lt;property id=&quot;20148&quot; value=&quot;5&quot;/&gt;&lt;property id=&quot;20300&quot; value=&quot;Slide 24&quot;/&gt;&lt;property id=&quot;20307&quot; value=&quot;281&quot;/&gt;&lt;/object&gt;&lt;object type=&quot;3&quot; unique_id=&quot;10027&quot;&gt;&lt;property id=&quot;20148&quot; value=&quot;5&quot;/&gt;&lt;property id=&quot;20300&quot; value=&quot;Slide 25&quot;/&gt;&lt;property id=&quot;20307&quot; value=&quot;282&quot;/&gt;&lt;/object&gt;&lt;/object&gt;&lt;object type=&quot;8&quot; unique_id=&quot;1005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741</Words>
  <Application>Microsoft Office PowerPoint</Application>
  <PresentationFormat>Custom</PresentationFormat>
  <Paragraphs>134</Paragraphs>
  <Slides>12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AvantGarde</vt:lpstr>
      <vt:lpstr>AvantGarde-Demi</vt:lpstr>
      <vt:lpstr>Calibri</vt:lpstr>
      <vt:lpstr>Cambria Math</vt:lpstr>
      <vt:lpstr>Tahoma</vt:lpstr>
      <vt:lpstr>Times New Roman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Chau Van An</cp:lastModifiedBy>
  <cp:revision>128</cp:revision>
  <dcterms:created xsi:type="dcterms:W3CDTF">2013-08-31T11:42:51Z</dcterms:created>
  <dcterms:modified xsi:type="dcterms:W3CDTF">2023-12-26T03:04:28Z</dcterms:modified>
</cp:coreProperties>
</file>