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  <p:sldMasterId id="2147483723" r:id="rId2"/>
  </p:sldMasterIdLst>
  <p:notesMasterIdLst>
    <p:notesMasterId r:id="rId32"/>
  </p:notesMasterIdLst>
  <p:handoutMasterIdLst>
    <p:handoutMasterId r:id="rId33"/>
  </p:handoutMasterIdLst>
  <p:sldIdLst>
    <p:sldId id="598" r:id="rId3"/>
    <p:sldId id="580" r:id="rId4"/>
    <p:sldId id="582" r:id="rId5"/>
    <p:sldId id="583" r:id="rId6"/>
    <p:sldId id="584" r:id="rId7"/>
    <p:sldId id="585" r:id="rId8"/>
    <p:sldId id="586" r:id="rId9"/>
    <p:sldId id="587" r:id="rId10"/>
    <p:sldId id="588" r:id="rId11"/>
    <p:sldId id="589" r:id="rId12"/>
    <p:sldId id="590" r:id="rId13"/>
    <p:sldId id="592" r:id="rId14"/>
    <p:sldId id="591" r:id="rId15"/>
    <p:sldId id="593" r:id="rId16"/>
    <p:sldId id="594" r:id="rId17"/>
    <p:sldId id="565" r:id="rId18"/>
    <p:sldId id="271" r:id="rId19"/>
    <p:sldId id="567" r:id="rId20"/>
    <p:sldId id="568" r:id="rId21"/>
    <p:sldId id="569" r:id="rId22"/>
    <p:sldId id="566" r:id="rId23"/>
    <p:sldId id="570" r:id="rId24"/>
    <p:sldId id="571" r:id="rId25"/>
    <p:sldId id="572" r:id="rId26"/>
    <p:sldId id="573" r:id="rId27"/>
    <p:sldId id="574" r:id="rId28"/>
    <p:sldId id="575" r:id="rId29"/>
    <p:sldId id="576" r:id="rId30"/>
    <p:sldId id="577" r:id="rId31"/>
  </p:sldIdLst>
  <p:sldSz cx="24387175" cy="13716000"/>
  <p:notesSz cx="6797675" cy="9928225"/>
  <p:defaultTextStyle>
    <a:defPPr>
      <a:defRPr lang="en-US"/>
    </a:defPPr>
    <a:lvl1pPr marL="0" algn="l" defTabSz="2070033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1pPr>
    <a:lvl2pPr marL="1035019" algn="l" defTabSz="2070033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2pPr>
    <a:lvl3pPr marL="2070033" algn="l" defTabSz="2070033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3pPr>
    <a:lvl4pPr marL="3105052" algn="l" defTabSz="2070033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4pPr>
    <a:lvl5pPr marL="4140066" algn="l" defTabSz="2070033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5pPr>
    <a:lvl6pPr marL="5175083" algn="l" defTabSz="2070033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6pPr>
    <a:lvl7pPr marL="6210102" algn="l" defTabSz="2070033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7pPr>
    <a:lvl8pPr marL="7245118" algn="l" defTabSz="2070033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8pPr>
    <a:lvl9pPr marL="8280135" algn="l" defTabSz="2070033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TSG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C00"/>
    <a:srgbClr val="058605"/>
    <a:srgbClr val="FFFFFF"/>
    <a:srgbClr val="91720D"/>
    <a:srgbClr val="0999C8"/>
    <a:srgbClr val="FEE28A"/>
    <a:srgbClr val="FEDA66"/>
    <a:srgbClr val="FEC607"/>
    <a:srgbClr val="FFFF4B"/>
    <a:srgbClr val="F4DA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7383" autoAdjust="0"/>
  </p:normalViewPr>
  <p:slideViewPr>
    <p:cSldViewPr>
      <p:cViewPr varScale="1">
        <p:scale>
          <a:sx n="41" d="100"/>
          <a:sy n="41" d="100"/>
        </p:scale>
        <p:origin x="216" y="66"/>
      </p:cViewPr>
      <p:guideLst>
        <p:guide orient="horz" pos="4320"/>
        <p:guide pos="7684"/>
      </p:guideLst>
    </p:cSldViewPr>
  </p:slideViewPr>
  <p:outlineViewPr>
    <p:cViewPr>
      <p:scale>
        <a:sx n="33" d="100"/>
        <a:sy n="33" d="100"/>
      </p:scale>
      <p:origin x="0" y="12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2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ECFDAB9-C995-436A-A215-05EFBD3AD515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9A12D1A-3130-4919-BF00-442EC7D3AA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78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1E54393-FB88-467E-A392-9D9E5E5A7C46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7BDFEA3-EEA4-473E-80F5-47498B2C5B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194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1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07" algn="l" defTabSz="182881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11" algn="l" defTabSz="182881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220" algn="l" defTabSz="182881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627" algn="l" defTabSz="182881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033" algn="l" defTabSz="182881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438" algn="l" defTabSz="182881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844" algn="l" defTabSz="182881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254" algn="l" defTabSz="182881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0212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303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198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6332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6414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7213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3156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065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4650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8170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9003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675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66536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5577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D94B87-42DC-4A4C-8744-20D3B1C66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91175" cy="47752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2696701-C493-478E-887B-4950E600C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91175" cy="3311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B118BC6-28CD-4EFE-9923-B1684F1605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/>
          <a:lstStyle/>
          <a:p>
            <a:fld id="{AF2209A4-8B46-4B3D-8625-59C9E1AB8C31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EA32752-981D-4D12-AA7D-29E380DE7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7D278F0-6F0C-4E04-AF89-53CE90AD2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/>
          <a:lstStyle/>
          <a:p>
            <a:fld id="{C6A18140-FDB8-4718-BAD7-73E3D2BE8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301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7E1D3E-E921-430A-BEF5-B91D038A5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4375" cy="2651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9410B84-D92C-45D1-8C1A-112C52315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4375" cy="8702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0E1E861-41CC-4559-9D1A-AA27AE7E6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/>
          <a:lstStyle/>
          <a:p>
            <a:fld id="{AF2209A4-8B46-4B3D-8625-59C9E1AB8C31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6F5C84F-424E-4776-9119-CA02893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F725652-DDDE-4754-87C3-767984123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/>
          <a:lstStyle/>
          <a:p>
            <a:fld id="{C6A18140-FDB8-4718-BAD7-73E3D2BE8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93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825171-96A8-490E-BFC3-F52B61CCB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4375" cy="570547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CBF7C91-7D80-4674-BBA8-CAEEBB9D0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4375" cy="3000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487411D-E781-4F70-9890-85A817D3A7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/>
          <a:lstStyle/>
          <a:p>
            <a:fld id="{AF2209A4-8B46-4B3D-8625-59C9E1AB8C31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98489CE-6FCE-4E9F-AB15-90A44F00A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AAB47C4-C5F9-4423-890B-BD1C2EFFD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/>
          <a:lstStyle/>
          <a:p>
            <a:fld id="{C6A18140-FDB8-4718-BAD7-73E3D2BE8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807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97510B-86B5-486C-879F-9B2AA1FA2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4375" cy="2651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7B6610-6155-4E8B-B167-8A6E8CF5B3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40988" cy="8702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645AEE8-6572-4189-BD4C-63881A679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9788" y="3651250"/>
            <a:ext cx="10440987" cy="8702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C853F56-B8D2-48CC-80CB-2BC5DAE12D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/>
          <a:lstStyle/>
          <a:p>
            <a:fld id="{AF2209A4-8B46-4B3D-8625-59C9E1AB8C31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1491E75-0287-44BD-BE55-3A913F3F3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234640A-5F99-4F52-9913-7DBF4946B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/>
          <a:lstStyle/>
          <a:p>
            <a:fld id="{C6A18140-FDB8-4718-BAD7-73E3D2BE8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72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820614-5009-49AF-9700-550BB1144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4375" cy="2651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6FBFCD1-4354-4B6F-9842-D7013CEF8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7163" cy="16478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666A64A-26C5-4EC3-A9A0-4CB7FF886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7163" cy="7369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EE3BCDB-2C57-4E1A-BC44-FE985B2331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5988" y="3362325"/>
            <a:ext cx="10367962" cy="16478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39BA246B-EFC5-4FA9-A5F1-F0D36C8789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5988" y="5010150"/>
            <a:ext cx="10367962" cy="7369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566FCF0-05DA-4917-BA4D-AB7A44BE0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/>
          <a:lstStyle/>
          <a:p>
            <a:fld id="{AF2209A4-8B46-4B3D-8625-59C9E1AB8C31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82EEB76-B61B-4DD3-BB35-E05CACDC5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F172C7C-5A0C-496E-9573-589211DA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/>
          <a:lstStyle/>
          <a:p>
            <a:fld id="{C6A18140-FDB8-4718-BAD7-73E3D2BE8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65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5C54C3-0346-4D90-B36F-261636CF3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4375" cy="2651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CD26A76-62B9-4ACB-9B18-FE3F138728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/>
          <a:lstStyle/>
          <a:p>
            <a:fld id="{AF2209A4-8B46-4B3D-8625-59C9E1AB8C31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D30A56F-C4A5-4786-B586-85DF3931A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8D8B439-A567-4ADD-8407-84F15A6D1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/>
          <a:lstStyle/>
          <a:p>
            <a:fld id="{C6A18140-FDB8-4718-BAD7-73E3D2BE8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59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CAC8AD5B-D816-4DAC-97B5-DD253D31D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/>
          <a:lstStyle/>
          <a:p>
            <a:fld id="{AF2209A4-8B46-4B3D-8625-59C9E1AB8C31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0DBD04D4-571C-4ECB-819E-14B5753A7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EB4C192-454E-45CA-812C-197B7977E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/>
          <a:lstStyle/>
          <a:p>
            <a:fld id="{C6A18140-FDB8-4718-BAD7-73E3D2BE8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524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8CC1B4-D50C-4571-8F94-EF5AB5B3E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6063" cy="3200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538FE0-7E22-4517-A31F-DEC80AC2E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7963" y="1974850"/>
            <a:ext cx="12345987" cy="97472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C6D6943-A56B-4B85-9D32-03538C4DD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6063" cy="762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4E1188A-90F6-4DA3-96C4-1B3BBB2E25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/>
          <a:lstStyle/>
          <a:p>
            <a:fld id="{AF2209A4-8B46-4B3D-8625-59C9E1AB8C31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432A4F2-8106-49A9-AB02-53FCA30F1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94656FA-152F-4EA2-BC16-FF345029C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/>
          <a:lstStyle/>
          <a:p>
            <a:fld id="{C6A18140-FDB8-4718-BAD7-73E3D2BE8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22049D-3238-4300-AA11-4D0B8371E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6063" cy="3200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710AB80-30E2-46F4-9E25-6FC2798824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7963" y="1974850"/>
            <a:ext cx="12345987" cy="9747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6A43CAF-95C0-48DE-9EFC-9B696F5BDF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6063" cy="762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3ECBFE5-D989-4CEE-AF55-40A9AAEF71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/>
          <a:lstStyle/>
          <a:p>
            <a:fld id="{AF2209A4-8B46-4B3D-8625-59C9E1AB8C31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52676BE-1B94-499F-834D-90BDD3D8D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A442C0D-77E4-4F47-8A3D-D223F28F1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/>
          <a:lstStyle/>
          <a:p>
            <a:fld id="{C6A18140-FDB8-4718-BAD7-73E3D2BE8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62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81609F-F89B-47C4-B9C5-C94E47B9B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4375" cy="2651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3279D34-2236-427C-AA9A-449D0F7303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3651250"/>
            <a:ext cx="21034375" cy="8702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58E6B91-275C-4C8A-88C9-6C5424FFE0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/>
          <a:lstStyle/>
          <a:p>
            <a:fld id="{AF2209A4-8B46-4B3D-8625-59C9E1AB8C31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1E1583-D545-4EEC-877B-570622E52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752CF72-4B6E-4873-8F75-D2BB1F7EC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/>
          <a:lstStyle/>
          <a:p>
            <a:fld id="{C6A18140-FDB8-4718-BAD7-73E3D2BE8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07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81254D7-CCF5-426D-94E5-EC0E89E60E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52975" y="730250"/>
            <a:ext cx="5257800" cy="1162367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A96DA22-0418-413B-B8F0-E6E1CCE75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4175" cy="11623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070BCF9-D466-44B3-9349-74C7AD9959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/>
          <a:lstStyle/>
          <a:p>
            <a:fld id="{AF2209A4-8B46-4B3D-8625-59C9E1AB8C31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75778C2-8E70-4E80-9D4E-1F154B26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7DAEA1F-CE1F-4A63-8D16-624E96346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/>
          <a:lstStyle/>
          <a:p>
            <a:fld id="{C6A18140-FDB8-4718-BAD7-73E3D2BE8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67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0727DD-1C82-480D-9815-FC193235D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91175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4D7090B-4110-464C-8328-46B622333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91175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C6C496B-32FC-449E-8B2F-35D2A9A3E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26B1-34A6-4B08-84AA-8F32DAB7B988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721BEEA-1E7D-47BF-9ED2-666BD626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DA79DE6-8641-407D-8FA2-0586D204C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9F74-1F56-4027-97BC-289C93C7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55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BE44A6-BA05-409B-B429-9E3E5F835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3771CF6-5E2B-41E3-BB01-BAC00FC51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F347A6E-EFD5-4153-9900-F28A7538D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26B1-34A6-4B08-84AA-8F32DAB7B988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9FA0DFC-03AB-4FC9-89BA-FECB73CD7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E3D6811-3E94-4433-B999-340011367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9F74-1F56-4027-97BC-289C93C7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44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F171CA-32CA-4416-8DCE-0F54D1DB2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4375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E8D4FC5-886F-44CB-AE12-5D709B86A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4375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15279BE-833A-4D5D-85C1-82359D17B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26B1-34A6-4B08-84AA-8F32DAB7B988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29FEC4-1EC3-4942-AA0B-315F5815D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35E528B-C27F-402D-B15A-50C2EDC29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9F74-1F56-4027-97BC-289C93C7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DB38DC-1EDD-4C8B-959D-28514CC36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42E9AE4-777A-40B8-AAE0-1197BE134B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40988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ACF124E-D7B3-4803-9E04-B0288644FD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9788" y="3651250"/>
            <a:ext cx="10440987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FC5F752-D68C-4BAF-885E-5A6B28F94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26B1-34A6-4B08-84AA-8F32DAB7B988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B7F5FFB-2503-426A-821C-05E842BCF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9AA6FFD-92F5-4710-B99F-761619872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9F74-1F56-4027-97BC-289C93C7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787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090B51-0D66-4A72-9B56-4BD0F9C6F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4375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D2C8282-50F9-4FA1-9EA6-7C5243A83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7163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7F07288-4E69-4490-9E8D-01FD08E9C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7163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E014A3C-A466-4F4F-A46D-35C46C21CE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5988" y="3362325"/>
            <a:ext cx="10367962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E49F14F-C248-41DE-AEF8-4B22B92E58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5988" y="5010150"/>
            <a:ext cx="10367962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E24FAEA-1D3E-4DB7-9458-ADA78C78C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26B1-34A6-4B08-84AA-8F32DAB7B988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64BB760-3BE8-4404-B3D1-F15894874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A206ABA-8788-4B6B-83BA-B0B4535DC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9F74-1F56-4027-97BC-289C93C7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65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1689D1-1E6C-4AEF-AF0F-DB89435D1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97C125E2-5D48-47E5-A594-C94B8AFA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26B1-34A6-4B08-84AA-8F32DAB7B988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8D5C7C9-F646-404B-B1C3-879010EE9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F3F74D4-AC64-4116-B062-A8CDDEC37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9F74-1F56-4027-97BC-289C93C7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262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32F7D71-55DD-4C70-9C76-5E2E94A6E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26B1-34A6-4B08-84AA-8F32DAB7B988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6D900B6-FCE1-4E49-925B-38AEF998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A8C846A-B502-4145-B391-0D8326697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9F74-1F56-4027-97BC-289C93C7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547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208F5B-19B9-4C23-8129-6B47A963B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6063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D01E735-636B-4E4B-B576-56EE7FE4B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7963" y="1974850"/>
            <a:ext cx="12345987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A6401C8-D53A-4C1E-820E-A1B3E5937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6063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BEE87DE-F462-4121-998E-742E09BF3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26B1-34A6-4B08-84AA-8F32DAB7B988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A8E0C07-1D06-45A6-BA63-A1CE341C9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06885EE-603B-4A08-A4C1-657E52B39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9F74-1F56-4027-97BC-289C93C7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77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772312-F979-4436-861A-5465B1E46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6063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1D6D913-0C94-4324-A37A-276FADF12D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7963" y="1974850"/>
            <a:ext cx="12345987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D31ACB5-BC43-49A0-8BB2-217CFF1E5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6063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102E91F-9417-4A34-BEDA-7726B8D19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26B1-34A6-4B08-84AA-8F32DAB7B988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F46E612-3193-4056-9EA0-A33F588D9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6C5EBA1-EBAF-40CE-A5E9-E10119170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9F74-1F56-4027-97BC-289C93C7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518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6CC636-71D6-4E78-A571-F01AC6894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D9CA470-7422-4C8F-A2D5-882AE5EE0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E509F3A-CBCD-4CF1-B9D7-6C6BB17D0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26B1-34A6-4B08-84AA-8F32DAB7B988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E33B7EB-01F0-403B-8DE5-4948923A3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4564DDB-CE55-4A2D-B2B9-51703F0C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9F74-1F56-4027-97BC-289C93C7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129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E5E3697-554F-4283-825B-95003F3286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52975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8C65337-B795-4633-B0D0-7E8F1EFCAD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4175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DEDB290-D34F-40BB-973D-813265A0C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26B1-34A6-4B08-84AA-8F32DAB7B988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2E90E3C-AB04-4C17-A7EA-46115C3A0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A2DBADD-8821-4855-B4A6-2D5D006BF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9F74-1F56-4027-97BC-289C93C7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454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="" xmlns:a16="http://schemas.microsoft.com/office/drawing/2014/main" id="{D2BD1E01-AEEB-466E-9852-CC485BC857B7}"/>
              </a:ext>
            </a:extLst>
          </p:cNvPr>
          <p:cNvSpPr txBox="1"/>
          <p:nvPr userDrawn="1"/>
        </p:nvSpPr>
        <p:spPr>
          <a:xfrm>
            <a:off x="-1" y="-1279514"/>
            <a:ext cx="24387175" cy="70801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4001">
                <a:solidFill>
                  <a:srgbClr val="C3C3C3"/>
                </a:solidFill>
              </a:rPr>
              <a:t>www.9slide.vn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02F0FD15-DADF-4CD6-96A1-6D6D7F39E46D}"/>
              </a:ext>
            </a:extLst>
          </p:cNvPr>
          <p:cNvGrpSpPr/>
          <p:nvPr userDrawn="1"/>
        </p:nvGrpSpPr>
        <p:grpSpPr>
          <a:xfrm>
            <a:off x="1413348" y="228600"/>
            <a:ext cx="21159269" cy="1277470"/>
            <a:chOff x="1517851" y="228600"/>
            <a:chExt cx="21159269" cy="1277470"/>
          </a:xfrm>
        </p:grpSpPr>
        <p:sp>
          <p:nvSpPr>
            <p:cNvPr id="8" name="Rounded Rectangle 12">
              <a:extLst>
                <a:ext uri="{FF2B5EF4-FFF2-40B4-BE49-F238E27FC236}">
                  <a16:creationId xmlns="" xmlns:a16="http://schemas.microsoft.com/office/drawing/2014/main" id="{4B499B35-7864-41E8-9959-681F0A79FAE2}"/>
                </a:ext>
              </a:extLst>
            </p:cNvPr>
            <p:cNvSpPr/>
            <p:nvPr userDrawn="1"/>
          </p:nvSpPr>
          <p:spPr>
            <a:xfrm>
              <a:off x="7319738" y="228600"/>
              <a:ext cx="15357382" cy="1277470"/>
            </a:xfrm>
            <a:prstGeom prst="roundRect">
              <a:avLst/>
            </a:prstGeom>
            <a:solidFill>
              <a:srgbClr val="FFA4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9" name="Rounded Rectangle 11">
              <a:extLst>
                <a:ext uri="{FF2B5EF4-FFF2-40B4-BE49-F238E27FC236}">
                  <a16:creationId xmlns="" xmlns:a16="http://schemas.microsoft.com/office/drawing/2014/main" id="{D8143ED7-F0A5-4945-B9A0-46DBBE712B28}"/>
                </a:ext>
              </a:extLst>
            </p:cNvPr>
            <p:cNvSpPr/>
            <p:nvPr userDrawn="1"/>
          </p:nvSpPr>
          <p:spPr>
            <a:xfrm>
              <a:off x="5300438" y="228600"/>
              <a:ext cx="1995711" cy="1277470"/>
            </a:xfrm>
            <a:prstGeom prst="roundRect">
              <a:avLst/>
            </a:prstGeom>
            <a:solidFill>
              <a:srgbClr val="FFA4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0" name="Rounded Rectangle 10">
              <a:extLst>
                <a:ext uri="{FF2B5EF4-FFF2-40B4-BE49-F238E27FC236}">
                  <a16:creationId xmlns="" xmlns:a16="http://schemas.microsoft.com/office/drawing/2014/main" id="{9F2D175E-DD24-4FC9-9970-91FB3E34791A}"/>
                </a:ext>
              </a:extLst>
            </p:cNvPr>
            <p:cNvSpPr/>
            <p:nvPr userDrawn="1"/>
          </p:nvSpPr>
          <p:spPr>
            <a:xfrm>
              <a:off x="3300188" y="228600"/>
              <a:ext cx="1995711" cy="1277470"/>
            </a:xfrm>
            <a:prstGeom prst="roundRect">
              <a:avLst/>
            </a:prstGeom>
            <a:solidFill>
              <a:srgbClr val="FFA4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1" name="Rounded Rectangle 2">
              <a:extLst>
                <a:ext uri="{FF2B5EF4-FFF2-40B4-BE49-F238E27FC236}">
                  <a16:creationId xmlns="" xmlns:a16="http://schemas.microsoft.com/office/drawing/2014/main" id="{7B03027C-9817-4127-A886-7C20F4F2A466}"/>
                </a:ext>
              </a:extLst>
            </p:cNvPr>
            <p:cNvSpPr/>
            <p:nvPr userDrawn="1"/>
          </p:nvSpPr>
          <p:spPr>
            <a:xfrm>
              <a:off x="1680939" y="228600"/>
              <a:ext cx="1579844" cy="1277470"/>
            </a:xfrm>
            <a:prstGeom prst="roundRect">
              <a:avLst/>
            </a:prstGeom>
            <a:solidFill>
              <a:srgbClr val="FFA4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2" name="TextBox 9">
              <a:extLst>
                <a:ext uri="{FF2B5EF4-FFF2-40B4-BE49-F238E27FC236}">
                  <a16:creationId xmlns="" xmlns:a16="http://schemas.microsoft.com/office/drawing/2014/main" id="{C57B98CB-C39A-4251-A62D-BDE2A075509B}"/>
                </a:ext>
              </a:extLst>
            </p:cNvPr>
            <p:cNvSpPr txBox="1"/>
            <p:nvPr userDrawn="1"/>
          </p:nvSpPr>
          <p:spPr>
            <a:xfrm>
              <a:off x="7319737" y="421542"/>
              <a:ext cx="152310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35019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70033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105052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140066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175083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210102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245118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280135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AvantGarde-Demi" panose="02020500000000000000" pitchFamily="18" charset="0"/>
                  <a:cs typeface="Times New Roman" panose="02020603050405020304" pitchFamily="18" charset="0"/>
                </a:rPr>
                <a:t>KHẢO SÁT HÀM SỐ BẬC BỐN TRÙNG PH</a:t>
              </a:r>
              <a:r>
                <a:rPr lang="vi-VN" sz="4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AvantGarde-Demi" panose="02020500000000000000" pitchFamily="18" charset="0"/>
                  <a:cs typeface="Times New Roman" panose="02020603050405020304" pitchFamily="18" charset="0"/>
                </a:rPr>
                <a:t>Ư</a:t>
              </a:r>
              <a:r>
                <a:rPr lang="en-US" sz="4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AvantGarde-Demi" panose="02020500000000000000" pitchFamily="18" charset="0"/>
                  <a:cs typeface="Times New Roman" panose="02020603050405020304" pitchFamily="18" charset="0"/>
                </a:rPr>
                <a:t>ƠNG</a:t>
              </a:r>
            </a:p>
          </p:txBody>
        </p:sp>
        <p:sp>
          <p:nvSpPr>
            <p:cNvPr id="13" name="TextBox 10">
              <a:extLst>
                <a:ext uri="{FF2B5EF4-FFF2-40B4-BE49-F238E27FC236}">
                  <a16:creationId xmlns="" xmlns:a16="http://schemas.microsoft.com/office/drawing/2014/main" id="{37FB1973-C5D8-4E0A-B9FF-88C7D6B2649F}"/>
                </a:ext>
              </a:extLst>
            </p:cNvPr>
            <p:cNvSpPr txBox="1"/>
            <p:nvPr userDrawn="1"/>
          </p:nvSpPr>
          <p:spPr>
            <a:xfrm>
              <a:off x="3530641" y="336411"/>
              <a:ext cx="1466042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35019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70033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105052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140066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175083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210102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245118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280135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baseline="0" dirty="0">
                  <a:solidFill>
                    <a:srgbClr val="0000FF"/>
                  </a:solidFill>
                  <a:latin typeface="Times New Roman" panose="02020603050405020304" pitchFamily="18" charset="0"/>
                  <a:ea typeface="AvantGarde-Demi" pitchFamily="18" charset="0"/>
                  <a:cs typeface="Times New Roman" panose="02020603050405020304" pitchFamily="18" charset="0"/>
                </a:rPr>
                <a:t>TOÁN </a:t>
              </a:r>
            </a:p>
            <a:p>
              <a:pPr algn="ctr"/>
              <a:r>
                <a:rPr lang="en-US" sz="3200" b="1" baseline="0" dirty="0">
                  <a:solidFill>
                    <a:srgbClr val="0000FF"/>
                  </a:solidFill>
                  <a:latin typeface="Times New Roman" panose="02020603050405020304" pitchFamily="18" charset="0"/>
                  <a:ea typeface="AvantGarde-Demi" pitchFamily="18" charset="0"/>
                  <a:cs typeface="Times New Roman" panose="02020603050405020304" pitchFamily="18" charset="0"/>
                </a:rPr>
                <a:t>12</a:t>
              </a:r>
            </a:p>
          </p:txBody>
        </p:sp>
        <p:sp>
          <p:nvSpPr>
            <p:cNvPr id="14" name="TextBox 12">
              <a:extLst>
                <a:ext uri="{FF2B5EF4-FFF2-40B4-BE49-F238E27FC236}">
                  <a16:creationId xmlns="" xmlns:a16="http://schemas.microsoft.com/office/drawing/2014/main" id="{FD92C2E6-743B-4787-A8C7-FE202F1E491C}"/>
                </a:ext>
              </a:extLst>
            </p:cNvPr>
            <p:cNvSpPr txBox="1"/>
            <p:nvPr userDrawn="1"/>
          </p:nvSpPr>
          <p:spPr>
            <a:xfrm>
              <a:off x="5297487" y="357709"/>
              <a:ext cx="199866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35019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70033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105052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140066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175083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210102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245118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280135" algn="l" defTabSz="2070033" rtl="0" eaLnBrk="1" latinLnBrk="0" hangingPunct="1"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AvantGarde-Demi" pitchFamily="18" charset="0"/>
                  <a:cs typeface="Times New Roman" panose="02020603050405020304" pitchFamily="18" charset="0"/>
                </a:rPr>
                <a:t>CHUYÊN</a:t>
              </a:r>
              <a:endParaRPr lang="en-US" sz="3200" b="1" baseline="0" dirty="0">
                <a:solidFill>
                  <a:srgbClr val="0000FF"/>
                </a:solidFill>
                <a:latin typeface="Times New Roman" panose="02020603050405020304" pitchFamily="18" charset="0"/>
                <a:ea typeface="AvantGarde-Demi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3200" b="1" baseline="0" dirty="0">
                  <a:solidFill>
                    <a:srgbClr val="0000FF"/>
                  </a:solidFill>
                  <a:latin typeface="Times New Roman" panose="02020603050405020304" pitchFamily="18" charset="0"/>
                  <a:ea typeface="AvantGarde-Demi" pitchFamily="18" charset="0"/>
                  <a:cs typeface="Times New Roman" panose="02020603050405020304" pitchFamily="18" charset="0"/>
                </a:rPr>
                <a:t>ĐỀ</a:t>
              </a:r>
              <a:endPara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AvantGarde-Demi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7762CC4B-9FE6-4FAC-AD8D-409C031140C4}"/>
                </a:ext>
              </a:extLst>
            </p:cNvPr>
            <p:cNvSpPr txBox="1"/>
            <p:nvPr userDrawn="1"/>
          </p:nvSpPr>
          <p:spPr>
            <a:xfrm>
              <a:off x="1819417" y="386105"/>
              <a:ext cx="1308016" cy="461620"/>
            </a:xfrm>
            <a:prstGeom prst="rect">
              <a:avLst/>
            </a:prstGeom>
            <a:noFill/>
          </p:spPr>
          <p:txBody>
            <a:bodyPr wrap="square" lIns="91395" tIns="45698" rIns="91395" bIns="45698" rtlCol="0">
              <a:spAutoFit/>
            </a:bodyPr>
            <a:lstStyle>
              <a:defPPr>
                <a:defRPr lang="en-US"/>
              </a:defPPr>
              <a:lvl1pPr algn="ctr">
                <a:spcBef>
                  <a:spcPts val="1200"/>
                </a:spcBef>
                <a:defRPr sz="2400">
                  <a:solidFill>
                    <a:schemeClr val="bg1"/>
                  </a:solidFill>
                  <a:latin typeface="AvantGarde-Demi" pitchFamily="18" charset="0"/>
                  <a:ea typeface="AvantGarde-Demi" pitchFamily="18" charset="0"/>
                  <a:cs typeface="AvantGarde-Demi" pitchFamily="18" charset="0"/>
                </a:defRPr>
              </a:lvl1pPr>
            </a:lstStyle>
            <a:p>
              <a:pPr lvl="0"/>
              <a:r>
                <a:rPr lang="en-US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ÔN THI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33B3A807-186B-4DF9-8F49-109E20B3D2E2}"/>
                </a:ext>
              </a:extLst>
            </p:cNvPr>
            <p:cNvSpPr txBox="1"/>
            <p:nvPr userDrawn="1"/>
          </p:nvSpPr>
          <p:spPr>
            <a:xfrm>
              <a:off x="1517851" y="881405"/>
              <a:ext cx="1911150" cy="461620"/>
            </a:xfrm>
            <a:prstGeom prst="rect">
              <a:avLst/>
            </a:prstGeom>
            <a:noFill/>
          </p:spPr>
          <p:txBody>
            <a:bodyPr wrap="square" lIns="91395" tIns="45698" rIns="91395" bIns="45698" rtlCol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AvantGarde-Demi" pitchFamily="18" charset="0"/>
                  <a:cs typeface="Times New Roman" panose="02020603050405020304" pitchFamily="18" charset="0"/>
                </a:rPr>
                <a:t>THPT QG</a:t>
              </a:r>
              <a:endPara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AvantGarde-Demi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2570E8D-244F-4A7D-8526-8B3E4ECB4F4F}"/>
              </a:ext>
            </a:extLst>
          </p:cNvPr>
          <p:cNvCxnSpPr>
            <a:cxnSpLocks/>
          </p:cNvCxnSpPr>
          <p:nvPr userDrawn="1"/>
        </p:nvCxnSpPr>
        <p:spPr>
          <a:xfrm>
            <a:off x="19978" y="48582"/>
            <a:ext cx="24250811" cy="0"/>
          </a:xfrm>
          <a:prstGeom prst="line">
            <a:avLst/>
          </a:prstGeom>
          <a:ln w="762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0CE0A1F7-DE92-498C-A62F-429B9502E3C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2552" y="161365"/>
            <a:ext cx="1645004" cy="16450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6B5576A4-ED25-4C4A-98FD-56E4063C741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" y="179465"/>
            <a:ext cx="1371332" cy="137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82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="" xmlns:a16="http://schemas.microsoft.com/office/drawing/2014/main" id="{C1FD74CA-DF2C-4E74-8E13-F07029B2BD00}"/>
              </a:ext>
            </a:extLst>
          </p:cNvPr>
          <p:cNvSpPr txBox="1"/>
          <p:nvPr userDrawn="1"/>
        </p:nvSpPr>
        <p:spPr>
          <a:xfrm>
            <a:off x="-1" y="-1279514"/>
            <a:ext cx="24387175" cy="70801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4001">
                <a:solidFill>
                  <a:srgbClr val="C3C3C3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C58CBE2-9CD5-4FDA-B985-EF9A96C2D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4375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6911341-A9E4-4130-92A8-62296C809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4375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149676E-4DC2-4608-9B32-73E947EA8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226B1-34A6-4B08-84AA-8F32DAB7B988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0985C03-7A17-41C8-AECA-CA1362598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B27F0D6-43D1-4718-8B92-0362143BAB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29F74-1F56-4027-97BC-289C93C7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467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.jp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910.png"/><Relationship Id="rId10" Type="http://schemas.openxmlformats.org/officeDocument/2006/relationships/image" Target="../media/image35.png"/><Relationship Id="rId4" Type="http://schemas.openxmlformats.org/officeDocument/2006/relationships/image" Target="../media/image6.pn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.jp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6.png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.jp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6.png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.jp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6.png"/><Relationship Id="rId9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.jp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6.png"/><Relationship Id="rId9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.jp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.png"/><Relationship Id="rId9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.jp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6.png"/><Relationship Id="rId9" Type="http://schemas.openxmlformats.org/officeDocument/2006/relationships/image" Target="../media/image7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5.jp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6.png"/><Relationship Id="rId9" Type="http://schemas.openxmlformats.org/officeDocument/2006/relationships/image" Target="../media/image8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3" Type="http://schemas.openxmlformats.org/officeDocument/2006/relationships/image" Target="../media/image5.jp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4" Type="http://schemas.openxmlformats.org/officeDocument/2006/relationships/image" Target="../media/image6.png"/><Relationship Id="rId9" Type="http://schemas.openxmlformats.org/officeDocument/2006/relationships/image" Target="../media/image9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3" Type="http://schemas.openxmlformats.org/officeDocument/2006/relationships/image" Target="../media/image5.jp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6.png"/><Relationship Id="rId9" Type="http://schemas.openxmlformats.org/officeDocument/2006/relationships/image" Target="../media/image10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3" Type="http://schemas.openxmlformats.org/officeDocument/2006/relationships/image" Target="../media/image5.jp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image" Target="../media/image6.png"/><Relationship Id="rId9" Type="http://schemas.openxmlformats.org/officeDocument/2006/relationships/image" Target="../media/image11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5.jp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0" Type="http://schemas.openxmlformats.org/officeDocument/2006/relationships/image" Target="../media/image122.png"/><Relationship Id="rId4" Type="http://schemas.openxmlformats.org/officeDocument/2006/relationships/image" Target="../media/image6.png"/><Relationship Id="rId9" Type="http://schemas.openxmlformats.org/officeDocument/2006/relationships/image" Target="../media/image12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5.jpg"/><Relationship Id="rId7" Type="http://schemas.openxmlformats.org/officeDocument/2006/relationships/image" Target="../media/image1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6.png"/><Relationship Id="rId9" Type="http://schemas.openxmlformats.org/officeDocument/2006/relationships/image" Target="../media/image13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5.jp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0" Type="http://schemas.openxmlformats.org/officeDocument/2006/relationships/image" Target="../media/image138.png"/><Relationship Id="rId4" Type="http://schemas.openxmlformats.org/officeDocument/2006/relationships/image" Target="../media/image6.png"/><Relationship Id="rId9" Type="http://schemas.openxmlformats.org/officeDocument/2006/relationships/image" Target="../media/image1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25228" y="6318930"/>
            <a:ext cx="19877574" cy="6803041"/>
          </a:xfrm>
          <a:prstGeom prst="roundRect">
            <a:avLst>
              <a:gd name="adj" fmla="val 4570"/>
            </a:avLst>
          </a:prstGeom>
          <a:noFill/>
          <a:ln>
            <a:solidFill>
              <a:srgbClr val="135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3" rIns="91404" bIns="45703" rtlCol="0" anchor="ctr"/>
          <a:lstStyle/>
          <a:p>
            <a:pPr algn="ctr"/>
            <a:endParaRPr lang="en-US" sz="1800"/>
          </a:p>
        </p:txBody>
      </p:sp>
      <p:sp>
        <p:nvSpPr>
          <p:cNvPr id="3" name="TextBox 2"/>
          <p:cNvSpPr txBox="1"/>
          <p:nvPr/>
        </p:nvSpPr>
        <p:spPr>
          <a:xfrm>
            <a:off x="8764587" y="2299152"/>
            <a:ext cx="7543800" cy="83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4" tIns="45703" rIns="91404" bIns="45703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13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ĐẠI SỐ VÀ GIẢI TÍCH</a:t>
            </a:r>
            <a:endParaRPr lang="en-US" sz="4800" b="1" dirty="0">
              <a:solidFill>
                <a:srgbClr val="135F8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249215" y="4188822"/>
            <a:ext cx="13632087" cy="1862014"/>
            <a:chOff x="5747658" y="3914848"/>
            <a:chExt cx="13632086" cy="1862351"/>
          </a:xfrm>
        </p:grpSpPr>
        <p:sp>
          <p:nvSpPr>
            <p:cNvPr id="5" name="Rectangle 4"/>
            <p:cNvSpPr/>
            <p:nvPr/>
          </p:nvSpPr>
          <p:spPr>
            <a:xfrm>
              <a:off x="5747658" y="4469240"/>
              <a:ext cx="13632086" cy="8332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4" tIns="45703" rIns="91404" bIns="45703"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159644" y="3914848"/>
              <a:ext cx="11742243" cy="1862351"/>
            </a:xfrm>
            <a:prstGeom prst="rect">
              <a:avLst/>
            </a:prstGeom>
            <a:noFill/>
          </p:spPr>
          <p:txBody>
            <a:bodyPr wrap="none" lIns="91404" tIns="45703" rIns="91404" bIns="45703" rtlCol="0">
              <a:spAutoFit/>
            </a:bodyPr>
            <a:lstStyle/>
            <a:p>
              <a:pPr algn="ctr">
                <a:lnSpc>
                  <a:spcPts val="5998"/>
                </a:lnSpc>
                <a:spcBef>
                  <a:spcPts val="1800"/>
                </a:spcBef>
              </a:pPr>
              <a:r>
                <a:rPr lang="en-US" sz="4800" b="1" dirty="0" err="1">
                  <a:solidFill>
                    <a:srgbClr val="135F82"/>
                  </a:solidFill>
                  <a:latin typeface="AvantGarde-Demi" pitchFamily="18" charset="0"/>
                  <a:ea typeface="AvantGarde-Demi" pitchFamily="18" charset="0"/>
                  <a:cs typeface="AvantGarde-Demi" pitchFamily="18" charset="0"/>
                </a:rPr>
                <a:t>Bài</a:t>
              </a:r>
              <a:r>
                <a:rPr lang="en-US" sz="4800" b="1" dirty="0">
                  <a:solidFill>
                    <a:srgbClr val="135F82"/>
                  </a:solidFill>
                  <a:latin typeface="AvantGarde-Demi" pitchFamily="18" charset="0"/>
                  <a:ea typeface="AvantGarde-Demi" pitchFamily="18" charset="0"/>
                  <a:cs typeface="AvantGarde-Demi" pitchFamily="18" charset="0"/>
                </a:rPr>
                <a:t> 2</a:t>
              </a:r>
            </a:p>
            <a:p>
              <a:pPr algn="ctr">
                <a:lnSpc>
                  <a:spcPts val="5998"/>
                </a:lnSpc>
                <a:spcBef>
                  <a:spcPts val="1800"/>
                </a:spcBef>
              </a:pPr>
              <a:r>
                <a:rPr lang="en-US" sz="7200" b="1" dirty="0" smtClean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QUY TẮC TÍNH ĐẠO HÀM</a:t>
              </a:r>
              <a:endParaRPr lang="en-US" sz="6598" b="1" dirty="0">
                <a:solidFill>
                  <a:srgbClr val="FF0000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AB950697-EEA3-4B31-9C0F-4DEE9A4A3916}"/>
              </a:ext>
            </a:extLst>
          </p:cNvPr>
          <p:cNvGrpSpPr/>
          <p:nvPr/>
        </p:nvGrpSpPr>
        <p:grpSpPr>
          <a:xfrm>
            <a:off x="10827171" y="494194"/>
            <a:ext cx="3273689" cy="1812822"/>
            <a:chOff x="20642117" y="159450"/>
            <a:chExt cx="3273476" cy="1813032"/>
          </a:xfrm>
        </p:grpSpPr>
        <p:grpSp>
          <p:nvGrpSpPr>
            <p:cNvPr id="8" name="Group 7"/>
            <p:cNvGrpSpPr/>
            <p:nvPr/>
          </p:nvGrpSpPr>
          <p:grpSpPr>
            <a:xfrm>
              <a:off x="22101582" y="159450"/>
              <a:ext cx="1814011" cy="1802639"/>
              <a:chOff x="12784885" y="1066801"/>
              <a:chExt cx="1814128" cy="18027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12784885" y="1066801"/>
                <a:ext cx="1814128" cy="831015"/>
              </a:xfrm>
              <a:prstGeom prst="rect">
                <a:avLst/>
              </a:prstGeom>
              <a:noFill/>
            </p:spPr>
            <p:txBody>
              <a:bodyPr wrap="square" lIns="91404" tIns="45703" rIns="91404" bIns="45703" rtlCol="0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rgbClr val="135F82"/>
                    </a:solidFill>
                    <a:latin typeface="Times New Roman" panose="02020603050405020304" pitchFamily="18" charset="0"/>
                    <a:ea typeface="AvantGarde" pitchFamily="2" charset="0"/>
                    <a:cs typeface="Times New Roman" panose="02020603050405020304" pitchFamily="18" charset="0"/>
                  </a:rPr>
                  <a:t>LỚP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3100708" y="1853864"/>
                <a:ext cx="1312136" cy="1015693"/>
              </a:xfrm>
              <a:prstGeom prst="rect">
                <a:avLst/>
              </a:prstGeom>
              <a:noFill/>
            </p:spPr>
            <p:txBody>
              <a:bodyPr wrap="square" lIns="91404" tIns="45703" rIns="91404" bIns="45703" rtlCol="0">
                <a:spAutoFit/>
              </a:bodyPr>
              <a:lstStyle/>
              <a:p>
                <a:r>
                  <a:rPr lang="en-US" sz="6000" b="1" dirty="0" smtClean="0">
                    <a:solidFill>
                      <a:srgbClr val="135F8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11</a:t>
                </a:r>
                <a:endParaRPr lang="en-US" sz="6000" b="1" dirty="0">
                  <a:solidFill>
                    <a:srgbClr val="135F8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20642117" y="265567"/>
              <a:ext cx="2238230" cy="1706915"/>
              <a:chOff x="11186391" y="149817"/>
              <a:chExt cx="2238375" cy="1707027"/>
            </a:xfrm>
          </p:grpSpPr>
          <p:pic>
            <p:nvPicPr>
              <p:cNvPr id="10" name="Picture 5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27236" y="149817"/>
                <a:ext cx="1495424" cy="14954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86391" y="1620306"/>
                <a:ext cx="2238375" cy="236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5" name="Group 74"/>
          <p:cNvGrpSpPr/>
          <p:nvPr/>
        </p:nvGrpSpPr>
        <p:grpSpPr>
          <a:xfrm>
            <a:off x="2380110" y="6768758"/>
            <a:ext cx="15697666" cy="942087"/>
            <a:chOff x="7459670" y="9982200"/>
            <a:chExt cx="15699483" cy="942366"/>
          </a:xfrm>
        </p:grpSpPr>
        <p:sp>
          <p:nvSpPr>
            <p:cNvPr id="16" name="Rectangle 15"/>
            <p:cNvSpPr/>
            <p:nvPr/>
          </p:nvSpPr>
          <p:spPr>
            <a:xfrm>
              <a:off x="9092456" y="10108716"/>
              <a:ext cx="14066697" cy="8158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4700" b="1" dirty="0" smtClean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ĐẠO HÀM CỦA MỘT SỐ HÀM SỐ THƯỜNG GẶP</a:t>
              </a:r>
              <a:endParaRPr lang="en-US" sz="4700" b="1" dirty="0">
                <a:solidFill>
                  <a:srgbClr val="13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17" name="Group 44"/>
            <p:cNvGrpSpPr/>
            <p:nvPr/>
          </p:nvGrpSpPr>
          <p:grpSpPr>
            <a:xfrm>
              <a:off x="7459670" y="9982200"/>
              <a:ext cx="1392615" cy="872846"/>
              <a:chOff x="7459669" y="7543800"/>
              <a:chExt cx="1381118" cy="872846"/>
            </a:xfrm>
          </p:grpSpPr>
          <p:sp>
            <p:nvSpPr>
              <p:cNvPr id="18" name="Isosceles Triangle 44"/>
              <p:cNvSpPr/>
              <p:nvPr/>
            </p:nvSpPr>
            <p:spPr>
              <a:xfrm rot="16200000">
                <a:off x="7469936" y="7533533"/>
                <a:ext cx="143688" cy="164221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" name="Group 46"/>
              <p:cNvGrpSpPr/>
              <p:nvPr/>
            </p:nvGrpSpPr>
            <p:grpSpPr>
              <a:xfrm>
                <a:off x="7469187" y="7685126"/>
                <a:ext cx="1371600" cy="731520"/>
                <a:chOff x="7469187" y="7685126"/>
                <a:chExt cx="1371600" cy="731520"/>
              </a:xfrm>
            </p:grpSpPr>
            <p:sp>
              <p:nvSpPr>
                <p:cNvPr id="20" name="Round Same Side Corner Rectangle 19"/>
                <p:cNvSpPr/>
                <p:nvPr/>
              </p:nvSpPr>
              <p:spPr>
                <a:xfrm rot="5400000">
                  <a:off x="7789227" y="7365086"/>
                  <a:ext cx="731520" cy="1371600"/>
                </a:xfrm>
                <a:prstGeom prst="round2SameRect">
                  <a:avLst/>
                </a:prstGeom>
                <a:solidFill>
                  <a:srgbClr val="135F82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7997763" y="7688759"/>
                  <a:ext cx="429606" cy="7080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prstClr val="white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I</a:t>
                  </a:r>
                  <a:endParaRPr lang="en-US" sz="4000" b="1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</p:grpSp>
      </p:grpSp>
      <p:grpSp>
        <p:nvGrpSpPr>
          <p:cNvPr id="22" name="Group 74">
            <a:extLst>
              <a:ext uri="{FF2B5EF4-FFF2-40B4-BE49-F238E27FC236}">
                <a16:creationId xmlns="" xmlns:a16="http://schemas.microsoft.com/office/drawing/2014/main" id="{4853E65B-DFCB-42C1-84CE-B4CA9B361A4D}"/>
              </a:ext>
            </a:extLst>
          </p:cNvPr>
          <p:cNvGrpSpPr/>
          <p:nvPr/>
        </p:nvGrpSpPr>
        <p:grpSpPr>
          <a:xfrm>
            <a:off x="2357583" y="8839200"/>
            <a:ext cx="15192052" cy="953948"/>
            <a:chOff x="7459670" y="9982200"/>
            <a:chExt cx="15193827" cy="954230"/>
          </a:xfrm>
        </p:grpSpPr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270FC27A-7783-4B19-9900-969550ECA28D}"/>
                </a:ext>
              </a:extLst>
            </p:cNvPr>
            <p:cNvSpPr/>
            <p:nvPr/>
          </p:nvSpPr>
          <p:spPr>
            <a:xfrm>
              <a:off x="8913836" y="10120581"/>
              <a:ext cx="13739661" cy="8158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4700" b="1" dirty="0" smtClean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ĐẠO HÀM CỦA TỔNG, HIỆU, TÍCH, THƯƠNG</a:t>
              </a:r>
              <a:endParaRPr lang="en-US" sz="4700" b="1" dirty="0">
                <a:solidFill>
                  <a:srgbClr val="13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4" name="Group 44">
              <a:extLst>
                <a:ext uri="{FF2B5EF4-FFF2-40B4-BE49-F238E27FC236}">
                  <a16:creationId xmlns="" xmlns:a16="http://schemas.microsoft.com/office/drawing/2014/main" id="{E1DD63F6-7691-4BBE-B4D8-EAAECDF00988}"/>
                </a:ext>
              </a:extLst>
            </p:cNvPr>
            <p:cNvGrpSpPr/>
            <p:nvPr/>
          </p:nvGrpSpPr>
          <p:grpSpPr>
            <a:xfrm>
              <a:off x="7459670" y="9982200"/>
              <a:ext cx="1392615" cy="872846"/>
              <a:chOff x="7459669" y="7543800"/>
              <a:chExt cx="1381118" cy="872846"/>
            </a:xfrm>
          </p:grpSpPr>
          <p:sp>
            <p:nvSpPr>
              <p:cNvPr id="25" name="Isosceles Triangle 44">
                <a:extLst>
                  <a:ext uri="{FF2B5EF4-FFF2-40B4-BE49-F238E27FC236}">
                    <a16:creationId xmlns="" xmlns:a16="http://schemas.microsoft.com/office/drawing/2014/main" id="{52F4549D-C390-4E94-B697-65E66148AA13}"/>
                  </a:ext>
                </a:extLst>
              </p:cNvPr>
              <p:cNvSpPr/>
              <p:nvPr/>
            </p:nvSpPr>
            <p:spPr>
              <a:xfrm rot="16200000">
                <a:off x="7469936" y="7533533"/>
                <a:ext cx="143688" cy="164221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6" name="Group 46">
                <a:extLst>
                  <a:ext uri="{FF2B5EF4-FFF2-40B4-BE49-F238E27FC236}">
                    <a16:creationId xmlns="" xmlns:a16="http://schemas.microsoft.com/office/drawing/2014/main" id="{3EDF4F8D-5758-4E6C-818A-49D919AD923E}"/>
                  </a:ext>
                </a:extLst>
              </p:cNvPr>
              <p:cNvGrpSpPr/>
              <p:nvPr/>
            </p:nvGrpSpPr>
            <p:grpSpPr>
              <a:xfrm>
                <a:off x="7469187" y="7685126"/>
                <a:ext cx="1371600" cy="731520"/>
                <a:chOff x="7469187" y="7685126"/>
                <a:chExt cx="1371600" cy="731520"/>
              </a:xfrm>
            </p:grpSpPr>
            <p:sp>
              <p:nvSpPr>
                <p:cNvPr id="27" name="Round Same Side Corner Rectangle 85">
                  <a:extLst>
                    <a:ext uri="{FF2B5EF4-FFF2-40B4-BE49-F238E27FC236}">
                      <a16:creationId xmlns="" xmlns:a16="http://schemas.microsoft.com/office/drawing/2014/main" id="{AE1FCD9E-64BF-4466-9A0C-EB5FFD119070}"/>
                    </a:ext>
                  </a:extLst>
                </p:cNvPr>
                <p:cNvSpPr/>
                <p:nvPr/>
              </p:nvSpPr>
              <p:spPr>
                <a:xfrm rot="5400000">
                  <a:off x="7789227" y="7365086"/>
                  <a:ext cx="731520" cy="1371600"/>
                </a:xfrm>
                <a:prstGeom prst="round2SameRect">
                  <a:avLst/>
                </a:prstGeom>
                <a:solidFill>
                  <a:srgbClr val="135F82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="" xmlns:a16="http://schemas.microsoft.com/office/drawing/2014/main" id="{471141AF-019E-4CFB-AF8D-78EA82D1F137}"/>
                    </a:ext>
                  </a:extLst>
                </p:cNvPr>
                <p:cNvSpPr txBox="1"/>
                <p:nvPr/>
              </p:nvSpPr>
              <p:spPr>
                <a:xfrm>
                  <a:off x="7874542" y="7688759"/>
                  <a:ext cx="676049" cy="7080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solidFill>
                        <a:prstClr val="white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II</a:t>
                  </a:r>
                  <a:endParaRPr lang="en-US" sz="4000" b="1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</p:grpSp>
      </p:grpSp>
      <p:grpSp>
        <p:nvGrpSpPr>
          <p:cNvPr id="29" name="Group 74">
            <a:extLst>
              <a:ext uri="{FF2B5EF4-FFF2-40B4-BE49-F238E27FC236}">
                <a16:creationId xmlns="" xmlns:a16="http://schemas.microsoft.com/office/drawing/2014/main" id="{4853E65B-DFCB-42C1-84CE-B4CA9B361A4D}"/>
              </a:ext>
            </a:extLst>
          </p:cNvPr>
          <p:cNvGrpSpPr/>
          <p:nvPr/>
        </p:nvGrpSpPr>
        <p:grpSpPr>
          <a:xfrm>
            <a:off x="2274057" y="11049000"/>
            <a:ext cx="9483760" cy="953948"/>
            <a:chOff x="7459670" y="9982200"/>
            <a:chExt cx="9484858" cy="954230"/>
          </a:xfrm>
        </p:grpSpPr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270FC27A-7783-4B19-9900-969550ECA28D}"/>
                </a:ext>
              </a:extLst>
            </p:cNvPr>
            <p:cNvSpPr/>
            <p:nvPr/>
          </p:nvSpPr>
          <p:spPr>
            <a:xfrm>
              <a:off x="8913836" y="10120581"/>
              <a:ext cx="8030692" cy="8158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4700" b="1" dirty="0" smtClean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ĐẠO </a:t>
              </a:r>
              <a:r>
                <a:rPr lang="en-US" sz="47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HÀM </a:t>
              </a:r>
              <a:r>
                <a:rPr lang="en-US" sz="4700" b="1" dirty="0" smtClean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CỦA HÀM HỢP</a:t>
              </a:r>
              <a:endParaRPr lang="en-US" sz="4700" b="1" dirty="0">
                <a:solidFill>
                  <a:srgbClr val="13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31" name="Group 44">
              <a:extLst>
                <a:ext uri="{FF2B5EF4-FFF2-40B4-BE49-F238E27FC236}">
                  <a16:creationId xmlns="" xmlns:a16="http://schemas.microsoft.com/office/drawing/2014/main" id="{E1DD63F6-7691-4BBE-B4D8-EAAECDF00988}"/>
                </a:ext>
              </a:extLst>
            </p:cNvPr>
            <p:cNvGrpSpPr/>
            <p:nvPr/>
          </p:nvGrpSpPr>
          <p:grpSpPr>
            <a:xfrm>
              <a:off x="7459670" y="9982200"/>
              <a:ext cx="1392615" cy="872846"/>
              <a:chOff x="7459669" y="7543800"/>
              <a:chExt cx="1381118" cy="872846"/>
            </a:xfrm>
          </p:grpSpPr>
          <p:sp>
            <p:nvSpPr>
              <p:cNvPr id="32" name="Isosceles Triangle 44">
                <a:extLst>
                  <a:ext uri="{FF2B5EF4-FFF2-40B4-BE49-F238E27FC236}">
                    <a16:creationId xmlns="" xmlns:a16="http://schemas.microsoft.com/office/drawing/2014/main" id="{52F4549D-C390-4E94-B697-65E66148AA13}"/>
                  </a:ext>
                </a:extLst>
              </p:cNvPr>
              <p:cNvSpPr/>
              <p:nvPr/>
            </p:nvSpPr>
            <p:spPr>
              <a:xfrm rot="16200000">
                <a:off x="7469936" y="7533533"/>
                <a:ext cx="143688" cy="164221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3" name="Group 46">
                <a:extLst>
                  <a:ext uri="{FF2B5EF4-FFF2-40B4-BE49-F238E27FC236}">
                    <a16:creationId xmlns="" xmlns:a16="http://schemas.microsoft.com/office/drawing/2014/main" id="{3EDF4F8D-5758-4E6C-818A-49D919AD923E}"/>
                  </a:ext>
                </a:extLst>
              </p:cNvPr>
              <p:cNvGrpSpPr/>
              <p:nvPr/>
            </p:nvGrpSpPr>
            <p:grpSpPr>
              <a:xfrm>
                <a:off x="7469187" y="7685126"/>
                <a:ext cx="1371600" cy="731520"/>
                <a:chOff x="7469187" y="7685126"/>
                <a:chExt cx="1371600" cy="731520"/>
              </a:xfrm>
            </p:grpSpPr>
            <p:sp>
              <p:nvSpPr>
                <p:cNvPr id="34" name="Round Same Side Corner Rectangle 85">
                  <a:extLst>
                    <a:ext uri="{FF2B5EF4-FFF2-40B4-BE49-F238E27FC236}">
                      <a16:creationId xmlns="" xmlns:a16="http://schemas.microsoft.com/office/drawing/2014/main" id="{AE1FCD9E-64BF-4466-9A0C-EB5FFD119070}"/>
                    </a:ext>
                  </a:extLst>
                </p:cNvPr>
                <p:cNvSpPr/>
                <p:nvPr/>
              </p:nvSpPr>
              <p:spPr>
                <a:xfrm rot="5400000">
                  <a:off x="7789227" y="7365086"/>
                  <a:ext cx="731520" cy="1371600"/>
                </a:xfrm>
                <a:prstGeom prst="round2SameRect">
                  <a:avLst/>
                </a:prstGeom>
                <a:solidFill>
                  <a:srgbClr val="135F82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="" xmlns:a16="http://schemas.microsoft.com/office/drawing/2014/main" id="{471141AF-019E-4CFB-AF8D-78EA82D1F137}"/>
                    </a:ext>
                  </a:extLst>
                </p:cNvPr>
                <p:cNvSpPr txBox="1"/>
                <p:nvPr/>
              </p:nvSpPr>
              <p:spPr>
                <a:xfrm>
                  <a:off x="7751320" y="7688759"/>
                  <a:ext cx="922492" cy="7080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solidFill>
                        <a:prstClr val="white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III</a:t>
                  </a:r>
                  <a:endParaRPr lang="en-US" sz="4000" b="1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7418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327137" y="3635782"/>
            <a:ext cx="23446663" cy="10079787"/>
            <a:chOff x="697086" y="6871340"/>
            <a:chExt cx="22393102" cy="6338848"/>
          </a:xfrm>
        </p:grpSpPr>
        <p:sp>
          <p:nvSpPr>
            <p:cNvPr id="3" name="Rounded Rectangle 2"/>
            <p:cNvSpPr/>
            <p:nvPr/>
          </p:nvSpPr>
          <p:spPr>
            <a:xfrm>
              <a:off x="697086" y="7551762"/>
              <a:ext cx="22393102" cy="5658426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1923077" y="6871340"/>
              <a:ext cx="501902" cy="680422"/>
            </a:xfrm>
            <a:custGeom>
              <a:avLst/>
              <a:gdLst>
                <a:gd name="T0" fmla="*/ 135 w 145"/>
                <a:gd name="T1" fmla="*/ 72 h 197"/>
                <a:gd name="T2" fmla="*/ 72 w 145"/>
                <a:gd name="T3" fmla="*/ 135 h 197"/>
                <a:gd name="T4" fmla="*/ 9 w 145"/>
                <a:gd name="T5" fmla="*/ 72 h 197"/>
                <a:gd name="T6" fmla="*/ 72 w 145"/>
                <a:gd name="T7" fmla="*/ 9 h 197"/>
                <a:gd name="T8" fmla="*/ 115 w 145"/>
                <a:gd name="T9" fmla="*/ 26 h 197"/>
                <a:gd name="T10" fmla="*/ 60 w 145"/>
                <a:gd name="T11" fmla="*/ 82 h 197"/>
                <a:gd name="T12" fmla="*/ 30 w 145"/>
                <a:gd name="T13" fmla="*/ 60 h 197"/>
                <a:gd name="T14" fmla="*/ 20 w 145"/>
                <a:gd name="T15" fmla="*/ 68 h 197"/>
                <a:gd name="T16" fmla="*/ 61 w 145"/>
                <a:gd name="T17" fmla="*/ 126 h 197"/>
                <a:gd name="T18" fmla="*/ 123 w 145"/>
                <a:gd name="T19" fmla="*/ 35 h 197"/>
                <a:gd name="T20" fmla="*/ 135 w 145"/>
                <a:gd name="T21" fmla="*/ 72 h 197"/>
                <a:gd name="T22" fmla="*/ 145 w 145"/>
                <a:gd name="T23" fmla="*/ 12 h 197"/>
                <a:gd name="T24" fmla="*/ 135 w 145"/>
                <a:gd name="T25" fmla="*/ 12 h 197"/>
                <a:gd name="T26" fmla="*/ 123 w 145"/>
                <a:gd name="T27" fmla="*/ 21 h 197"/>
                <a:gd name="T28" fmla="*/ 72 w 145"/>
                <a:gd name="T29" fmla="*/ 0 h 197"/>
                <a:gd name="T30" fmla="*/ 0 w 145"/>
                <a:gd name="T31" fmla="*/ 72 h 197"/>
                <a:gd name="T32" fmla="*/ 30 w 145"/>
                <a:gd name="T33" fmla="*/ 131 h 197"/>
                <a:gd name="T34" fmla="*/ 7 w 145"/>
                <a:gd name="T35" fmla="*/ 175 h 197"/>
                <a:gd name="T36" fmla="*/ 13 w 145"/>
                <a:gd name="T37" fmla="*/ 193 h 197"/>
                <a:gd name="T38" fmla="*/ 32 w 145"/>
                <a:gd name="T39" fmla="*/ 187 h 197"/>
                <a:gd name="T40" fmla="*/ 51 w 145"/>
                <a:gd name="T41" fmla="*/ 141 h 197"/>
                <a:gd name="T42" fmla="*/ 51 w 145"/>
                <a:gd name="T43" fmla="*/ 141 h 197"/>
                <a:gd name="T44" fmla="*/ 72 w 145"/>
                <a:gd name="T45" fmla="*/ 145 h 197"/>
                <a:gd name="T46" fmla="*/ 145 w 145"/>
                <a:gd name="T47" fmla="*/ 72 h 197"/>
                <a:gd name="T48" fmla="*/ 129 w 145"/>
                <a:gd name="T49" fmla="*/ 28 h 197"/>
                <a:gd name="T50" fmla="*/ 145 w 145"/>
                <a:gd name="T51" fmla="*/ 1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97">
                  <a:moveTo>
                    <a:pt x="135" y="72"/>
                  </a:moveTo>
                  <a:cubicBezTo>
                    <a:pt x="135" y="107"/>
                    <a:pt x="107" y="135"/>
                    <a:pt x="72" y="135"/>
                  </a:cubicBezTo>
                  <a:cubicBezTo>
                    <a:pt x="37" y="135"/>
                    <a:pt x="9" y="107"/>
                    <a:pt x="9" y="72"/>
                  </a:cubicBezTo>
                  <a:cubicBezTo>
                    <a:pt x="9" y="37"/>
                    <a:pt x="37" y="9"/>
                    <a:pt x="72" y="9"/>
                  </a:cubicBezTo>
                  <a:cubicBezTo>
                    <a:pt x="89" y="9"/>
                    <a:pt x="104" y="15"/>
                    <a:pt x="115" y="26"/>
                  </a:cubicBezTo>
                  <a:cubicBezTo>
                    <a:pt x="101" y="38"/>
                    <a:pt x="80" y="57"/>
                    <a:pt x="60" y="82"/>
                  </a:cubicBezTo>
                  <a:cubicBezTo>
                    <a:pt x="50" y="74"/>
                    <a:pt x="40" y="67"/>
                    <a:pt x="30" y="60"/>
                  </a:cubicBezTo>
                  <a:cubicBezTo>
                    <a:pt x="26" y="63"/>
                    <a:pt x="24" y="65"/>
                    <a:pt x="20" y="68"/>
                  </a:cubicBezTo>
                  <a:cubicBezTo>
                    <a:pt x="34" y="88"/>
                    <a:pt x="47" y="107"/>
                    <a:pt x="61" y="126"/>
                  </a:cubicBezTo>
                  <a:cubicBezTo>
                    <a:pt x="80" y="95"/>
                    <a:pt x="99" y="63"/>
                    <a:pt x="123" y="35"/>
                  </a:cubicBezTo>
                  <a:cubicBezTo>
                    <a:pt x="130" y="45"/>
                    <a:pt x="135" y="58"/>
                    <a:pt x="135" y="72"/>
                  </a:cubicBezTo>
                  <a:close/>
                  <a:moveTo>
                    <a:pt x="145" y="12"/>
                  </a:moveTo>
                  <a:cubicBezTo>
                    <a:pt x="141" y="12"/>
                    <a:pt x="138" y="12"/>
                    <a:pt x="135" y="12"/>
                  </a:cubicBezTo>
                  <a:cubicBezTo>
                    <a:pt x="135" y="12"/>
                    <a:pt x="130" y="15"/>
                    <a:pt x="123" y="21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97"/>
                    <a:pt x="11" y="118"/>
                    <a:pt x="30" y="131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82"/>
                    <a:pt x="6" y="190"/>
                    <a:pt x="13" y="193"/>
                  </a:cubicBezTo>
                  <a:cubicBezTo>
                    <a:pt x="20" y="197"/>
                    <a:pt x="28" y="194"/>
                    <a:pt x="32" y="187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8" y="143"/>
                    <a:pt x="65" y="145"/>
                    <a:pt x="72" y="145"/>
                  </a:cubicBezTo>
                  <a:cubicBezTo>
                    <a:pt x="112" y="145"/>
                    <a:pt x="145" y="112"/>
                    <a:pt x="145" y="72"/>
                  </a:cubicBezTo>
                  <a:cubicBezTo>
                    <a:pt x="145" y="55"/>
                    <a:pt x="138" y="40"/>
                    <a:pt x="129" y="28"/>
                  </a:cubicBezTo>
                  <a:cubicBezTo>
                    <a:pt x="134" y="22"/>
                    <a:pt x="139" y="17"/>
                    <a:pt x="145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>
              <a:xfrm>
                <a:off x="458787" y="2603768"/>
                <a:ext cx="23446663" cy="1891112"/>
              </a:xfrm>
              <a:prstGeom prst="roundRect">
                <a:avLst>
                  <a:gd name="adj" fmla="val 534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800" b="1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 </a:t>
                </a:r>
                <a:r>
                  <a:rPr lang="en-US" sz="4800" b="1" dirty="0" err="1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lý</a:t>
                </a:r>
                <a:r>
                  <a:rPr lang="en-US" sz="4800" b="1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 : </a:t>
                </a:r>
              </a:p>
              <a:p>
                <a:r>
                  <a:rPr lang="en-US" sz="4800" b="1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       </a:t>
                </a:r>
                <a:r>
                  <a:rPr lang="en-US" sz="4800" dirty="0" err="1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 = </m:t>
                    </m:r>
                    <m:sSup>
                      <m:sSup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∈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𝑁</m:t>
                        </m:r>
                        <m:r>
                          <a:rPr lang="en-US" sz="4800">
                            <a:solidFill>
                              <a:schemeClr val="tx1"/>
                            </a:solidFill>
                            <a:latin typeface="Cambria Math"/>
                          </a:rPr>
                          <m:t>;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&gt;</m:t>
                        </m:r>
                        <m:r>
                          <a:rPr lang="en-US" sz="480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có</a:t>
                </a:r>
                <a:r>
                  <a:rPr lang="en-US" sz="4800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đạo</a:t>
                </a:r>
                <a:r>
                  <a:rPr lang="en-US" sz="4800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800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mọi</a:t>
                </a:r>
                <a:r>
                  <a:rPr lang="en-US" sz="4800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∈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𝑅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và</a:t>
                </a:r>
                <a:r>
                  <a:rPr lang="en-US" sz="4800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′ = 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𝑛</m:t>
                    </m:r>
                    <m:sSup>
                      <m:sSup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480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7" y="2603768"/>
                <a:ext cx="23446663" cy="1891112"/>
              </a:xfrm>
              <a:prstGeom prst="roundRect">
                <a:avLst>
                  <a:gd name="adj" fmla="val 5347"/>
                </a:avLst>
              </a:prstGeom>
              <a:blipFill rotWithShape="1">
                <a:blip r:embed="rId2"/>
                <a:stretch>
                  <a:fillRect l="-987" b="-6984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53988" y="1572061"/>
            <a:ext cx="22783799" cy="830997"/>
            <a:chOff x="-288924" y="1892299"/>
            <a:chExt cx="9539767" cy="830995"/>
          </a:xfrm>
        </p:grpSpPr>
        <p:sp>
          <p:nvSpPr>
            <p:cNvPr id="56" name="Rounded Rectangle 55"/>
            <p:cNvSpPr/>
            <p:nvPr/>
          </p:nvSpPr>
          <p:spPr>
            <a:xfrm>
              <a:off x="-288924" y="1905000"/>
              <a:ext cx="830021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19686" y="1955621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0148" y="1892299"/>
              <a:ext cx="8550695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4800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ĐẠO HÀM CỦA MỘT SỐ HÀM SỐ THƯỜNG GẶP</a:t>
              </a:r>
              <a:endParaRPr lang="en-US" sz="47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992187" y="4885313"/>
                <a:ext cx="21183600" cy="7389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8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Chứng</a:t>
                </a:r>
                <a:r>
                  <a:rPr lang="en-US" sz="48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minh:</a:t>
                </a:r>
                <a:endParaRPr lang="en-US" sz="48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r>
                  <a:rPr lang="en-US" sz="48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Giả</a:t>
                </a:r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8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sử</a:t>
                </a:r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𝛥</m:t>
                    </m:r>
                    <m:r>
                      <a:rPr lang="en-US" sz="4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8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là</a:t>
                </a:r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8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8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gia</a:t>
                </a:r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8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của</a:t>
                </a:r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, ta </a:t>
                </a:r>
                <a:r>
                  <a:rPr lang="en-US" sz="48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có</a:t>
                </a:r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/>
                        </a:rPr>
                        <m:t>𝛥</m:t>
                      </m:r>
                      <m:r>
                        <a:rPr lang="en-US" sz="4800" i="1">
                          <a:latin typeface="Cambria Math"/>
                        </a:rPr>
                        <m:t>𝑦</m:t>
                      </m:r>
                      <m:r>
                        <a:rPr lang="en-US" sz="48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48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48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4800" i="1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sz="480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m:t>    </m:t>
                      </m:r>
                      <m:r>
                        <a:rPr lang="en-US" sz="480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r>
                            <a:rPr lang="en-US" sz="4800" i="1">
                              <a:latin typeface="Cambria Math"/>
                            </a:rPr>
                            <m:t>+</m:t>
                          </m:r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r>
                            <a:rPr lang="en-US" sz="4800" i="1">
                              <a:latin typeface="Cambria Math"/>
                            </a:rPr>
                            <m:t>−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−2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r>
                            <a:rPr lang="en-US" sz="4800" i="1">
                              <a:latin typeface="Cambria Math"/>
                            </a:rPr>
                            <m:t>+...+</m:t>
                          </m:r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−2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sz="480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m:t>    </m:t>
                      </m:r>
                      <m:r>
                        <a:rPr lang="en-US" sz="480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4800">
                          <a:latin typeface="Cambria Math"/>
                        </a:rPr>
                        <m:t>Δ</m:t>
                      </m:r>
                      <m:r>
                        <a:rPr lang="en-US" sz="4800" i="1">
                          <a:latin typeface="Cambria Math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−2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r>
                            <a:rPr lang="en-US" sz="4800" i="1">
                              <a:latin typeface="Cambria Math"/>
                            </a:rPr>
                            <m:t>+...+</m:t>
                          </m:r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−2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48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r>
                  <a:rPr lang="en-US" sz="48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Nên</a:t>
                </a:r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en-US" sz="4800" i="1">
                              <a:latin typeface="Cambria Math"/>
                            </a:rPr>
                            <m:t>𝑙𝑖𝑚</m:t>
                          </m:r>
                        </m:e>
                        <m:li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r>
                            <a:rPr lang="en-US" sz="4800" i="1">
                              <a:latin typeface="Cambria Math"/>
                            </a:rPr>
                            <m:t>→0</m:t>
                          </m:r>
                        </m:lim>
                      </m:limLow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4800" i="1"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en-US" sz="4800" i="1">
                              <a:latin typeface="Cambria Math"/>
                            </a:rPr>
                            <m:t>𝑙𝑖𝑚</m:t>
                          </m:r>
                        </m:e>
                        <m:li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r>
                            <a:rPr lang="en-US" sz="4800" i="1">
                              <a:latin typeface="Cambria Math"/>
                            </a:rPr>
                            <m:t>→0</m:t>
                          </m:r>
                        </m:lim>
                      </m:limLow>
                      <m:d>
                        <m:dPr>
                          <m:begChr m:val="["/>
                          <m:endChr m:val="]"/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−2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r>
                            <a:rPr lang="en-US" sz="4800" i="1">
                              <a:latin typeface="Cambria Math"/>
                            </a:rPr>
                            <m:t>+...+</m:t>
                          </m:r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−2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sz="480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m:t>           </m:t>
                      </m:r>
                      <m:r>
                        <a:rPr lang="en-US" sz="480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4800" i="1">
                              <a:latin typeface="Cambria Math"/>
                            </a:rPr>
                            <m:t>𝑛</m:t>
                          </m:r>
                          <m:r>
                            <a:rPr lang="en-US" sz="48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48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4800" i="1">
                              <a:latin typeface="Cambria Math"/>
                            </a:rPr>
                            <m:t>𝑛</m:t>
                          </m:r>
                          <m:r>
                            <a:rPr lang="en-US" sz="48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4800" i="1">
                          <a:latin typeface="Cambria Math"/>
                        </a:rPr>
                        <m:t>+.....+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4800" i="1">
                              <a:latin typeface="Cambria Math"/>
                            </a:rPr>
                            <m:t>𝑛</m:t>
                          </m:r>
                          <m:r>
                            <a:rPr lang="en-US" sz="48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4800" i="1">
                          <a:latin typeface="Cambria Math"/>
                        </a:rPr>
                        <m:t>=</m:t>
                      </m:r>
                      <m:r>
                        <a:rPr lang="en-US" sz="4800" i="1">
                          <a:latin typeface="Cambria Math"/>
                        </a:rPr>
                        <m:t>𝑛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4800" i="1">
                              <a:latin typeface="Cambria Math"/>
                            </a:rPr>
                            <m:t>𝑛</m:t>
                          </m:r>
                          <m:r>
                            <a:rPr lang="en-US" sz="48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48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48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r>
                  <a:rPr lang="en-US" sz="48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Vậy</a:t>
                </a:r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sz="4800" i="1">
                        <a:latin typeface="Cambria Math"/>
                      </a:rPr>
                      <m:t>′=</m:t>
                    </m:r>
                    <m:r>
                      <a:rPr lang="en-US" sz="4800" i="1">
                        <a:latin typeface="Cambria Math"/>
                      </a:rPr>
                      <m:t>𝑛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4800" i="1">
                            <a:latin typeface="Cambria Math"/>
                          </a:rPr>
                          <m:t>𝑛</m:t>
                        </m:r>
                        <m:r>
                          <a:rPr lang="en-US" sz="48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187" y="4885313"/>
                <a:ext cx="21183600" cy="7389331"/>
              </a:xfrm>
              <a:prstGeom prst="rect">
                <a:avLst/>
              </a:prstGeom>
              <a:blipFill rotWithShape="1">
                <a:blip r:embed="rId3"/>
                <a:stretch>
                  <a:fillRect l="-1324" t="-1896" b="-3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14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78180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327137" y="3635782"/>
            <a:ext cx="23446663" cy="10079787"/>
            <a:chOff x="697086" y="6871340"/>
            <a:chExt cx="22393102" cy="6338848"/>
          </a:xfrm>
        </p:grpSpPr>
        <p:sp>
          <p:nvSpPr>
            <p:cNvPr id="3" name="Rounded Rectangle 2"/>
            <p:cNvSpPr/>
            <p:nvPr/>
          </p:nvSpPr>
          <p:spPr>
            <a:xfrm>
              <a:off x="697086" y="7551762"/>
              <a:ext cx="22393102" cy="5658426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1923077" y="6871340"/>
              <a:ext cx="501902" cy="680422"/>
            </a:xfrm>
            <a:custGeom>
              <a:avLst/>
              <a:gdLst>
                <a:gd name="T0" fmla="*/ 135 w 145"/>
                <a:gd name="T1" fmla="*/ 72 h 197"/>
                <a:gd name="T2" fmla="*/ 72 w 145"/>
                <a:gd name="T3" fmla="*/ 135 h 197"/>
                <a:gd name="T4" fmla="*/ 9 w 145"/>
                <a:gd name="T5" fmla="*/ 72 h 197"/>
                <a:gd name="T6" fmla="*/ 72 w 145"/>
                <a:gd name="T7" fmla="*/ 9 h 197"/>
                <a:gd name="T8" fmla="*/ 115 w 145"/>
                <a:gd name="T9" fmla="*/ 26 h 197"/>
                <a:gd name="T10" fmla="*/ 60 w 145"/>
                <a:gd name="T11" fmla="*/ 82 h 197"/>
                <a:gd name="T12" fmla="*/ 30 w 145"/>
                <a:gd name="T13" fmla="*/ 60 h 197"/>
                <a:gd name="T14" fmla="*/ 20 w 145"/>
                <a:gd name="T15" fmla="*/ 68 h 197"/>
                <a:gd name="T16" fmla="*/ 61 w 145"/>
                <a:gd name="T17" fmla="*/ 126 h 197"/>
                <a:gd name="T18" fmla="*/ 123 w 145"/>
                <a:gd name="T19" fmla="*/ 35 h 197"/>
                <a:gd name="T20" fmla="*/ 135 w 145"/>
                <a:gd name="T21" fmla="*/ 72 h 197"/>
                <a:gd name="T22" fmla="*/ 145 w 145"/>
                <a:gd name="T23" fmla="*/ 12 h 197"/>
                <a:gd name="T24" fmla="*/ 135 w 145"/>
                <a:gd name="T25" fmla="*/ 12 h 197"/>
                <a:gd name="T26" fmla="*/ 123 w 145"/>
                <a:gd name="T27" fmla="*/ 21 h 197"/>
                <a:gd name="T28" fmla="*/ 72 w 145"/>
                <a:gd name="T29" fmla="*/ 0 h 197"/>
                <a:gd name="T30" fmla="*/ 0 w 145"/>
                <a:gd name="T31" fmla="*/ 72 h 197"/>
                <a:gd name="T32" fmla="*/ 30 w 145"/>
                <a:gd name="T33" fmla="*/ 131 h 197"/>
                <a:gd name="T34" fmla="*/ 7 w 145"/>
                <a:gd name="T35" fmla="*/ 175 h 197"/>
                <a:gd name="T36" fmla="*/ 13 w 145"/>
                <a:gd name="T37" fmla="*/ 193 h 197"/>
                <a:gd name="T38" fmla="*/ 32 w 145"/>
                <a:gd name="T39" fmla="*/ 187 h 197"/>
                <a:gd name="T40" fmla="*/ 51 w 145"/>
                <a:gd name="T41" fmla="*/ 141 h 197"/>
                <a:gd name="T42" fmla="*/ 51 w 145"/>
                <a:gd name="T43" fmla="*/ 141 h 197"/>
                <a:gd name="T44" fmla="*/ 72 w 145"/>
                <a:gd name="T45" fmla="*/ 145 h 197"/>
                <a:gd name="T46" fmla="*/ 145 w 145"/>
                <a:gd name="T47" fmla="*/ 72 h 197"/>
                <a:gd name="T48" fmla="*/ 129 w 145"/>
                <a:gd name="T49" fmla="*/ 28 h 197"/>
                <a:gd name="T50" fmla="*/ 145 w 145"/>
                <a:gd name="T51" fmla="*/ 1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97">
                  <a:moveTo>
                    <a:pt x="135" y="72"/>
                  </a:moveTo>
                  <a:cubicBezTo>
                    <a:pt x="135" y="107"/>
                    <a:pt x="107" y="135"/>
                    <a:pt x="72" y="135"/>
                  </a:cubicBezTo>
                  <a:cubicBezTo>
                    <a:pt x="37" y="135"/>
                    <a:pt x="9" y="107"/>
                    <a:pt x="9" y="72"/>
                  </a:cubicBezTo>
                  <a:cubicBezTo>
                    <a:pt x="9" y="37"/>
                    <a:pt x="37" y="9"/>
                    <a:pt x="72" y="9"/>
                  </a:cubicBezTo>
                  <a:cubicBezTo>
                    <a:pt x="89" y="9"/>
                    <a:pt x="104" y="15"/>
                    <a:pt x="115" y="26"/>
                  </a:cubicBezTo>
                  <a:cubicBezTo>
                    <a:pt x="101" y="38"/>
                    <a:pt x="80" y="57"/>
                    <a:pt x="60" y="82"/>
                  </a:cubicBezTo>
                  <a:cubicBezTo>
                    <a:pt x="50" y="74"/>
                    <a:pt x="40" y="67"/>
                    <a:pt x="30" y="60"/>
                  </a:cubicBezTo>
                  <a:cubicBezTo>
                    <a:pt x="26" y="63"/>
                    <a:pt x="24" y="65"/>
                    <a:pt x="20" y="68"/>
                  </a:cubicBezTo>
                  <a:cubicBezTo>
                    <a:pt x="34" y="88"/>
                    <a:pt x="47" y="107"/>
                    <a:pt x="61" y="126"/>
                  </a:cubicBezTo>
                  <a:cubicBezTo>
                    <a:pt x="80" y="95"/>
                    <a:pt x="99" y="63"/>
                    <a:pt x="123" y="35"/>
                  </a:cubicBezTo>
                  <a:cubicBezTo>
                    <a:pt x="130" y="45"/>
                    <a:pt x="135" y="58"/>
                    <a:pt x="135" y="72"/>
                  </a:cubicBezTo>
                  <a:close/>
                  <a:moveTo>
                    <a:pt x="145" y="12"/>
                  </a:moveTo>
                  <a:cubicBezTo>
                    <a:pt x="141" y="12"/>
                    <a:pt x="138" y="12"/>
                    <a:pt x="135" y="12"/>
                  </a:cubicBezTo>
                  <a:cubicBezTo>
                    <a:pt x="135" y="12"/>
                    <a:pt x="130" y="15"/>
                    <a:pt x="123" y="21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97"/>
                    <a:pt x="11" y="118"/>
                    <a:pt x="30" y="131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82"/>
                    <a:pt x="6" y="190"/>
                    <a:pt x="13" y="193"/>
                  </a:cubicBezTo>
                  <a:cubicBezTo>
                    <a:pt x="20" y="197"/>
                    <a:pt x="28" y="194"/>
                    <a:pt x="32" y="187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8" y="143"/>
                    <a:pt x="65" y="145"/>
                    <a:pt x="72" y="145"/>
                  </a:cubicBezTo>
                  <a:cubicBezTo>
                    <a:pt x="112" y="145"/>
                    <a:pt x="145" y="112"/>
                    <a:pt x="145" y="72"/>
                  </a:cubicBezTo>
                  <a:cubicBezTo>
                    <a:pt x="145" y="55"/>
                    <a:pt x="138" y="40"/>
                    <a:pt x="129" y="28"/>
                  </a:cubicBezTo>
                  <a:cubicBezTo>
                    <a:pt x="134" y="22"/>
                    <a:pt x="139" y="17"/>
                    <a:pt x="145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52" name="Rounded Rectangle 51"/>
          <p:cNvSpPr/>
          <p:nvPr/>
        </p:nvSpPr>
        <p:spPr>
          <a:xfrm>
            <a:off x="458787" y="2603768"/>
            <a:ext cx="23446663" cy="1891112"/>
          </a:xfrm>
          <a:prstGeom prst="roundRect">
            <a:avLst>
              <a:gd name="adj" fmla="val 5347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Nhận</a:t>
            </a:r>
            <a:r>
              <a:rPr lang="en-US" sz="4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xét</a:t>
            </a:r>
            <a:endParaRPr lang="en-US" sz="48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53988" y="1572061"/>
            <a:ext cx="22783799" cy="830997"/>
            <a:chOff x="-288924" y="1892299"/>
            <a:chExt cx="9539767" cy="830995"/>
          </a:xfrm>
        </p:grpSpPr>
        <p:sp>
          <p:nvSpPr>
            <p:cNvPr id="56" name="Rounded Rectangle 55"/>
            <p:cNvSpPr/>
            <p:nvPr/>
          </p:nvSpPr>
          <p:spPr>
            <a:xfrm>
              <a:off x="-288924" y="1905000"/>
              <a:ext cx="830021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19686" y="1955621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0148" y="1892299"/>
              <a:ext cx="8550695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4800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ĐẠO HÀM CỦA MỘT SỐ HÀM SỐ THƯỜNG GẶP</a:t>
              </a:r>
              <a:endParaRPr lang="en-US" sz="47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563928" y="5181600"/>
                <a:ext cx="13982460" cy="18774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dirty="0"/>
                  <a:t>+ </a:t>
                </a:r>
                <a:r>
                  <a:rPr lang="en-US" sz="4800" dirty="0" err="1"/>
                  <a:t>Đạo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hàm</a:t>
                </a:r>
                <a:r>
                  <a:rPr lang="en-US" sz="4800" dirty="0"/>
                  <a:t> </a:t>
                </a:r>
                <a:r>
                  <a:rPr lang="en-US" sz="4800" dirty="0" err="1"/>
                  <a:t>của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hàm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hằng</a:t>
                </a:r>
                <a:r>
                  <a:rPr lang="en-US" sz="4800" dirty="0"/>
                  <a:t> </a:t>
                </a:r>
                <a:r>
                  <a:rPr lang="en-US" sz="4800" dirty="0" err="1"/>
                  <a:t>bằng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>
                        <a:latin typeface="Cambria Math"/>
                      </a:rPr>
                      <m:t>0</m:t>
                    </m:r>
                  </m:oMath>
                </a14:m>
                <a:r>
                  <a:rPr lang="en-US" sz="4800" dirty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sz="4800" i="1">
                        <a:latin typeface="Cambria Math"/>
                      </a:rPr>
                      <m:t>′ = </m:t>
                    </m:r>
                    <m:r>
                      <a:rPr lang="en-US" sz="4800">
                        <a:latin typeface="Cambria Math"/>
                      </a:rPr>
                      <m:t>0</m:t>
                    </m:r>
                  </m:oMath>
                </a14:m>
                <a:r>
                  <a:rPr lang="en-US" sz="4800" dirty="0"/>
                  <a:t> ;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dirty="0"/>
                  <a:t>+ </a:t>
                </a:r>
                <a:r>
                  <a:rPr lang="en-US" sz="4800" dirty="0" err="1"/>
                  <a:t>Đạo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hàm</a:t>
                </a:r>
                <a:r>
                  <a:rPr lang="en-US" sz="4800" dirty="0"/>
                  <a:t> </a:t>
                </a:r>
                <a:r>
                  <a:rPr lang="en-US" sz="4800" dirty="0" err="1"/>
                  <a:t>của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hàm</a:t>
                </a:r>
                <a:r>
                  <a:rPr lang="en-US" sz="4800" dirty="0"/>
                  <a:t> </a:t>
                </a:r>
                <a:r>
                  <a:rPr lang="en-US" sz="4800" dirty="0" err="1"/>
                  <a:t>số</a:t>
                </a:r>
                <a:r>
                  <a:rPr lang="en-US" sz="4800" dirty="0" smtClean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𝑦</m:t>
                    </m:r>
                    <m:r>
                      <a:rPr lang="en-US" sz="4800" i="1">
                        <a:latin typeface="Cambria Math"/>
                      </a:rPr>
                      <m:t> = </m:t>
                    </m:r>
                    <m:r>
                      <a:rPr lang="en-US" sz="4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4800" dirty="0" smtClean="0"/>
                  <a:t> </a:t>
                </a:r>
                <a:r>
                  <a:rPr lang="en-US" sz="4800" dirty="0" err="1"/>
                  <a:t>bằng</a:t>
                </a:r>
                <a:r>
                  <a:rPr lang="en-US" sz="4800" dirty="0"/>
                  <a:t> 1: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4800" i="1">
                        <a:latin typeface="Cambria Math"/>
                      </a:rPr>
                      <m:t>′ = </m:t>
                    </m:r>
                    <m:r>
                      <a:rPr lang="en-US" sz="4800">
                        <a:latin typeface="Cambria Math"/>
                      </a:rPr>
                      <m:t>1</m:t>
                    </m:r>
                  </m:oMath>
                </a14:m>
                <a:r>
                  <a:rPr lang="en-US" sz="4800" dirty="0"/>
                  <a:t> ;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3928" y="5181600"/>
                <a:ext cx="13982460" cy="1877437"/>
              </a:xfrm>
              <a:prstGeom prst="rect">
                <a:avLst/>
              </a:prstGeom>
              <a:blipFill rotWithShape="1">
                <a:blip r:embed="rId2"/>
                <a:stretch>
                  <a:fillRect l="-2006" t="-7143" b="-16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13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84267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327137" y="3635782"/>
            <a:ext cx="23446663" cy="10079787"/>
            <a:chOff x="697086" y="6871340"/>
            <a:chExt cx="22393102" cy="6338848"/>
          </a:xfrm>
        </p:grpSpPr>
        <p:sp>
          <p:nvSpPr>
            <p:cNvPr id="3" name="Rounded Rectangle 2"/>
            <p:cNvSpPr/>
            <p:nvPr/>
          </p:nvSpPr>
          <p:spPr>
            <a:xfrm>
              <a:off x="697086" y="7551762"/>
              <a:ext cx="22393102" cy="5658426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1923077" y="6871340"/>
              <a:ext cx="501902" cy="680422"/>
            </a:xfrm>
            <a:custGeom>
              <a:avLst/>
              <a:gdLst>
                <a:gd name="T0" fmla="*/ 135 w 145"/>
                <a:gd name="T1" fmla="*/ 72 h 197"/>
                <a:gd name="T2" fmla="*/ 72 w 145"/>
                <a:gd name="T3" fmla="*/ 135 h 197"/>
                <a:gd name="T4" fmla="*/ 9 w 145"/>
                <a:gd name="T5" fmla="*/ 72 h 197"/>
                <a:gd name="T6" fmla="*/ 72 w 145"/>
                <a:gd name="T7" fmla="*/ 9 h 197"/>
                <a:gd name="T8" fmla="*/ 115 w 145"/>
                <a:gd name="T9" fmla="*/ 26 h 197"/>
                <a:gd name="T10" fmla="*/ 60 w 145"/>
                <a:gd name="T11" fmla="*/ 82 h 197"/>
                <a:gd name="T12" fmla="*/ 30 w 145"/>
                <a:gd name="T13" fmla="*/ 60 h 197"/>
                <a:gd name="T14" fmla="*/ 20 w 145"/>
                <a:gd name="T15" fmla="*/ 68 h 197"/>
                <a:gd name="T16" fmla="*/ 61 w 145"/>
                <a:gd name="T17" fmla="*/ 126 h 197"/>
                <a:gd name="T18" fmla="*/ 123 w 145"/>
                <a:gd name="T19" fmla="*/ 35 h 197"/>
                <a:gd name="T20" fmla="*/ 135 w 145"/>
                <a:gd name="T21" fmla="*/ 72 h 197"/>
                <a:gd name="T22" fmla="*/ 145 w 145"/>
                <a:gd name="T23" fmla="*/ 12 h 197"/>
                <a:gd name="T24" fmla="*/ 135 w 145"/>
                <a:gd name="T25" fmla="*/ 12 h 197"/>
                <a:gd name="T26" fmla="*/ 123 w 145"/>
                <a:gd name="T27" fmla="*/ 21 h 197"/>
                <a:gd name="T28" fmla="*/ 72 w 145"/>
                <a:gd name="T29" fmla="*/ 0 h 197"/>
                <a:gd name="T30" fmla="*/ 0 w 145"/>
                <a:gd name="T31" fmla="*/ 72 h 197"/>
                <a:gd name="T32" fmla="*/ 30 w 145"/>
                <a:gd name="T33" fmla="*/ 131 h 197"/>
                <a:gd name="T34" fmla="*/ 7 w 145"/>
                <a:gd name="T35" fmla="*/ 175 h 197"/>
                <a:gd name="T36" fmla="*/ 13 w 145"/>
                <a:gd name="T37" fmla="*/ 193 h 197"/>
                <a:gd name="T38" fmla="*/ 32 w 145"/>
                <a:gd name="T39" fmla="*/ 187 h 197"/>
                <a:gd name="T40" fmla="*/ 51 w 145"/>
                <a:gd name="T41" fmla="*/ 141 h 197"/>
                <a:gd name="T42" fmla="*/ 51 w 145"/>
                <a:gd name="T43" fmla="*/ 141 h 197"/>
                <a:gd name="T44" fmla="*/ 72 w 145"/>
                <a:gd name="T45" fmla="*/ 145 h 197"/>
                <a:gd name="T46" fmla="*/ 145 w 145"/>
                <a:gd name="T47" fmla="*/ 72 h 197"/>
                <a:gd name="T48" fmla="*/ 129 w 145"/>
                <a:gd name="T49" fmla="*/ 28 h 197"/>
                <a:gd name="T50" fmla="*/ 145 w 145"/>
                <a:gd name="T51" fmla="*/ 1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97">
                  <a:moveTo>
                    <a:pt x="135" y="72"/>
                  </a:moveTo>
                  <a:cubicBezTo>
                    <a:pt x="135" y="107"/>
                    <a:pt x="107" y="135"/>
                    <a:pt x="72" y="135"/>
                  </a:cubicBezTo>
                  <a:cubicBezTo>
                    <a:pt x="37" y="135"/>
                    <a:pt x="9" y="107"/>
                    <a:pt x="9" y="72"/>
                  </a:cubicBezTo>
                  <a:cubicBezTo>
                    <a:pt x="9" y="37"/>
                    <a:pt x="37" y="9"/>
                    <a:pt x="72" y="9"/>
                  </a:cubicBezTo>
                  <a:cubicBezTo>
                    <a:pt x="89" y="9"/>
                    <a:pt x="104" y="15"/>
                    <a:pt x="115" y="26"/>
                  </a:cubicBezTo>
                  <a:cubicBezTo>
                    <a:pt x="101" y="38"/>
                    <a:pt x="80" y="57"/>
                    <a:pt x="60" y="82"/>
                  </a:cubicBezTo>
                  <a:cubicBezTo>
                    <a:pt x="50" y="74"/>
                    <a:pt x="40" y="67"/>
                    <a:pt x="30" y="60"/>
                  </a:cubicBezTo>
                  <a:cubicBezTo>
                    <a:pt x="26" y="63"/>
                    <a:pt x="24" y="65"/>
                    <a:pt x="20" y="68"/>
                  </a:cubicBezTo>
                  <a:cubicBezTo>
                    <a:pt x="34" y="88"/>
                    <a:pt x="47" y="107"/>
                    <a:pt x="61" y="126"/>
                  </a:cubicBezTo>
                  <a:cubicBezTo>
                    <a:pt x="80" y="95"/>
                    <a:pt x="99" y="63"/>
                    <a:pt x="123" y="35"/>
                  </a:cubicBezTo>
                  <a:cubicBezTo>
                    <a:pt x="130" y="45"/>
                    <a:pt x="135" y="58"/>
                    <a:pt x="135" y="72"/>
                  </a:cubicBezTo>
                  <a:close/>
                  <a:moveTo>
                    <a:pt x="145" y="12"/>
                  </a:moveTo>
                  <a:cubicBezTo>
                    <a:pt x="141" y="12"/>
                    <a:pt x="138" y="12"/>
                    <a:pt x="135" y="12"/>
                  </a:cubicBezTo>
                  <a:cubicBezTo>
                    <a:pt x="135" y="12"/>
                    <a:pt x="130" y="15"/>
                    <a:pt x="123" y="21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97"/>
                    <a:pt x="11" y="118"/>
                    <a:pt x="30" y="131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82"/>
                    <a:pt x="6" y="190"/>
                    <a:pt x="13" y="193"/>
                  </a:cubicBezTo>
                  <a:cubicBezTo>
                    <a:pt x="20" y="197"/>
                    <a:pt x="28" y="194"/>
                    <a:pt x="32" y="187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8" y="143"/>
                    <a:pt x="65" y="145"/>
                    <a:pt x="72" y="145"/>
                  </a:cubicBezTo>
                  <a:cubicBezTo>
                    <a:pt x="112" y="145"/>
                    <a:pt x="145" y="112"/>
                    <a:pt x="145" y="72"/>
                  </a:cubicBezTo>
                  <a:cubicBezTo>
                    <a:pt x="145" y="55"/>
                    <a:pt x="138" y="40"/>
                    <a:pt x="129" y="28"/>
                  </a:cubicBezTo>
                  <a:cubicBezTo>
                    <a:pt x="134" y="22"/>
                    <a:pt x="139" y="17"/>
                    <a:pt x="145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>
              <a:xfrm>
                <a:off x="458787" y="2603768"/>
                <a:ext cx="23446663" cy="1891112"/>
              </a:xfrm>
              <a:prstGeom prst="roundRect">
                <a:avLst>
                  <a:gd name="adj" fmla="val 534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800" b="1" dirty="0">
                    <a:solidFill>
                      <a:schemeClr val="tx1"/>
                    </a:solidFill>
                  </a:rPr>
                  <a:t>Định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lý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 2 :</a:t>
                </a:r>
                <a:endParaRPr lang="en-US" sz="4800" dirty="0">
                  <a:solidFill>
                    <a:schemeClr val="tx1"/>
                  </a:solidFill>
                </a:endParaRPr>
              </a:p>
              <a:p>
                <a:r>
                  <a:rPr lang="en-US" sz="4800" dirty="0">
                    <a:solidFill>
                      <a:schemeClr val="tx1"/>
                    </a:solidFill>
                  </a:rPr>
                  <a:t>    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 = </m:t>
                    </m:r>
                    <m:rad>
                      <m:radPr>
                        <m:degHide m:val="on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rad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4800" dirty="0" err="1">
                    <a:solidFill>
                      <a:schemeClr val="tx1"/>
                    </a:solidFill>
                  </a:rPr>
                  <a:t>có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đạo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tại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mọi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dương</a:t>
                </a:r>
                <a:r>
                  <a:rPr lang="en-US" sz="4800" dirty="0">
                    <a:solidFill>
                      <a:schemeClr val="tx1"/>
                    </a:solidFill>
                  </a:rPr>
                  <a:t> 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và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rad>
                      </m:e>
                    </m:d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′ = </m:t>
                    </m:r>
                    <m:f>
                      <m:f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480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. </a:t>
                </a:r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7" y="2603768"/>
                <a:ext cx="23446663" cy="1891112"/>
              </a:xfrm>
              <a:prstGeom prst="roundRect">
                <a:avLst>
                  <a:gd name="adj" fmla="val 5347"/>
                </a:avLst>
              </a:prstGeom>
              <a:blipFill rotWithShape="1">
                <a:blip r:embed="rId2"/>
                <a:stretch>
                  <a:fillRect l="-987" t="-7619" b="-5397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53988" y="1572061"/>
            <a:ext cx="22783799" cy="830997"/>
            <a:chOff x="-288924" y="1892299"/>
            <a:chExt cx="9539767" cy="830995"/>
          </a:xfrm>
        </p:grpSpPr>
        <p:sp>
          <p:nvSpPr>
            <p:cNvPr id="56" name="Rounded Rectangle 55"/>
            <p:cNvSpPr/>
            <p:nvPr/>
          </p:nvSpPr>
          <p:spPr>
            <a:xfrm>
              <a:off x="-288924" y="1905000"/>
              <a:ext cx="830021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19686" y="1955621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0148" y="1892299"/>
              <a:ext cx="8550695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4800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ĐẠO HÀM CỦA MỘT SỐ HÀM SỐ THƯỜNG GẶP</a:t>
              </a:r>
              <a:endParaRPr lang="en-US" sz="47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92187" y="4876800"/>
                <a:ext cx="19430431" cy="8529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800" b="1" dirty="0" smtClean="0"/>
                  <a:t>Chứng</a:t>
                </a:r>
                <a:r>
                  <a:rPr lang="en-US" sz="4800" b="1" dirty="0"/>
                  <a:t> minh:</a:t>
                </a:r>
                <a:endParaRPr lang="en-US" sz="4800" dirty="0"/>
              </a:p>
              <a:p>
                <a:r>
                  <a:rPr lang="en-US" sz="4800" dirty="0" err="1"/>
                  <a:t>Giả</a:t>
                </a:r>
                <a:r>
                  <a:rPr lang="en-US" sz="4800" dirty="0"/>
                  <a:t> </a:t>
                </a:r>
                <a:r>
                  <a:rPr lang="en-US" sz="4800" dirty="0" err="1"/>
                  <a:t>sử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𝛥</m:t>
                    </m:r>
                    <m:r>
                      <a:rPr lang="en-US" sz="4800" i="1">
                        <a:latin typeface="Cambria Math"/>
                      </a:rPr>
                      <m:t>𝑥</m:t>
                    </m:r>
                    <m:r>
                      <a:rPr lang="en-US" sz="4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4800" dirty="0" err="1"/>
                  <a:t>là</a:t>
                </a:r>
                <a:r>
                  <a:rPr lang="en-US" sz="4800" dirty="0"/>
                  <a:t> </a:t>
                </a:r>
                <a:r>
                  <a:rPr lang="en-US" sz="4800" dirty="0" err="1"/>
                  <a:t>số</a:t>
                </a:r>
                <a:r>
                  <a:rPr lang="en-US" sz="4800" dirty="0"/>
                  <a:t> </a:t>
                </a:r>
                <a:r>
                  <a:rPr lang="en-US" sz="4800" dirty="0" err="1"/>
                  <a:t>gia</a:t>
                </a:r>
                <a:r>
                  <a:rPr lang="en-US" sz="4800" dirty="0"/>
                  <a:t> </a:t>
                </a:r>
                <a:r>
                  <a:rPr lang="en-US" sz="4800" dirty="0" err="1"/>
                  <a:t>của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4800" dirty="0"/>
                  <a:t> </a:t>
                </a:r>
                <a:r>
                  <a:rPr lang="en-US" sz="4800" dirty="0" err="1"/>
                  <a:t>dương</a:t>
                </a:r>
                <a:r>
                  <a:rPr lang="en-US" sz="4800" dirty="0"/>
                  <a:t> </a:t>
                </a:r>
                <a:r>
                  <a:rPr lang="en-US" sz="4800" dirty="0" err="1"/>
                  <a:t>sao</a:t>
                </a:r>
                <a:r>
                  <a:rPr lang="en-US" sz="4800" dirty="0"/>
                  <a:t> </a:t>
                </a:r>
                <a:r>
                  <a:rPr lang="en-US" sz="4800" dirty="0" err="1"/>
                  <a:t>cho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𝑥</m:t>
                    </m:r>
                    <m:r>
                      <a:rPr lang="en-US" sz="4800" i="1">
                        <a:latin typeface="Cambria Math"/>
                      </a:rPr>
                      <m:t>+</m:t>
                    </m:r>
                    <m:r>
                      <a:rPr lang="en-US" sz="4800" i="1">
                        <a:latin typeface="Cambria Math"/>
                      </a:rPr>
                      <m:t>𝛥</m:t>
                    </m:r>
                    <m:r>
                      <a:rPr lang="en-US" sz="4800" i="1">
                        <a:latin typeface="Cambria Math"/>
                      </a:rPr>
                      <m:t>𝑥</m:t>
                    </m:r>
                    <m:r>
                      <a:rPr lang="en-US" sz="4800" i="1">
                        <a:latin typeface="Cambria Math"/>
                      </a:rPr>
                      <m:t>&gt;</m:t>
                    </m:r>
                    <m:r>
                      <a:rPr lang="en-US" sz="4800">
                        <a:latin typeface="Cambria Math"/>
                      </a:rPr>
                      <m:t>0</m:t>
                    </m:r>
                  </m:oMath>
                </a14:m>
                <a:r>
                  <a:rPr lang="en-US" sz="4800" dirty="0"/>
                  <a:t>, ta </a:t>
                </a:r>
                <a:r>
                  <a:rPr lang="en-US" sz="4800" dirty="0" err="1"/>
                  <a:t>có</a:t>
                </a:r>
                <a:r>
                  <a:rPr lang="en-US" sz="4800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sz="4800" i="1">
                                <a:latin typeface="Cambria Math"/>
                              </a:rPr>
                              <m:t>𝛥</m:t>
                            </m:r>
                            <m:r>
                              <a:rPr lang="en-US" sz="4800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sz="4800" i="1">
                                <a:latin typeface="Cambria Math"/>
                              </a:rPr>
                              <m:t>=</m:t>
                            </m:r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4800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4800" i="1">
                                    <a:latin typeface="Cambria Math"/>
                                  </a:rPr>
                                  <m:t>𝛥</m:t>
                                </m:r>
                                <m:r>
                                  <a:rPr lang="en-US" sz="48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rad>
                            <m:r>
                              <a:rPr lang="en-US" sz="4800" i="1">
                                <a:latin typeface="Cambria Math"/>
                              </a:rPr>
                              <m:t>−</m:t>
                            </m:r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rad>
                            <m:r>
                              <a:rPr lang="en-US" sz="4800" i="1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ad>
                                      <m:radPr>
                                        <m:degHide m:val="on"/>
                                        <m:ctrlP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4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  <m:r>
                                          <a:rPr lang="en-US" sz="4800" i="1">
                                            <a:latin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sz="4800" i="1">
                                            <a:latin typeface="Cambria Math"/>
                                          </a:rPr>
                                          <m:t>𝛥</m:t>
                                        </m:r>
                                        <m:r>
                                          <a:rPr lang="en-US" sz="4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rad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−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4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rad>
                                  </m:e>
                                </m:d>
                                <m:d>
                                  <m:d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ad>
                                      <m:radPr>
                                        <m:degHide m:val="on"/>
                                        <m:ctrlP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4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  <m:r>
                                          <a:rPr lang="en-US" sz="4800" i="1">
                                            <a:latin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sz="4800" i="1">
                                            <a:latin typeface="Cambria Math"/>
                                          </a:rPr>
                                          <m:t>𝛥</m:t>
                                        </m:r>
                                        <m:r>
                                          <a:rPr lang="en-US" sz="4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rad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+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4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rad>
                                  </m:e>
                                </m:d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𝛥</m:t>
                                    </m:r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rad>
                                <m:r>
                                  <a:rPr lang="en-US" sz="4800" i="1">
                                    <a:latin typeface="Cambria Math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rad>
                              </m:den>
                            </m:f>
                          </m:e>
                        </m:mr>
                        <m:mr>
                          <m:e>
                            <m:r>
                              <a:rPr lang="en-US" sz="4800" i="1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4800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4800" i="1">
                                    <a:latin typeface="Cambria Math"/>
                                  </a:rPr>
                                  <m:t>𝛥</m:t>
                                </m:r>
                                <m:r>
                                  <a:rPr lang="en-US" sz="48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48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4800" i="1">
                                    <a:latin typeface="Cambria Math"/>
                                  </a:rPr>
                                  <m:t>𝑥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𝛥</m:t>
                                    </m:r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rad>
                                <m:r>
                                  <a:rPr lang="en-US" sz="4800" i="1">
                                    <a:latin typeface="Cambria Math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rad>
                              </m:den>
                            </m:f>
                            <m:r>
                              <a:rPr lang="en-US" sz="4800" i="1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latin typeface="Cambria Math"/>
                                  </a:rPr>
                                  <m:t>𝛥</m:t>
                                </m:r>
                                <m:r>
                                  <a:rPr lang="en-US" sz="4800" i="1">
                                    <a:latin typeface="Cambria Math"/>
                                  </a:rPr>
                                  <m:t>𝑥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𝛥</m:t>
                                    </m:r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rad>
                                <m:r>
                                  <a:rPr lang="en-US" sz="4800" i="1">
                                    <a:latin typeface="Cambria Math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rad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en-US" sz="4800" dirty="0"/>
              </a:p>
              <a:p>
                <a:r>
                  <a:rPr lang="en-US" sz="4800" dirty="0" err="1"/>
                  <a:t>Nên</a:t>
                </a:r>
                <a:r>
                  <a:rPr lang="en-US" sz="4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48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r>
                            <a:rPr lang="en-US" sz="4800" i="1">
                              <a:latin typeface="Cambria Math"/>
                            </a:rPr>
                            <m:t>→</m:t>
                          </m:r>
                          <m:r>
                            <a:rPr lang="en-US" sz="4800">
                              <a:latin typeface="Cambria Math"/>
                            </a:rPr>
                            <m:t>0</m:t>
                          </m:r>
                        </m:lim>
                      </m:limLow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4800" i="1"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48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r>
                            <a:rPr lang="en-US" sz="4800" i="1">
                              <a:latin typeface="Cambria Math"/>
                            </a:rPr>
                            <m:t>→</m:t>
                          </m:r>
                          <m:r>
                            <a:rPr lang="en-US" sz="4800">
                              <a:latin typeface="Cambria Math"/>
                            </a:rPr>
                            <m:t>0</m:t>
                          </m:r>
                        </m:lim>
                      </m:limLow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rad>
                              <m:r>
                                <a:rPr lang="en-US" sz="4800" i="1">
                                  <a:latin typeface="Cambria Math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rad>
                            </m:e>
                          </m:d>
                        </m:den>
                      </m:f>
                      <m:r>
                        <a:rPr lang="en-US" sz="4800" i="1"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48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r>
                            <a:rPr lang="en-US" sz="4800" i="1">
                              <a:latin typeface="Cambria Math"/>
                            </a:rPr>
                            <m:t>→</m:t>
                          </m:r>
                          <m:r>
                            <a:rPr lang="en-US" sz="4800">
                              <a:latin typeface="Cambria Math"/>
                            </a:rPr>
                            <m:t>0</m:t>
                          </m:r>
                        </m:lim>
                      </m:limLow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>
                              <a:latin typeface="Cambria Math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𝛥</m:t>
                                  </m:r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rad>
                              <m:r>
                                <a:rPr lang="en-US" sz="4800" i="1">
                                  <a:latin typeface="Cambria Math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rad>
                            </m:e>
                          </m:d>
                        </m:den>
                      </m:f>
                      <m:r>
                        <a:rPr lang="en-US" sz="4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4800">
                              <a:latin typeface="Cambria Math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  <m:r>
                        <a:rPr lang="en-US" sz="480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4800" dirty="0"/>
              </a:p>
              <a:p>
                <a:r>
                  <a:rPr lang="en-US" sz="4800" dirty="0" err="1"/>
                  <a:t>Vậy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i="1">
                                <a:latin typeface="Cambria Math"/>
                              </a:rPr>
                              <m:t>𝑥</m:t>
                            </m:r>
                          </m:e>
                        </m:rad>
                      </m:e>
                    </m:d>
                    <m:r>
                      <a:rPr lang="en-US" sz="4800" i="1">
                        <a:latin typeface="Cambria Math"/>
                      </a:rPr>
                      <m:t>′ = 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4800">
                            <a:latin typeface="Cambria Math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i="1">
                                <a:latin typeface="Cambria Math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4800" dirty="0"/>
                  <a:t>.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187" y="4876800"/>
                <a:ext cx="19430431" cy="8529964"/>
              </a:xfrm>
              <a:prstGeom prst="rect">
                <a:avLst/>
              </a:prstGeom>
              <a:blipFill rotWithShape="1">
                <a:blip r:embed="rId3"/>
                <a:stretch>
                  <a:fillRect l="-1443" t="-1573" b="-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13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94886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327137" y="3635782"/>
            <a:ext cx="23446663" cy="10079787"/>
            <a:chOff x="697086" y="6871340"/>
            <a:chExt cx="22393102" cy="6338848"/>
          </a:xfrm>
        </p:grpSpPr>
        <p:sp>
          <p:nvSpPr>
            <p:cNvPr id="3" name="Rounded Rectangle 2"/>
            <p:cNvSpPr/>
            <p:nvPr/>
          </p:nvSpPr>
          <p:spPr>
            <a:xfrm>
              <a:off x="697086" y="7551762"/>
              <a:ext cx="22393102" cy="5658426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1923077" y="6871340"/>
              <a:ext cx="501902" cy="680422"/>
            </a:xfrm>
            <a:custGeom>
              <a:avLst/>
              <a:gdLst>
                <a:gd name="T0" fmla="*/ 135 w 145"/>
                <a:gd name="T1" fmla="*/ 72 h 197"/>
                <a:gd name="T2" fmla="*/ 72 w 145"/>
                <a:gd name="T3" fmla="*/ 135 h 197"/>
                <a:gd name="T4" fmla="*/ 9 w 145"/>
                <a:gd name="T5" fmla="*/ 72 h 197"/>
                <a:gd name="T6" fmla="*/ 72 w 145"/>
                <a:gd name="T7" fmla="*/ 9 h 197"/>
                <a:gd name="T8" fmla="*/ 115 w 145"/>
                <a:gd name="T9" fmla="*/ 26 h 197"/>
                <a:gd name="T10" fmla="*/ 60 w 145"/>
                <a:gd name="T11" fmla="*/ 82 h 197"/>
                <a:gd name="T12" fmla="*/ 30 w 145"/>
                <a:gd name="T13" fmla="*/ 60 h 197"/>
                <a:gd name="T14" fmla="*/ 20 w 145"/>
                <a:gd name="T15" fmla="*/ 68 h 197"/>
                <a:gd name="T16" fmla="*/ 61 w 145"/>
                <a:gd name="T17" fmla="*/ 126 h 197"/>
                <a:gd name="T18" fmla="*/ 123 w 145"/>
                <a:gd name="T19" fmla="*/ 35 h 197"/>
                <a:gd name="T20" fmla="*/ 135 w 145"/>
                <a:gd name="T21" fmla="*/ 72 h 197"/>
                <a:gd name="T22" fmla="*/ 145 w 145"/>
                <a:gd name="T23" fmla="*/ 12 h 197"/>
                <a:gd name="T24" fmla="*/ 135 w 145"/>
                <a:gd name="T25" fmla="*/ 12 h 197"/>
                <a:gd name="T26" fmla="*/ 123 w 145"/>
                <a:gd name="T27" fmla="*/ 21 h 197"/>
                <a:gd name="T28" fmla="*/ 72 w 145"/>
                <a:gd name="T29" fmla="*/ 0 h 197"/>
                <a:gd name="T30" fmla="*/ 0 w 145"/>
                <a:gd name="T31" fmla="*/ 72 h 197"/>
                <a:gd name="T32" fmla="*/ 30 w 145"/>
                <a:gd name="T33" fmla="*/ 131 h 197"/>
                <a:gd name="T34" fmla="*/ 7 w 145"/>
                <a:gd name="T35" fmla="*/ 175 h 197"/>
                <a:gd name="T36" fmla="*/ 13 w 145"/>
                <a:gd name="T37" fmla="*/ 193 h 197"/>
                <a:gd name="T38" fmla="*/ 32 w 145"/>
                <a:gd name="T39" fmla="*/ 187 h 197"/>
                <a:gd name="T40" fmla="*/ 51 w 145"/>
                <a:gd name="T41" fmla="*/ 141 h 197"/>
                <a:gd name="T42" fmla="*/ 51 w 145"/>
                <a:gd name="T43" fmla="*/ 141 h 197"/>
                <a:gd name="T44" fmla="*/ 72 w 145"/>
                <a:gd name="T45" fmla="*/ 145 h 197"/>
                <a:gd name="T46" fmla="*/ 145 w 145"/>
                <a:gd name="T47" fmla="*/ 72 h 197"/>
                <a:gd name="T48" fmla="*/ 129 w 145"/>
                <a:gd name="T49" fmla="*/ 28 h 197"/>
                <a:gd name="T50" fmla="*/ 145 w 145"/>
                <a:gd name="T51" fmla="*/ 1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97">
                  <a:moveTo>
                    <a:pt x="135" y="72"/>
                  </a:moveTo>
                  <a:cubicBezTo>
                    <a:pt x="135" y="107"/>
                    <a:pt x="107" y="135"/>
                    <a:pt x="72" y="135"/>
                  </a:cubicBezTo>
                  <a:cubicBezTo>
                    <a:pt x="37" y="135"/>
                    <a:pt x="9" y="107"/>
                    <a:pt x="9" y="72"/>
                  </a:cubicBezTo>
                  <a:cubicBezTo>
                    <a:pt x="9" y="37"/>
                    <a:pt x="37" y="9"/>
                    <a:pt x="72" y="9"/>
                  </a:cubicBezTo>
                  <a:cubicBezTo>
                    <a:pt x="89" y="9"/>
                    <a:pt x="104" y="15"/>
                    <a:pt x="115" y="26"/>
                  </a:cubicBezTo>
                  <a:cubicBezTo>
                    <a:pt x="101" y="38"/>
                    <a:pt x="80" y="57"/>
                    <a:pt x="60" y="82"/>
                  </a:cubicBezTo>
                  <a:cubicBezTo>
                    <a:pt x="50" y="74"/>
                    <a:pt x="40" y="67"/>
                    <a:pt x="30" y="60"/>
                  </a:cubicBezTo>
                  <a:cubicBezTo>
                    <a:pt x="26" y="63"/>
                    <a:pt x="24" y="65"/>
                    <a:pt x="20" y="68"/>
                  </a:cubicBezTo>
                  <a:cubicBezTo>
                    <a:pt x="34" y="88"/>
                    <a:pt x="47" y="107"/>
                    <a:pt x="61" y="126"/>
                  </a:cubicBezTo>
                  <a:cubicBezTo>
                    <a:pt x="80" y="95"/>
                    <a:pt x="99" y="63"/>
                    <a:pt x="123" y="35"/>
                  </a:cubicBezTo>
                  <a:cubicBezTo>
                    <a:pt x="130" y="45"/>
                    <a:pt x="135" y="58"/>
                    <a:pt x="135" y="72"/>
                  </a:cubicBezTo>
                  <a:close/>
                  <a:moveTo>
                    <a:pt x="145" y="12"/>
                  </a:moveTo>
                  <a:cubicBezTo>
                    <a:pt x="141" y="12"/>
                    <a:pt x="138" y="12"/>
                    <a:pt x="135" y="12"/>
                  </a:cubicBezTo>
                  <a:cubicBezTo>
                    <a:pt x="135" y="12"/>
                    <a:pt x="130" y="15"/>
                    <a:pt x="123" y="21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97"/>
                    <a:pt x="11" y="118"/>
                    <a:pt x="30" y="131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82"/>
                    <a:pt x="6" y="190"/>
                    <a:pt x="13" y="193"/>
                  </a:cubicBezTo>
                  <a:cubicBezTo>
                    <a:pt x="20" y="197"/>
                    <a:pt x="28" y="194"/>
                    <a:pt x="32" y="187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8" y="143"/>
                    <a:pt x="65" y="145"/>
                    <a:pt x="72" y="145"/>
                  </a:cubicBezTo>
                  <a:cubicBezTo>
                    <a:pt x="112" y="145"/>
                    <a:pt x="145" y="112"/>
                    <a:pt x="145" y="72"/>
                  </a:cubicBezTo>
                  <a:cubicBezTo>
                    <a:pt x="145" y="55"/>
                    <a:pt x="138" y="40"/>
                    <a:pt x="129" y="28"/>
                  </a:cubicBezTo>
                  <a:cubicBezTo>
                    <a:pt x="134" y="22"/>
                    <a:pt x="139" y="17"/>
                    <a:pt x="145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>
              <a:xfrm>
                <a:off x="458787" y="2603768"/>
                <a:ext cx="23446663" cy="1891112"/>
              </a:xfrm>
              <a:prstGeom prst="roundRect">
                <a:avLst>
                  <a:gd name="adj" fmla="val 534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800" b="1" dirty="0">
                    <a:solidFill>
                      <a:schemeClr val="tx1"/>
                    </a:solidFill>
                  </a:rPr>
                  <a:t>Bài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tập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nhóm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:</a:t>
                </a:r>
                <a:r>
                  <a:rPr lang="en-US" sz="4800" dirty="0">
                    <a:solidFill>
                      <a:schemeClr val="tx1"/>
                    </a:solidFill>
                  </a:rPr>
                  <a:t>  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Có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thể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trả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lời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ngay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được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không</a:t>
                </a:r>
                <a:r>
                  <a:rPr lang="en-US" sz="4800" dirty="0">
                    <a:solidFill>
                      <a:schemeClr val="tx1"/>
                    </a:solidFill>
                  </a:rPr>
                  <a:t>,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nếu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yêu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cầu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tính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đạo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của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rad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tại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=−</m:t>
                    </m:r>
                    <m:r>
                      <a:rPr lang="en-US" sz="4800">
                        <a:solidFill>
                          <a:schemeClr val="tx1"/>
                        </a:solidFill>
                        <a:latin typeface="Cambria Math"/>
                      </a:rPr>
                      <m:t>3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và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4800">
                        <a:solidFill>
                          <a:schemeClr val="tx1"/>
                        </a:solidFill>
                        <a:latin typeface="Cambria Math"/>
                      </a:rPr>
                      <m:t>4?</m:t>
                    </m:r>
                  </m:oMath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7" y="2603768"/>
                <a:ext cx="23446663" cy="1891112"/>
              </a:xfrm>
              <a:prstGeom prst="roundRect">
                <a:avLst>
                  <a:gd name="adj" fmla="val 5347"/>
                </a:avLst>
              </a:prstGeom>
              <a:blipFill rotWithShape="1">
                <a:blip r:embed="rId2"/>
                <a:stretch>
                  <a:fillRect l="-987" b="-7937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53988" y="1572061"/>
            <a:ext cx="22783799" cy="830997"/>
            <a:chOff x="-288924" y="1892299"/>
            <a:chExt cx="9539767" cy="830995"/>
          </a:xfrm>
        </p:grpSpPr>
        <p:sp>
          <p:nvSpPr>
            <p:cNvPr id="56" name="Rounded Rectangle 55"/>
            <p:cNvSpPr/>
            <p:nvPr/>
          </p:nvSpPr>
          <p:spPr>
            <a:xfrm>
              <a:off x="-288924" y="1905000"/>
              <a:ext cx="830021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19686" y="1955621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0148" y="1892299"/>
              <a:ext cx="8550695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4800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ĐẠO HÀM CỦA MỘT SỐ HÀM SỐ THƯỜNG GẶP</a:t>
              </a:r>
              <a:endParaRPr lang="en-US" sz="47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45155" y="5105400"/>
                <a:ext cx="16915832" cy="32747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b="1" u="sng" dirty="0" err="1"/>
                  <a:t>Hướng</a:t>
                </a:r>
                <a:r>
                  <a:rPr lang="en-US" sz="4800" b="1" u="sng" dirty="0"/>
                  <a:t> </a:t>
                </a:r>
                <a:r>
                  <a:rPr lang="en-US" sz="4800" b="1" u="sng" dirty="0" err="1"/>
                  <a:t>dẫn</a:t>
                </a:r>
                <a:endParaRPr lang="en-US" sz="48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dirty="0" err="1"/>
                  <a:t>Tại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𝑥</m:t>
                    </m:r>
                    <m:r>
                      <a:rPr lang="en-US" sz="4800" i="1">
                        <a:latin typeface="Cambria Math"/>
                      </a:rPr>
                      <m:t>=−</m:t>
                    </m:r>
                    <m:r>
                      <a:rPr lang="en-US" sz="4800">
                        <a:latin typeface="Cambria Math"/>
                      </a:rPr>
                      <m:t>3</m:t>
                    </m:r>
                  </m:oMath>
                </a14:m>
                <a:r>
                  <a:rPr lang="en-US" sz="4800" dirty="0"/>
                  <a:t> </a:t>
                </a:r>
                <a:r>
                  <a:rPr lang="en-US" sz="4800" dirty="0" err="1"/>
                  <a:t>không</a:t>
                </a:r>
                <a:r>
                  <a:rPr lang="en-US" sz="4800" dirty="0"/>
                  <a:t> </a:t>
                </a:r>
                <a:r>
                  <a:rPr lang="en-US" sz="4800" dirty="0" err="1"/>
                  <a:t>tính</a:t>
                </a:r>
                <a:r>
                  <a:rPr lang="en-US" sz="4800" dirty="0"/>
                  <a:t> </a:t>
                </a:r>
                <a:r>
                  <a:rPr lang="en-US" sz="4800" dirty="0" err="1"/>
                  <a:t>được</a:t>
                </a:r>
                <a:r>
                  <a:rPr lang="en-US" sz="4800" dirty="0"/>
                  <a:t> </a:t>
                </a:r>
                <a:r>
                  <a:rPr lang="en-US" sz="4800" dirty="0" err="1"/>
                  <a:t>đạo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hàm</a:t>
                </a:r>
                <a:r>
                  <a:rPr lang="en-US" sz="4800" dirty="0"/>
                  <a:t> </a:t>
                </a:r>
                <a:r>
                  <a:rPr lang="en-US" sz="4800" dirty="0" err="1"/>
                  <a:t>vì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𝑥</m:t>
                    </m:r>
                    <m:r>
                      <a:rPr lang="en-US" sz="4800" i="1">
                        <a:latin typeface="Cambria Math"/>
                      </a:rPr>
                      <m:t>=−</m:t>
                    </m:r>
                    <m:r>
                      <a:rPr lang="en-US" sz="4800">
                        <a:latin typeface="Cambria Math"/>
                      </a:rPr>
                      <m:t>3</m:t>
                    </m:r>
                    <m:r>
                      <a:rPr lang="en-US" sz="4800" i="1">
                        <a:latin typeface="Cambria Math"/>
                      </a:rPr>
                      <m:t>&lt;</m:t>
                    </m:r>
                    <m:r>
                      <a:rPr lang="en-US" sz="4800">
                        <a:latin typeface="Cambria Math"/>
                      </a:rPr>
                      <m:t>0.</m:t>
                    </m:r>
                  </m:oMath>
                </a14:m>
                <a:endParaRPr lang="en-US" sz="48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dirty="0" err="1"/>
                  <a:t>Tại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𝑥</m:t>
                    </m:r>
                    <m:r>
                      <a:rPr lang="en-US" sz="4800" i="1">
                        <a:latin typeface="Cambria Math"/>
                      </a:rPr>
                      <m:t>=</m:t>
                    </m:r>
                    <m:r>
                      <a:rPr lang="en-US" sz="4800">
                        <a:latin typeface="Cambria Math"/>
                      </a:rPr>
                      <m:t>4</m:t>
                    </m:r>
                  </m:oMath>
                </a14:m>
                <a:r>
                  <a:rPr lang="en-US" sz="4800" dirty="0"/>
                  <a:t> </a:t>
                </a:r>
                <a:r>
                  <a:rPr lang="en-US" sz="4800" dirty="0" err="1"/>
                  <a:t>tính</a:t>
                </a:r>
                <a:r>
                  <a:rPr lang="en-US" sz="4800" dirty="0"/>
                  <a:t> </a:t>
                </a:r>
                <a:r>
                  <a:rPr lang="en-US" sz="4800" dirty="0" err="1"/>
                  <a:t>được</a:t>
                </a:r>
                <a:r>
                  <a:rPr lang="en-US" sz="4800" dirty="0"/>
                  <a:t> </a:t>
                </a:r>
                <a:r>
                  <a:rPr lang="en-US" sz="4800" dirty="0" err="1"/>
                  <a:t>đạo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hàm</a:t>
                </a:r>
                <a:r>
                  <a:rPr lang="en-US" sz="4800" dirty="0"/>
                  <a:t> </a:t>
                </a:r>
                <a:r>
                  <a:rPr lang="en-US" sz="4800" dirty="0" err="1"/>
                  <a:t>vì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𝑥</m:t>
                    </m:r>
                    <m:r>
                      <a:rPr lang="en-US" sz="4800" i="1">
                        <a:latin typeface="Cambria Math"/>
                      </a:rPr>
                      <m:t>=</m:t>
                    </m:r>
                    <m:r>
                      <a:rPr lang="en-US" sz="4800">
                        <a:latin typeface="Cambria Math"/>
                      </a:rPr>
                      <m:t>4</m:t>
                    </m:r>
                    <m:r>
                      <a:rPr lang="en-US" sz="4800" i="1">
                        <a:latin typeface="Cambria Math"/>
                      </a:rPr>
                      <m:t>&gt;</m:t>
                    </m:r>
                    <m:r>
                      <a:rPr lang="en-US" sz="4800">
                        <a:latin typeface="Cambria Math"/>
                      </a:rPr>
                      <m:t>0</m:t>
                    </m:r>
                  </m:oMath>
                </a14:m>
                <a:r>
                  <a:rPr lang="en-US" sz="4800" dirty="0"/>
                  <a:t> </a:t>
                </a:r>
                <a:r>
                  <a:rPr lang="en-US" sz="4800" dirty="0" err="1"/>
                  <a:t>nên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𝑓</m:t>
                    </m:r>
                    <m:r>
                      <a:rPr lang="en-US" sz="4800" i="1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>
                            <a:latin typeface="Cambria Math"/>
                          </a:rPr>
                          <m:t>4</m:t>
                        </m:r>
                      </m:e>
                    </m:d>
                    <m:r>
                      <a:rPr lang="en-US" sz="48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4800">
                            <a:latin typeface="Cambria Math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>
                                <a:latin typeface="Cambria Math"/>
                              </a:rPr>
                              <m:t>4</m:t>
                            </m:r>
                          </m:e>
                        </m:rad>
                      </m:den>
                    </m:f>
                    <m:r>
                      <a:rPr lang="en-US" sz="4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480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4800">
                        <a:latin typeface="Cambria Math"/>
                      </a:rPr>
                      <m:t>.</m:t>
                    </m:r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155" y="5105400"/>
                <a:ext cx="16915832" cy="3274743"/>
              </a:xfrm>
              <a:prstGeom prst="rect">
                <a:avLst/>
              </a:prstGeom>
              <a:blipFill rotWithShape="1">
                <a:blip r:embed="rId3"/>
                <a:stretch>
                  <a:fillRect l="-1658" t="-4097" b="-2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13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1166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>
              <a:xfrm>
                <a:off x="458787" y="2603768"/>
                <a:ext cx="23446663" cy="7073632"/>
              </a:xfrm>
              <a:prstGeom prst="roundRect">
                <a:avLst>
                  <a:gd name="adj" fmla="val 534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b="1" dirty="0">
                    <a:solidFill>
                      <a:schemeClr val="tx1"/>
                    </a:solidFill>
                  </a:rPr>
                  <a:t>Định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lý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 3 :</a:t>
                </a:r>
                <a:endParaRPr lang="en-US" sz="48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dirty="0" err="1">
                    <a:solidFill>
                      <a:schemeClr val="tx1"/>
                    </a:solidFill>
                  </a:rPr>
                  <a:t>Giả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sử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𝑢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480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𝑣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là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các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có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đạo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tại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điểm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thuộc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khoảng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xác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định</a:t>
                </a:r>
                <a:r>
                  <a:rPr lang="en-US" sz="4800" dirty="0">
                    <a:solidFill>
                      <a:schemeClr val="tx1"/>
                    </a:solidFill>
                  </a:rPr>
                  <a:t>. Ta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có</a:t>
                </a:r>
                <a:r>
                  <a:rPr lang="en-US" sz="4800" dirty="0">
                    <a:solidFill>
                      <a:schemeClr val="tx1"/>
                    </a:solidFill>
                  </a:rPr>
                  <a:t>: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m>
                      <m:mPr>
                        <m:plcHide m:val="on"/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d>
                            <m:dPr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′=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′+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</m:t>
                          </m:r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/>
                              <m:e/>
                            </m:mr>
                          </m:m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>
                                <m:d>
                                  <m:dPr>
                                    <m:ctrlPr>
                                      <a:rPr lang="en-US" sz="4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480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mr>
                      <m:mr>
                        <m:e>
                          <m:d>
                            <m:dPr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′=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′−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</m:t>
                          </m:r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/>
                              <m:e/>
                            </m:mr>
                          </m:m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>
                                <m:d>
                                  <m:dPr>
                                    <m:ctrlPr>
                                      <a:rPr lang="en-US" sz="4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480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mr>
                      <m:mr>
                        <m:e>
                          <m:d>
                            <m:dPr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𝑢𝑣</m:t>
                              </m:r>
                            </m:e>
                          </m:d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′=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𝑢𝑣</m:t>
                          </m:r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</m:t>
                          </m:r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/>
                              <m:e/>
                            </m:mr>
                          </m:m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>
                                <m:d>
                                  <m:dPr>
                                    <m:ctrlPr>
                                      <a:rPr lang="en-US" sz="4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480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mr>
                      <m:mr>
                        <m:e>
                          <m:d>
                            <m:dPr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4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US" sz="4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𝑣</m:t>
                                  </m:r>
                                </m:den>
                              </m:f>
                            </m:e>
                          </m:d>
                          <m:r>
                            <a:rPr lang="en-US" sz="4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′=</m:t>
                          </m:r>
                          <m:f>
                            <m:fPr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′</m:t>
                              </m:r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𝑢𝑣</m:t>
                              </m:r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′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4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48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d>
                            <m:dPr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𝑣</m:t>
                              </m:r>
                              <m:d>
                                <m:dPr>
                                  <m:ctrlPr>
                                    <a:rPr lang="en-US" sz="4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≠</m:t>
                              </m:r>
                              <m:r>
                                <a:rPr lang="en-US" sz="48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>
                                <m:d>
                                  <m:dPr>
                                    <m:ctrlPr>
                                      <a:rPr lang="en-US" sz="4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480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4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mr>
                    </m:m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7" y="2603768"/>
                <a:ext cx="23446663" cy="7073632"/>
              </a:xfrm>
              <a:prstGeom prst="roundRect">
                <a:avLst>
                  <a:gd name="adj" fmla="val 5347"/>
                </a:avLst>
              </a:prstGeom>
              <a:blipFill rotWithShape="1">
                <a:blip r:embed="rId2"/>
                <a:stretch>
                  <a:fillRect l="-649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53988" y="1572061"/>
            <a:ext cx="22783799" cy="830997"/>
            <a:chOff x="-288924" y="1892299"/>
            <a:chExt cx="9539767" cy="830995"/>
          </a:xfrm>
        </p:grpSpPr>
        <p:sp>
          <p:nvSpPr>
            <p:cNvPr id="56" name="Rounded Rectangle 55"/>
            <p:cNvSpPr/>
            <p:nvPr/>
          </p:nvSpPr>
          <p:spPr>
            <a:xfrm>
              <a:off x="-288924" y="1905000"/>
              <a:ext cx="830021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19686" y="1955621"/>
              <a:ext cx="285390" cy="707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0148" y="1892299"/>
              <a:ext cx="8550695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4800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ĐẠO HÀM CỦA TỔNG HIỆU, TÍCH, THƯƠNG.</a:t>
              </a:r>
              <a:endParaRPr lang="en-US" sz="47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9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05394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327137" y="1426413"/>
            <a:ext cx="23446663" cy="12213387"/>
            <a:chOff x="697086" y="6871340"/>
            <a:chExt cx="22393102" cy="6338848"/>
          </a:xfrm>
        </p:grpSpPr>
        <p:sp>
          <p:nvSpPr>
            <p:cNvPr id="3" name="Rounded Rectangle 2"/>
            <p:cNvSpPr/>
            <p:nvPr/>
          </p:nvSpPr>
          <p:spPr>
            <a:xfrm>
              <a:off x="697086" y="7551762"/>
              <a:ext cx="22393102" cy="5658426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1923077" y="6871340"/>
              <a:ext cx="501902" cy="680422"/>
            </a:xfrm>
            <a:custGeom>
              <a:avLst/>
              <a:gdLst>
                <a:gd name="T0" fmla="*/ 135 w 145"/>
                <a:gd name="T1" fmla="*/ 72 h 197"/>
                <a:gd name="T2" fmla="*/ 72 w 145"/>
                <a:gd name="T3" fmla="*/ 135 h 197"/>
                <a:gd name="T4" fmla="*/ 9 w 145"/>
                <a:gd name="T5" fmla="*/ 72 h 197"/>
                <a:gd name="T6" fmla="*/ 72 w 145"/>
                <a:gd name="T7" fmla="*/ 9 h 197"/>
                <a:gd name="T8" fmla="*/ 115 w 145"/>
                <a:gd name="T9" fmla="*/ 26 h 197"/>
                <a:gd name="T10" fmla="*/ 60 w 145"/>
                <a:gd name="T11" fmla="*/ 82 h 197"/>
                <a:gd name="T12" fmla="*/ 30 w 145"/>
                <a:gd name="T13" fmla="*/ 60 h 197"/>
                <a:gd name="T14" fmla="*/ 20 w 145"/>
                <a:gd name="T15" fmla="*/ 68 h 197"/>
                <a:gd name="T16" fmla="*/ 61 w 145"/>
                <a:gd name="T17" fmla="*/ 126 h 197"/>
                <a:gd name="T18" fmla="*/ 123 w 145"/>
                <a:gd name="T19" fmla="*/ 35 h 197"/>
                <a:gd name="T20" fmla="*/ 135 w 145"/>
                <a:gd name="T21" fmla="*/ 72 h 197"/>
                <a:gd name="T22" fmla="*/ 145 w 145"/>
                <a:gd name="T23" fmla="*/ 12 h 197"/>
                <a:gd name="T24" fmla="*/ 135 w 145"/>
                <a:gd name="T25" fmla="*/ 12 h 197"/>
                <a:gd name="T26" fmla="*/ 123 w 145"/>
                <a:gd name="T27" fmla="*/ 21 h 197"/>
                <a:gd name="T28" fmla="*/ 72 w 145"/>
                <a:gd name="T29" fmla="*/ 0 h 197"/>
                <a:gd name="T30" fmla="*/ 0 w 145"/>
                <a:gd name="T31" fmla="*/ 72 h 197"/>
                <a:gd name="T32" fmla="*/ 30 w 145"/>
                <a:gd name="T33" fmla="*/ 131 h 197"/>
                <a:gd name="T34" fmla="*/ 7 w 145"/>
                <a:gd name="T35" fmla="*/ 175 h 197"/>
                <a:gd name="T36" fmla="*/ 13 w 145"/>
                <a:gd name="T37" fmla="*/ 193 h 197"/>
                <a:gd name="T38" fmla="*/ 32 w 145"/>
                <a:gd name="T39" fmla="*/ 187 h 197"/>
                <a:gd name="T40" fmla="*/ 51 w 145"/>
                <a:gd name="T41" fmla="*/ 141 h 197"/>
                <a:gd name="T42" fmla="*/ 51 w 145"/>
                <a:gd name="T43" fmla="*/ 141 h 197"/>
                <a:gd name="T44" fmla="*/ 72 w 145"/>
                <a:gd name="T45" fmla="*/ 145 h 197"/>
                <a:gd name="T46" fmla="*/ 145 w 145"/>
                <a:gd name="T47" fmla="*/ 72 h 197"/>
                <a:gd name="T48" fmla="*/ 129 w 145"/>
                <a:gd name="T49" fmla="*/ 28 h 197"/>
                <a:gd name="T50" fmla="*/ 145 w 145"/>
                <a:gd name="T51" fmla="*/ 1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97">
                  <a:moveTo>
                    <a:pt x="135" y="72"/>
                  </a:moveTo>
                  <a:cubicBezTo>
                    <a:pt x="135" y="107"/>
                    <a:pt x="107" y="135"/>
                    <a:pt x="72" y="135"/>
                  </a:cubicBezTo>
                  <a:cubicBezTo>
                    <a:pt x="37" y="135"/>
                    <a:pt x="9" y="107"/>
                    <a:pt x="9" y="72"/>
                  </a:cubicBezTo>
                  <a:cubicBezTo>
                    <a:pt x="9" y="37"/>
                    <a:pt x="37" y="9"/>
                    <a:pt x="72" y="9"/>
                  </a:cubicBezTo>
                  <a:cubicBezTo>
                    <a:pt x="89" y="9"/>
                    <a:pt x="104" y="15"/>
                    <a:pt x="115" y="26"/>
                  </a:cubicBezTo>
                  <a:cubicBezTo>
                    <a:pt x="101" y="38"/>
                    <a:pt x="80" y="57"/>
                    <a:pt x="60" y="82"/>
                  </a:cubicBezTo>
                  <a:cubicBezTo>
                    <a:pt x="50" y="74"/>
                    <a:pt x="40" y="67"/>
                    <a:pt x="30" y="60"/>
                  </a:cubicBezTo>
                  <a:cubicBezTo>
                    <a:pt x="26" y="63"/>
                    <a:pt x="24" y="65"/>
                    <a:pt x="20" y="68"/>
                  </a:cubicBezTo>
                  <a:cubicBezTo>
                    <a:pt x="34" y="88"/>
                    <a:pt x="47" y="107"/>
                    <a:pt x="61" y="126"/>
                  </a:cubicBezTo>
                  <a:cubicBezTo>
                    <a:pt x="80" y="95"/>
                    <a:pt x="99" y="63"/>
                    <a:pt x="123" y="35"/>
                  </a:cubicBezTo>
                  <a:cubicBezTo>
                    <a:pt x="130" y="45"/>
                    <a:pt x="135" y="58"/>
                    <a:pt x="135" y="72"/>
                  </a:cubicBezTo>
                  <a:close/>
                  <a:moveTo>
                    <a:pt x="145" y="12"/>
                  </a:moveTo>
                  <a:cubicBezTo>
                    <a:pt x="141" y="12"/>
                    <a:pt x="138" y="12"/>
                    <a:pt x="135" y="12"/>
                  </a:cubicBezTo>
                  <a:cubicBezTo>
                    <a:pt x="135" y="12"/>
                    <a:pt x="130" y="15"/>
                    <a:pt x="123" y="21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97"/>
                    <a:pt x="11" y="118"/>
                    <a:pt x="30" y="131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82"/>
                    <a:pt x="6" y="190"/>
                    <a:pt x="13" y="193"/>
                  </a:cubicBezTo>
                  <a:cubicBezTo>
                    <a:pt x="20" y="197"/>
                    <a:pt x="28" y="194"/>
                    <a:pt x="32" y="187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8" y="143"/>
                    <a:pt x="65" y="145"/>
                    <a:pt x="72" y="145"/>
                  </a:cubicBezTo>
                  <a:cubicBezTo>
                    <a:pt x="112" y="145"/>
                    <a:pt x="145" y="112"/>
                    <a:pt x="145" y="72"/>
                  </a:cubicBezTo>
                  <a:cubicBezTo>
                    <a:pt x="145" y="55"/>
                    <a:pt x="138" y="40"/>
                    <a:pt x="129" y="28"/>
                  </a:cubicBezTo>
                  <a:cubicBezTo>
                    <a:pt x="134" y="22"/>
                    <a:pt x="139" y="17"/>
                    <a:pt x="145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53988" y="1572061"/>
            <a:ext cx="22783799" cy="830997"/>
            <a:chOff x="-288924" y="1892299"/>
            <a:chExt cx="9539767" cy="830995"/>
          </a:xfrm>
        </p:grpSpPr>
        <p:sp>
          <p:nvSpPr>
            <p:cNvPr id="56" name="Rounded Rectangle 55"/>
            <p:cNvSpPr/>
            <p:nvPr/>
          </p:nvSpPr>
          <p:spPr>
            <a:xfrm>
              <a:off x="-288924" y="1905000"/>
              <a:ext cx="830021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19686" y="1955621"/>
              <a:ext cx="285390" cy="707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0148" y="1892299"/>
              <a:ext cx="8550695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4800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ĐẠO HÀM CỦA TỔNG HIỆU, TÍCH, THƯƠNG.</a:t>
              </a:r>
              <a:endParaRPr lang="en-US" sz="47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478604" y="3155833"/>
                <a:ext cx="20468583" cy="100208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b="1" dirty="0"/>
                  <a:t>Chứng minh (1)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dirty="0" err="1"/>
                  <a:t>Xét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hàm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𝑦</m:t>
                    </m:r>
                    <m:r>
                      <a:rPr lang="en-US" sz="4800" i="1">
                        <a:latin typeface="Cambria Math"/>
                      </a:rPr>
                      <m:t>=</m:t>
                    </m:r>
                    <m:r>
                      <a:rPr lang="en-US" sz="4800" i="1">
                        <a:latin typeface="Cambria Math"/>
                      </a:rPr>
                      <m:t>𝑢</m:t>
                    </m:r>
                    <m:r>
                      <a:rPr lang="en-US" sz="4800" i="1">
                        <a:latin typeface="Cambria Math"/>
                      </a:rPr>
                      <m:t>+</m:t>
                    </m:r>
                    <m:r>
                      <a:rPr lang="en-US" sz="4800" i="1">
                        <a:latin typeface="Cambria Math"/>
                      </a:rPr>
                      <m:t>𝑣</m:t>
                    </m:r>
                  </m:oMath>
                </a14:m>
                <a:r>
                  <a:rPr lang="en-US" sz="4800" dirty="0"/>
                  <a:t>.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dirty="0" err="1"/>
                  <a:t>Giả</a:t>
                </a:r>
                <a:r>
                  <a:rPr lang="en-US" sz="4800" dirty="0"/>
                  <a:t> </a:t>
                </a:r>
                <a:r>
                  <a:rPr lang="en-US" sz="4800" dirty="0" err="1"/>
                  <a:t>sử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𝛥</m:t>
                    </m:r>
                    <m:r>
                      <a:rPr lang="en-US" sz="4800" i="1">
                        <a:latin typeface="Cambria Math"/>
                      </a:rPr>
                      <m:t>𝑥</m:t>
                    </m:r>
                    <m:r>
                      <a:rPr lang="en-US" sz="4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4800" dirty="0" err="1"/>
                  <a:t>là</a:t>
                </a:r>
                <a:r>
                  <a:rPr lang="en-US" sz="4800" dirty="0"/>
                  <a:t> </a:t>
                </a:r>
                <a:r>
                  <a:rPr lang="en-US" sz="4800" dirty="0" err="1"/>
                  <a:t>số</a:t>
                </a:r>
                <a:r>
                  <a:rPr lang="en-US" sz="4800" dirty="0"/>
                  <a:t> </a:t>
                </a:r>
                <a:r>
                  <a:rPr lang="en-US" sz="4800" dirty="0" err="1"/>
                  <a:t>gia</a:t>
                </a:r>
                <a:r>
                  <a:rPr lang="en-US" sz="4800" dirty="0"/>
                  <a:t> </a:t>
                </a:r>
                <a:r>
                  <a:rPr lang="en-US" sz="4800" dirty="0" err="1"/>
                  <a:t>của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4800" dirty="0"/>
                  <a:t>, ta </a:t>
                </a:r>
                <a:r>
                  <a:rPr lang="en-US" sz="4800" dirty="0" err="1"/>
                  <a:t>có</a:t>
                </a:r>
                <a:r>
                  <a:rPr lang="en-US" sz="4800" dirty="0"/>
                  <a:t> </a:t>
                </a:r>
                <a:r>
                  <a:rPr lang="en-US" sz="4800" dirty="0" err="1"/>
                  <a:t>số</a:t>
                </a:r>
                <a:r>
                  <a:rPr lang="en-US" sz="4800" dirty="0"/>
                  <a:t> </a:t>
                </a:r>
                <a:r>
                  <a:rPr lang="en-US" sz="4800" dirty="0" err="1"/>
                  <a:t>gia</a:t>
                </a:r>
                <a:r>
                  <a:rPr lang="en-US" sz="4800" dirty="0"/>
                  <a:t> </a:t>
                </a:r>
                <a:r>
                  <a:rPr lang="en-US" sz="4800" dirty="0" err="1"/>
                  <a:t>tương</a:t>
                </a:r>
                <a:r>
                  <a:rPr lang="en-US" sz="4800" dirty="0"/>
                  <a:t> </a:t>
                </a:r>
                <a:r>
                  <a:rPr lang="en-US" sz="4800" dirty="0" err="1"/>
                  <a:t>ứng</a:t>
                </a:r>
                <a:r>
                  <a:rPr lang="en-US" sz="4800" dirty="0"/>
                  <a:t> </a:t>
                </a:r>
                <a:r>
                  <a:rPr lang="en-US" sz="4800" dirty="0" err="1"/>
                  <a:t>của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𝑢</m:t>
                    </m:r>
                  </m:oMath>
                </a14:m>
                <a:r>
                  <a:rPr lang="en-US" sz="4800" dirty="0"/>
                  <a:t> </a:t>
                </a:r>
                <a:r>
                  <a:rPr lang="en-US" sz="4800" dirty="0" err="1"/>
                  <a:t>là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𝛥</m:t>
                    </m:r>
                    <m:r>
                      <a:rPr lang="en-US" sz="4800" i="1">
                        <a:latin typeface="Cambria Math"/>
                      </a:rPr>
                      <m:t>𝑢</m:t>
                    </m:r>
                  </m:oMath>
                </a14:m>
                <a:r>
                  <a:rPr lang="en-US" sz="4800" dirty="0"/>
                  <a:t>, </a:t>
                </a:r>
                <a:r>
                  <a:rPr lang="en-US" sz="4800" dirty="0" err="1"/>
                  <a:t>của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𝑣</m:t>
                    </m:r>
                  </m:oMath>
                </a14:m>
                <a:r>
                  <a:rPr lang="en-US" sz="4800" dirty="0"/>
                  <a:t> </a:t>
                </a:r>
                <a:r>
                  <a:rPr lang="en-US" sz="4800" dirty="0" err="1"/>
                  <a:t>là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𝛥</m:t>
                    </m:r>
                    <m:r>
                      <a:rPr lang="en-US" sz="4800" i="1">
                        <a:latin typeface="Cambria Math"/>
                      </a:rPr>
                      <m:t>𝑣</m:t>
                    </m:r>
                  </m:oMath>
                </a14:m>
                <a:r>
                  <a:rPr lang="en-US" sz="4800" dirty="0"/>
                  <a:t>, </a:t>
                </a:r>
                <a:r>
                  <a:rPr lang="en-US" sz="4800" dirty="0" err="1"/>
                  <a:t>của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𝑢</m:t>
                    </m:r>
                    <m:r>
                      <a:rPr lang="en-US" sz="4800" i="1">
                        <a:latin typeface="Cambria Math"/>
                      </a:rPr>
                      <m:t>+</m:t>
                    </m:r>
                    <m:r>
                      <a:rPr lang="en-US" sz="4800" i="1">
                        <a:latin typeface="Cambria Math"/>
                      </a:rPr>
                      <m:t>𝑣</m:t>
                    </m:r>
                  </m:oMath>
                </a14:m>
                <a:r>
                  <a:rPr lang="en-US" sz="4800" dirty="0"/>
                  <a:t> </a:t>
                </a:r>
                <a:r>
                  <a:rPr lang="en-US" sz="4800" dirty="0" err="1"/>
                  <a:t>là</a:t>
                </a:r>
                <a:r>
                  <a:rPr lang="en-US" sz="4800" dirty="0"/>
                  <a:t>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/>
                        </a:rPr>
                        <m:t>𝛥</m:t>
                      </m:r>
                      <m:r>
                        <a:rPr lang="en-US" sz="4800" i="1">
                          <a:latin typeface="Cambria Math"/>
                        </a:rPr>
                        <m:t>𝑦</m:t>
                      </m:r>
                      <m:r>
                        <a:rPr lang="en-US" sz="4800" i="1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𝑢</m:t>
                              </m:r>
                            </m:e>
                          </m:d>
                          <m:r>
                            <a:rPr lang="en-US" sz="4800" i="1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</m:d>
                      <m:r>
                        <a:rPr lang="en-US" sz="4800" i="1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>
                              <a:latin typeface="Cambria Math"/>
                            </a:rPr>
                            <m:t>𝑢</m:t>
                          </m:r>
                          <m:r>
                            <a:rPr lang="en-US" sz="4800" i="1">
                              <a:latin typeface="Cambria Math"/>
                            </a:rPr>
                            <m:t>+</m:t>
                          </m:r>
                          <m:r>
                            <a:rPr lang="en-US" sz="48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4800" i="1">
                          <a:latin typeface="Cambria Math"/>
                        </a:rPr>
                        <m:t>=</m:t>
                      </m:r>
                      <m:r>
                        <a:rPr lang="en-US" sz="4800" i="1">
                          <a:latin typeface="Cambria Math"/>
                        </a:rPr>
                        <m:t>𝛥</m:t>
                      </m:r>
                      <m:r>
                        <a:rPr lang="en-US" sz="4800" i="1">
                          <a:latin typeface="Cambria Math"/>
                        </a:rPr>
                        <m:t>𝑢</m:t>
                      </m:r>
                      <m:r>
                        <a:rPr lang="en-US" sz="4800" i="1">
                          <a:latin typeface="Cambria Math"/>
                        </a:rPr>
                        <m:t>+</m:t>
                      </m:r>
                      <m:r>
                        <a:rPr lang="en-US" sz="4800" i="1">
                          <a:latin typeface="Cambria Math"/>
                        </a:rPr>
                        <m:t>𝛥</m:t>
                      </m:r>
                      <m:r>
                        <a:rPr lang="en-US" sz="4800" i="1">
                          <a:latin typeface="Cambria Math"/>
                        </a:rPr>
                        <m:t>𝑣</m:t>
                      </m:r>
                      <m:r>
                        <a:rPr lang="en-US" sz="480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4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dirty="0" err="1"/>
                  <a:t>Nên</a:t>
                </a:r>
                <a:r>
                  <a:rPr lang="en-US" sz="4800" dirty="0"/>
                  <a:t>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48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r>
                            <a:rPr lang="en-US" sz="4800" i="1">
                              <a:latin typeface="Cambria Math"/>
                            </a:rPr>
                            <m:t>→</m:t>
                          </m:r>
                          <m:r>
                            <a:rPr lang="en-US" sz="4800">
                              <a:latin typeface="Cambria Math"/>
                            </a:rPr>
                            <m:t>0</m:t>
                          </m:r>
                        </m:lim>
                      </m:limLow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4800" i="1"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48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r>
                            <a:rPr lang="en-US" sz="4800" i="1">
                              <a:latin typeface="Cambria Math"/>
                            </a:rPr>
                            <m:t>→</m:t>
                          </m:r>
                          <m:r>
                            <a:rPr lang="en-US" sz="4800">
                              <a:latin typeface="Cambria Math"/>
                            </a:rPr>
                            <m:t>0</m:t>
                          </m:r>
                        </m:lim>
                      </m:limLow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4800" i="1">
                          <a:latin typeface="Cambria Math"/>
                        </a:rPr>
                        <m:t>+</m:t>
                      </m:r>
                      <m:limLow>
                        <m:limLow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48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  <m:r>
                            <a:rPr lang="en-US" sz="4800" i="1">
                              <a:latin typeface="Cambria Math"/>
                            </a:rPr>
                            <m:t>→</m:t>
                          </m:r>
                          <m:r>
                            <a:rPr lang="en-US" sz="4800">
                              <a:latin typeface="Cambria Math"/>
                            </a:rPr>
                            <m:t>0</m:t>
                          </m:r>
                        </m:lim>
                      </m:limLow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US" sz="4800" i="1">
                              <a:latin typeface="Cambria Math"/>
                            </a:rPr>
                            <m:t>𝛥</m:t>
                          </m:r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4800" i="1">
                          <a:latin typeface="Cambria Math"/>
                        </a:rPr>
                        <m:t>=</m:t>
                      </m:r>
                      <m:r>
                        <a:rPr lang="en-US" sz="4800" i="1">
                          <a:latin typeface="Cambria Math"/>
                        </a:rPr>
                        <m:t>𝑢</m:t>
                      </m:r>
                      <m:r>
                        <a:rPr lang="en-US" sz="4800" i="1">
                          <a:latin typeface="Cambria Math"/>
                        </a:rPr>
                        <m:t>′+</m:t>
                      </m:r>
                      <m:r>
                        <a:rPr lang="en-US" sz="4800" i="1">
                          <a:latin typeface="Cambria Math"/>
                        </a:rPr>
                        <m:t>𝑣</m:t>
                      </m:r>
                      <m:r>
                        <a:rPr lang="en-US" sz="4800" i="1">
                          <a:latin typeface="Cambria Math"/>
                        </a:rPr>
                        <m:t>′</m:t>
                      </m:r>
                      <m:r>
                        <a:rPr lang="en-US" sz="480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4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dirty="0" err="1"/>
                  <a:t>Vậy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latin typeface="Cambria Math"/>
                          </a:rPr>
                          <m:t>𝑢</m:t>
                        </m:r>
                        <m:r>
                          <a:rPr lang="en-US" sz="4800" i="1">
                            <a:latin typeface="Cambria Math"/>
                          </a:rPr>
                          <m:t>+</m:t>
                        </m:r>
                        <m:r>
                          <a:rPr lang="en-US" sz="4800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4800" i="1">
                        <a:latin typeface="Cambria Math"/>
                      </a:rPr>
                      <m:t>′=</m:t>
                    </m:r>
                    <m:r>
                      <a:rPr lang="en-US" sz="4800" i="1">
                        <a:latin typeface="Cambria Math"/>
                      </a:rPr>
                      <m:t>𝑢</m:t>
                    </m:r>
                    <m:r>
                      <a:rPr lang="en-US" sz="4800" i="1">
                        <a:latin typeface="Cambria Math"/>
                      </a:rPr>
                      <m:t>′+</m:t>
                    </m:r>
                    <m:r>
                      <a:rPr lang="en-US" sz="4800" i="1">
                        <a:latin typeface="Cambria Math"/>
                      </a:rPr>
                      <m:t>𝑣</m:t>
                    </m:r>
                    <m:r>
                      <a:rPr lang="en-US" sz="4800" i="1">
                        <a:latin typeface="Cambria Math"/>
                      </a:rPr>
                      <m:t>′</m:t>
                    </m:r>
                  </m:oMath>
                </a14:m>
                <a:r>
                  <a:rPr lang="en-US" sz="4800" dirty="0"/>
                  <a:t>.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b="1" dirty="0" err="1"/>
                  <a:t>Tổng</a:t>
                </a:r>
                <a:r>
                  <a:rPr lang="en-US" sz="4800" b="1" dirty="0"/>
                  <a:t> </a:t>
                </a:r>
                <a:r>
                  <a:rPr lang="en-US" sz="4800" b="1" dirty="0" err="1"/>
                  <a:t>quát</a:t>
                </a:r>
                <a:r>
                  <a:rPr lang="en-US" sz="4800" b="1" dirty="0"/>
                  <a:t>:</a:t>
                </a:r>
                <a:endParaRPr lang="en-US" sz="4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480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800" i="1">
                              <a:latin typeface="Cambria Math"/>
                            </a:rPr>
                            <m:t>±</m:t>
                          </m:r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480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4800" i="1">
                              <a:latin typeface="Cambria Math"/>
                            </a:rPr>
                            <m:t>±</m:t>
                          </m:r>
                          <m:r>
                            <a:rPr lang="en-US" sz="4800">
                              <a:latin typeface="Cambria Math"/>
                            </a:rPr>
                            <m:t>...</m:t>
                          </m:r>
                          <m:r>
                            <a:rPr lang="en-US" sz="4800" i="1">
                              <a:latin typeface="Cambria Math"/>
                            </a:rPr>
                            <m:t>±</m:t>
                          </m:r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4800" i="1">
                          <a:latin typeface="Cambria Math"/>
                        </a:rPr>
                        <m:t>′=</m:t>
                      </m:r>
                      <m:sSub>
                        <m:sSub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sz="480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4800" i="1">
                          <a:latin typeface="Cambria Math"/>
                        </a:rPr>
                        <m:t>′±</m:t>
                      </m:r>
                      <m:sSub>
                        <m:sSub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sz="480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4800" i="1">
                          <a:latin typeface="Cambria Math"/>
                        </a:rPr>
                        <m:t>′±</m:t>
                      </m:r>
                      <m:r>
                        <a:rPr lang="en-US" sz="4800">
                          <a:latin typeface="Cambria Math"/>
                        </a:rPr>
                        <m:t>...</m:t>
                      </m:r>
                      <m:sSub>
                        <m:sSub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sz="48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4800" i="1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n-US" sz="4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dirty="0" err="1"/>
                  <a:t>Các</a:t>
                </a:r>
                <a:r>
                  <a:rPr lang="en-US" sz="4800" dirty="0"/>
                  <a:t> </a:t>
                </a:r>
                <a:r>
                  <a:rPr lang="en-US" sz="4800" dirty="0" err="1"/>
                  <a:t>công</a:t>
                </a:r>
                <a:r>
                  <a:rPr lang="en-US" sz="4800" dirty="0"/>
                  <a:t> </a:t>
                </a:r>
                <a:r>
                  <a:rPr lang="en-US" sz="4800" dirty="0" err="1"/>
                  <a:t>thức</a:t>
                </a:r>
                <a:r>
                  <a:rPr lang="en-US" sz="4800" dirty="0"/>
                  <a:t> </a:t>
                </a:r>
                <a:r>
                  <a:rPr lang="en-US" sz="4800" dirty="0" err="1"/>
                  <a:t>khác</a:t>
                </a:r>
                <a:r>
                  <a:rPr lang="en-US" sz="4800" dirty="0"/>
                  <a:t> </a:t>
                </a:r>
                <a:r>
                  <a:rPr lang="en-US" sz="4800" dirty="0" err="1"/>
                  <a:t>chứng</a:t>
                </a:r>
                <a:r>
                  <a:rPr lang="en-US" sz="4800" dirty="0"/>
                  <a:t> minh </a:t>
                </a:r>
                <a:r>
                  <a:rPr lang="en-US" sz="4800" dirty="0" err="1"/>
                  <a:t>tương</a:t>
                </a:r>
                <a:r>
                  <a:rPr lang="en-US" sz="4800" dirty="0"/>
                  <a:t> </a:t>
                </a:r>
                <a:r>
                  <a:rPr lang="en-US" sz="4800" dirty="0" err="1"/>
                  <a:t>tự</a:t>
                </a:r>
                <a:r>
                  <a:rPr lang="en-US" sz="4800" dirty="0"/>
                  <a:t>.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604" y="3155833"/>
                <a:ext cx="20468583" cy="10020820"/>
              </a:xfrm>
              <a:prstGeom prst="rect">
                <a:avLst/>
              </a:prstGeom>
              <a:blipFill rotWithShape="1">
                <a:blip r:embed="rId2"/>
                <a:stretch>
                  <a:fillRect l="-1370" t="-1338" b="-2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12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68456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327137" y="4989761"/>
            <a:ext cx="23446663" cy="8725808"/>
            <a:chOff x="697086" y="6871340"/>
            <a:chExt cx="22393102" cy="6338848"/>
          </a:xfrm>
        </p:grpSpPr>
        <p:sp>
          <p:nvSpPr>
            <p:cNvPr id="3" name="Rounded Rectangle 2"/>
            <p:cNvSpPr/>
            <p:nvPr/>
          </p:nvSpPr>
          <p:spPr>
            <a:xfrm>
              <a:off x="697086" y="7551762"/>
              <a:ext cx="22393102" cy="5658426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1923077" y="6871340"/>
              <a:ext cx="501902" cy="680422"/>
            </a:xfrm>
            <a:custGeom>
              <a:avLst/>
              <a:gdLst>
                <a:gd name="T0" fmla="*/ 135 w 145"/>
                <a:gd name="T1" fmla="*/ 72 h 197"/>
                <a:gd name="T2" fmla="*/ 72 w 145"/>
                <a:gd name="T3" fmla="*/ 135 h 197"/>
                <a:gd name="T4" fmla="*/ 9 w 145"/>
                <a:gd name="T5" fmla="*/ 72 h 197"/>
                <a:gd name="T6" fmla="*/ 72 w 145"/>
                <a:gd name="T7" fmla="*/ 9 h 197"/>
                <a:gd name="T8" fmla="*/ 115 w 145"/>
                <a:gd name="T9" fmla="*/ 26 h 197"/>
                <a:gd name="T10" fmla="*/ 60 w 145"/>
                <a:gd name="T11" fmla="*/ 82 h 197"/>
                <a:gd name="T12" fmla="*/ 30 w 145"/>
                <a:gd name="T13" fmla="*/ 60 h 197"/>
                <a:gd name="T14" fmla="*/ 20 w 145"/>
                <a:gd name="T15" fmla="*/ 68 h 197"/>
                <a:gd name="T16" fmla="*/ 61 w 145"/>
                <a:gd name="T17" fmla="*/ 126 h 197"/>
                <a:gd name="T18" fmla="*/ 123 w 145"/>
                <a:gd name="T19" fmla="*/ 35 h 197"/>
                <a:gd name="T20" fmla="*/ 135 w 145"/>
                <a:gd name="T21" fmla="*/ 72 h 197"/>
                <a:gd name="T22" fmla="*/ 145 w 145"/>
                <a:gd name="T23" fmla="*/ 12 h 197"/>
                <a:gd name="T24" fmla="*/ 135 w 145"/>
                <a:gd name="T25" fmla="*/ 12 h 197"/>
                <a:gd name="T26" fmla="*/ 123 w 145"/>
                <a:gd name="T27" fmla="*/ 21 h 197"/>
                <a:gd name="T28" fmla="*/ 72 w 145"/>
                <a:gd name="T29" fmla="*/ 0 h 197"/>
                <a:gd name="T30" fmla="*/ 0 w 145"/>
                <a:gd name="T31" fmla="*/ 72 h 197"/>
                <a:gd name="T32" fmla="*/ 30 w 145"/>
                <a:gd name="T33" fmla="*/ 131 h 197"/>
                <a:gd name="T34" fmla="*/ 7 w 145"/>
                <a:gd name="T35" fmla="*/ 175 h 197"/>
                <a:gd name="T36" fmla="*/ 13 w 145"/>
                <a:gd name="T37" fmla="*/ 193 h 197"/>
                <a:gd name="T38" fmla="*/ 32 w 145"/>
                <a:gd name="T39" fmla="*/ 187 h 197"/>
                <a:gd name="T40" fmla="*/ 51 w 145"/>
                <a:gd name="T41" fmla="*/ 141 h 197"/>
                <a:gd name="T42" fmla="*/ 51 w 145"/>
                <a:gd name="T43" fmla="*/ 141 h 197"/>
                <a:gd name="T44" fmla="*/ 72 w 145"/>
                <a:gd name="T45" fmla="*/ 145 h 197"/>
                <a:gd name="T46" fmla="*/ 145 w 145"/>
                <a:gd name="T47" fmla="*/ 72 h 197"/>
                <a:gd name="T48" fmla="*/ 129 w 145"/>
                <a:gd name="T49" fmla="*/ 28 h 197"/>
                <a:gd name="T50" fmla="*/ 145 w 145"/>
                <a:gd name="T51" fmla="*/ 1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97">
                  <a:moveTo>
                    <a:pt x="135" y="72"/>
                  </a:moveTo>
                  <a:cubicBezTo>
                    <a:pt x="135" y="107"/>
                    <a:pt x="107" y="135"/>
                    <a:pt x="72" y="135"/>
                  </a:cubicBezTo>
                  <a:cubicBezTo>
                    <a:pt x="37" y="135"/>
                    <a:pt x="9" y="107"/>
                    <a:pt x="9" y="72"/>
                  </a:cubicBezTo>
                  <a:cubicBezTo>
                    <a:pt x="9" y="37"/>
                    <a:pt x="37" y="9"/>
                    <a:pt x="72" y="9"/>
                  </a:cubicBezTo>
                  <a:cubicBezTo>
                    <a:pt x="89" y="9"/>
                    <a:pt x="104" y="15"/>
                    <a:pt x="115" y="26"/>
                  </a:cubicBezTo>
                  <a:cubicBezTo>
                    <a:pt x="101" y="38"/>
                    <a:pt x="80" y="57"/>
                    <a:pt x="60" y="82"/>
                  </a:cubicBezTo>
                  <a:cubicBezTo>
                    <a:pt x="50" y="74"/>
                    <a:pt x="40" y="67"/>
                    <a:pt x="30" y="60"/>
                  </a:cubicBezTo>
                  <a:cubicBezTo>
                    <a:pt x="26" y="63"/>
                    <a:pt x="24" y="65"/>
                    <a:pt x="20" y="68"/>
                  </a:cubicBezTo>
                  <a:cubicBezTo>
                    <a:pt x="34" y="88"/>
                    <a:pt x="47" y="107"/>
                    <a:pt x="61" y="126"/>
                  </a:cubicBezTo>
                  <a:cubicBezTo>
                    <a:pt x="80" y="95"/>
                    <a:pt x="99" y="63"/>
                    <a:pt x="123" y="35"/>
                  </a:cubicBezTo>
                  <a:cubicBezTo>
                    <a:pt x="130" y="45"/>
                    <a:pt x="135" y="58"/>
                    <a:pt x="135" y="72"/>
                  </a:cubicBezTo>
                  <a:close/>
                  <a:moveTo>
                    <a:pt x="145" y="12"/>
                  </a:moveTo>
                  <a:cubicBezTo>
                    <a:pt x="141" y="12"/>
                    <a:pt x="138" y="12"/>
                    <a:pt x="135" y="12"/>
                  </a:cubicBezTo>
                  <a:cubicBezTo>
                    <a:pt x="135" y="12"/>
                    <a:pt x="130" y="15"/>
                    <a:pt x="123" y="21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97"/>
                    <a:pt x="11" y="118"/>
                    <a:pt x="30" y="131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82"/>
                    <a:pt x="6" y="190"/>
                    <a:pt x="13" y="193"/>
                  </a:cubicBezTo>
                  <a:cubicBezTo>
                    <a:pt x="20" y="197"/>
                    <a:pt x="28" y="194"/>
                    <a:pt x="32" y="187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8" y="143"/>
                    <a:pt x="65" y="145"/>
                    <a:pt x="72" y="145"/>
                  </a:cubicBezTo>
                  <a:cubicBezTo>
                    <a:pt x="112" y="145"/>
                    <a:pt x="145" y="112"/>
                    <a:pt x="145" y="72"/>
                  </a:cubicBezTo>
                  <a:cubicBezTo>
                    <a:pt x="145" y="55"/>
                    <a:pt x="138" y="40"/>
                    <a:pt x="129" y="28"/>
                  </a:cubicBezTo>
                  <a:cubicBezTo>
                    <a:pt x="134" y="22"/>
                    <a:pt x="139" y="17"/>
                    <a:pt x="145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>
              <a:xfrm>
                <a:off x="458787" y="2603767"/>
                <a:ext cx="23446663" cy="2880875"/>
              </a:xfrm>
              <a:prstGeom prst="roundRect">
                <a:avLst>
                  <a:gd name="adj" fmla="val 534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4800" b="1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b="1" dirty="0" err="1">
                    <a:solidFill>
                      <a:schemeClr val="tx1"/>
                    </a:solidFill>
                  </a:rPr>
                  <a:t>Ví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dụ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: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dirty="0">
                    <a:solidFill>
                      <a:schemeClr val="tx1"/>
                    </a:solidFill>
                  </a:rPr>
                  <a:t>  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Áp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dụng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công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thức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trong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định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lý</a:t>
                </a:r>
                <a:r>
                  <a:rPr lang="en-US" sz="4800" dirty="0">
                    <a:solidFill>
                      <a:schemeClr val="tx1"/>
                    </a:solidFill>
                  </a:rPr>
                  <a:t> 3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tính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đạo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các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sau</a:t>
                </a:r>
                <a:r>
                  <a:rPr lang="en-US" sz="4800" dirty="0">
                    <a:solidFill>
                      <a:schemeClr val="tx1"/>
                    </a:solidFill>
                  </a:rPr>
                  <a:t>:</a:t>
                </a: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/>
                      </a:rPr>
                      <m:t>    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/>
                      </a:rPr>
                      <m:t>. </m:t>
                    </m:r>
                    <m:r>
                      <a:rPr lang="en-US" sz="4800" b="0" i="1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en-US" sz="4800" b="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4800" b="0">
                        <a:solidFill>
                          <a:schemeClr val="tx1"/>
                        </a:solidFill>
                        <a:latin typeface="Cambria Math"/>
                      </a:rPr>
                      <m:t>5</m:t>
                    </m:r>
                    <m:sSup>
                      <m:sSup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48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x</m:t>
                        </m:r>
                      </m:e>
                      <m:sup>
                        <m:r>
                          <a:rPr lang="en-US" sz="48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4800" b="0" i="1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r>
                      <a:rPr lang="en-US" sz="4800" b="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sSup>
                      <m:sSup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48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x</m:t>
                        </m:r>
                      </m:e>
                      <m:sup>
                        <m:r>
                          <a:rPr lang="en-US" sz="48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                         b. </a:t>
                </a:r>
                <a14:m>
                  <m:oMath xmlns:m="http://schemas.openxmlformats.org/officeDocument/2006/math">
                    <m:r>
                      <a:rPr lang="en-US" sz="4800" b="0" i="1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en-US" sz="4800" b="0" i="1">
                        <a:solidFill>
                          <a:schemeClr val="tx1"/>
                        </a:solidFill>
                        <a:latin typeface="Cambria Math"/>
                      </a:rPr>
                      <m:t>=−</m:t>
                    </m:r>
                    <m:sSup>
                      <m:sSup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48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ad>
                      <m:radPr>
                        <m:degHide m:val="on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48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x</m:t>
                        </m:r>
                      </m:e>
                    </m:rad>
                  </m:oMath>
                </a14:m>
                <a:endParaRPr lang="en-US" sz="4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7" y="2603767"/>
                <a:ext cx="23446663" cy="2880875"/>
              </a:xfrm>
              <a:prstGeom prst="roundRect">
                <a:avLst>
                  <a:gd name="adj" fmla="val 5347"/>
                </a:avLst>
              </a:prstGeom>
              <a:blipFill rotWithShape="1">
                <a:blip r:embed="rId2"/>
                <a:stretch>
                  <a:fillRect l="-935" b="-5858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53988" y="1572061"/>
            <a:ext cx="22783799" cy="817375"/>
            <a:chOff x="-288924" y="1892299"/>
            <a:chExt cx="9539767" cy="817373"/>
          </a:xfrm>
        </p:grpSpPr>
        <p:sp>
          <p:nvSpPr>
            <p:cNvPr id="56" name="Rounded Rectangle 55"/>
            <p:cNvSpPr/>
            <p:nvPr/>
          </p:nvSpPr>
          <p:spPr>
            <a:xfrm>
              <a:off x="-288924" y="1905000"/>
              <a:ext cx="830021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19686" y="1955621"/>
              <a:ext cx="285390" cy="707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0148" y="1892299"/>
              <a:ext cx="8550695" cy="76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4400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ĐẠO HÀM CỦA TỔNG HIỆU, TÍCH, THƯƠNG.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45156" y="6324600"/>
                <a:ext cx="14325032" cy="6743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b="1" dirty="0"/>
                  <a:t>Bài </a:t>
                </a:r>
                <a:r>
                  <a:rPr lang="en-US" sz="4800" b="1" dirty="0" err="1"/>
                  <a:t>giải</a:t>
                </a:r>
                <a:endParaRPr lang="en-US" sz="4800" dirty="0"/>
              </a:p>
              <a:p>
                <a:pPr lvl="0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dirty="0"/>
                  <a:t>Ta </a:t>
                </a:r>
                <a:r>
                  <a:rPr lang="en-US" sz="4800" dirty="0" err="1"/>
                  <a:t>có</a:t>
                </a:r>
                <a:r>
                  <a:rPr lang="en-US" sz="4800" dirty="0"/>
                  <a:t>: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m>
                      <m:mPr>
                        <m:plcHide m:val="on"/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en-US" sz="48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sz="4800" b="0" i="1" smtClean="0">
                              <a:latin typeface="Cambria Math"/>
                            </a:rPr>
                            <m:t>.     </m:t>
                          </m:r>
                          <m:r>
                            <a:rPr lang="en-US" sz="4800" i="1">
                              <a:latin typeface="Cambria Math"/>
                            </a:rPr>
                            <m:t>𝑦</m:t>
                          </m:r>
                          <m:r>
                            <a:rPr lang="en-US" sz="4800" i="1">
                              <a:latin typeface="Cambria Math"/>
                            </a:rPr>
                            <m:t>′=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>
                                      <a:latin typeface="Cambria Math"/>
                                    </a:rPr>
                                    <m:t>5</m:t>
                                  </m:r>
                                  <m:sSup>
                                    <m:sSupPr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4800">
                                          <a:latin typeface="Cambria Math"/>
                                        </a:rPr>
                                        <m:t>x</m:t>
                                      </m:r>
                                    </m:e>
                                    <m:sup>
                                      <m:r>
                                        <a:rPr lang="en-US" sz="4800"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  <m:r>
                                    <a:rPr lang="en-US" sz="48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4800">
                                      <a:latin typeface="Cambria Math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4800">
                                          <a:latin typeface="Cambria Math"/>
                                        </a:rPr>
                                        <m:t>x</m:t>
                                      </m:r>
                                    </m:e>
                                    <m:sup>
                                      <m:r>
                                        <a:rPr lang="en-US" sz="4800">
                                          <a:latin typeface="Cambria Math"/>
                                        </a:rPr>
                                        <m:t>5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>
                                      <a:latin typeface="Cambria Math"/>
                                    </a:rPr>
                                    <m:t>5</m:t>
                                  </m:r>
                                  <m:sSup>
                                    <m:sSupPr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4800">
                                          <a:latin typeface="Cambria Math"/>
                                        </a:rPr>
                                        <m:t>x</m:t>
                                      </m:r>
                                    </m:e>
                                    <m:sup>
                                      <m:r>
                                        <a:rPr lang="en-US" sz="4800"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>
                                      <a:latin typeface="Cambria Math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4800">
                                          <a:latin typeface="Cambria Math"/>
                                        </a:rPr>
                                        <m:t>x</m:t>
                                      </m:r>
                                    </m:e>
                                    <m:sup>
                                      <m:r>
                                        <a:rPr lang="en-US" sz="4800">
                                          <a:latin typeface="Cambria Math"/>
                                        </a:rPr>
                                        <m:t>5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mr>
                      <m:mr>
                        <m:e>
                          <m:r>
                            <a:rPr lang="en-US" sz="4800" b="0" i="1" smtClean="0">
                              <a:latin typeface="Cambria Math"/>
                            </a:rPr>
                            <m:t>             </m:t>
                          </m:r>
                          <m:r>
                            <a:rPr lang="en-US" sz="4800" i="1">
                              <a:latin typeface="Cambria Math"/>
                            </a:rPr>
                            <m:t>=</m:t>
                          </m:r>
                          <m:r>
                            <a:rPr lang="en-US" sz="4800">
                              <a:latin typeface="Cambria Math"/>
                            </a:rPr>
                            <m:t>5</m:t>
                          </m:r>
                          <m:r>
                            <a:rPr lang="en-US" sz="4800" i="1">
                              <a:latin typeface="Cambria Math"/>
                            </a:rPr>
                            <m:t>′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+</m:t>
                          </m:r>
                          <m:r>
                            <a:rPr lang="en-US" sz="4800">
                              <a:latin typeface="Cambria Math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4800">
                                          <a:latin typeface="Cambria Math"/>
                                        </a:rPr>
                                        <m:t>x</m:t>
                                      </m:r>
                                    </m:e>
                                    <m:sup>
                                      <m:r>
                                        <a:rPr lang="en-US" sz="4800"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4800" i="1">
                                  <a:latin typeface="Cambria Math"/>
                                </a:rPr>
                                <m:t>′</m:t>
                              </m:r>
                              <m:sSup>
                                <m:sSup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4800">
                                      <a:latin typeface="Cambria Math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en-US" sz="48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4800">
                                  <a:latin typeface="Cambria Math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4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4800">
                                              <a:latin typeface="Cambria Math"/>
                                            </a:rPr>
                                            <m:t>x</m:t>
                                          </m:r>
                                        </m:e>
                                        <m:sup>
                                          <m:r>
                                            <a:rPr lang="en-US" sz="4800">
                                              <a:latin typeface="Cambria Math"/>
                                            </a:rPr>
                                            <m:t>5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48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mr>
                      <m:mr>
                        <m:e>
                          <m:r>
                            <a:rPr lang="en-US" sz="4800" b="0" i="1" smtClean="0">
                              <a:latin typeface="Cambria Math"/>
                            </a:rPr>
                            <m:t>         </m:t>
                          </m:r>
                          <m:r>
                            <a:rPr lang="en-US" sz="4800" i="1">
                              <a:latin typeface="Cambria Math"/>
                            </a:rPr>
                            <m:t>=</m:t>
                          </m:r>
                          <m:r>
                            <a:rPr lang="en-US" sz="4800">
                              <a:latin typeface="Cambria Math"/>
                            </a:rPr>
                            <m:t>5.3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−</m:t>
                          </m:r>
                          <m:r>
                            <a:rPr lang="en-US" sz="4800">
                              <a:latin typeface="Cambria Math"/>
                            </a:rPr>
                            <m:t>2.5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=</m:t>
                          </m:r>
                          <m:r>
                            <a:rPr lang="en-US" sz="4800">
                              <a:latin typeface="Cambria Math"/>
                            </a:rPr>
                            <m:t>15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−</m:t>
                          </m:r>
                          <m:r>
                            <a:rPr lang="en-US" sz="4800">
                              <a:latin typeface="Cambria Math"/>
                            </a:rPr>
                            <m:t>10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4800">
                              <a:latin typeface="Cambria Math"/>
                            </a:rPr>
                            <m:t>.</m:t>
                          </m:r>
                        </m:e>
                      </m:mr>
                    </m:m>
                  </m:oMath>
                </a14:m>
                <a:r>
                  <a:rPr lang="en-US" sz="4800" dirty="0"/>
                  <a:t> 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m>
                      <m:mPr>
                        <m:plcHide m:val="on"/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en-US" sz="48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sz="4800" b="0" i="1" smtClean="0">
                              <a:latin typeface="Cambria Math"/>
                            </a:rPr>
                            <m:t>.     </m:t>
                          </m:r>
                          <m:r>
                            <a:rPr lang="en-US" sz="4800" i="1">
                              <a:latin typeface="Cambria Math"/>
                            </a:rPr>
                            <m:t>𝑦</m:t>
                          </m:r>
                          <m:r>
                            <a:rPr lang="en-US" sz="4800" i="1">
                              <a:latin typeface="Cambria Math"/>
                            </a:rPr>
                            <m:t>′=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48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4800"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  <m:rad>
                                    <m:radPr>
                                      <m:degHide m:val="on"/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4800">
                                          <a:latin typeface="Cambria Math"/>
                                        </a:rPr>
                                        <m:t>x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4800" i="1"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48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4800"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ad>
                            <m:radPr>
                              <m:degHide m:val="on"/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</m:rad>
                          <m:r>
                            <a:rPr lang="en-US" sz="4800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48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mr>
                      <m:mr>
                        <m:e>
                          <m:r>
                            <a:rPr lang="en-US" sz="4800" i="1">
                              <a:latin typeface="Cambria Math"/>
                            </a:rPr>
                            <m:t>=−</m:t>
                          </m:r>
                          <m:r>
                            <a:rPr lang="en-US" sz="4800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ad>
                            <m:radPr>
                              <m:degHide m:val="on"/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</m:rad>
                          <m:r>
                            <a:rPr lang="en-US" sz="4800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80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4800">
                                  <a:latin typeface="Cambria Math"/>
                                </a:rPr>
                                <m:t>2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4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4800">
                              <a:latin typeface="Cambria Math"/>
                            </a:rPr>
                            <m:t>.</m:t>
                          </m:r>
                          <m:r>
                            <a:rPr lang="en-US" sz="4800" b="0" i="1" smtClean="0">
                              <a:latin typeface="Cambria Math"/>
                            </a:rPr>
                            <m:t>                   </m:t>
                          </m:r>
                        </m:e>
                      </m:mr>
                    </m:m>
                  </m:oMath>
                </a14:m>
                <a:r>
                  <a:rPr lang="en-US" sz="4800" dirty="0"/>
                  <a:t> 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156" y="6324600"/>
                <a:ext cx="14325032" cy="6743000"/>
              </a:xfrm>
              <a:prstGeom prst="rect">
                <a:avLst/>
              </a:prstGeom>
              <a:blipFill rotWithShape="1">
                <a:blip r:embed="rId3"/>
                <a:stretch>
                  <a:fillRect l="-1957" t="-1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13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55596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327137" y="4989761"/>
            <a:ext cx="23446663" cy="8725808"/>
            <a:chOff x="697086" y="6871340"/>
            <a:chExt cx="22393102" cy="6338848"/>
          </a:xfrm>
        </p:grpSpPr>
        <p:sp>
          <p:nvSpPr>
            <p:cNvPr id="3" name="Rounded Rectangle 2"/>
            <p:cNvSpPr/>
            <p:nvPr/>
          </p:nvSpPr>
          <p:spPr>
            <a:xfrm>
              <a:off x="697086" y="7551762"/>
              <a:ext cx="22393102" cy="5658426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1923077" y="6871340"/>
              <a:ext cx="501902" cy="680422"/>
            </a:xfrm>
            <a:custGeom>
              <a:avLst/>
              <a:gdLst>
                <a:gd name="T0" fmla="*/ 135 w 145"/>
                <a:gd name="T1" fmla="*/ 72 h 197"/>
                <a:gd name="T2" fmla="*/ 72 w 145"/>
                <a:gd name="T3" fmla="*/ 135 h 197"/>
                <a:gd name="T4" fmla="*/ 9 w 145"/>
                <a:gd name="T5" fmla="*/ 72 h 197"/>
                <a:gd name="T6" fmla="*/ 72 w 145"/>
                <a:gd name="T7" fmla="*/ 9 h 197"/>
                <a:gd name="T8" fmla="*/ 115 w 145"/>
                <a:gd name="T9" fmla="*/ 26 h 197"/>
                <a:gd name="T10" fmla="*/ 60 w 145"/>
                <a:gd name="T11" fmla="*/ 82 h 197"/>
                <a:gd name="T12" fmla="*/ 30 w 145"/>
                <a:gd name="T13" fmla="*/ 60 h 197"/>
                <a:gd name="T14" fmla="*/ 20 w 145"/>
                <a:gd name="T15" fmla="*/ 68 h 197"/>
                <a:gd name="T16" fmla="*/ 61 w 145"/>
                <a:gd name="T17" fmla="*/ 126 h 197"/>
                <a:gd name="T18" fmla="*/ 123 w 145"/>
                <a:gd name="T19" fmla="*/ 35 h 197"/>
                <a:gd name="T20" fmla="*/ 135 w 145"/>
                <a:gd name="T21" fmla="*/ 72 h 197"/>
                <a:gd name="T22" fmla="*/ 145 w 145"/>
                <a:gd name="T23" fmla="*/ 12 h 197"/>
                <a:gd name="T24" fmla="*/ 135 w 145"/>
                <a:gd name="T25" fmla="*/ 12 h 197"/>
                <a:gd name="T26" fmla="*/ 123 w 145"/>
                <a:gd name="T27" fmla="*/ 21 h 197"/>
                <a:gd name="T28" fmla="*/ 72 w 145"/>
                <a:gd name="T29" fmla="*/ 0 h 197"/>
                <a:gd name="T30" fmla="*/ 0 w 145"/>
                <a:gd name="T31" fmla="*/ 72 h 197"/>
                <a:gd name="T32" fmla="*/ 30 w 145"/>
                <a:gd name="T33" fmla="*/ 131 h 197"/>
                <a:gd name="T34" fmla="*/ 7 w 145"/>
                <a:gd name="T35" fmla="*/ 175 h 197"/>
                <a:gd name="T36" fmla="*/ 13 w 145"/>
                <a:gd name="T37" fmla="*/ 193 h 197"/>
                <a:gd name="T38" fmla="*/ 32 w 145"/>
                <a:gd name="T39" fmla="*/ 187 h 197"/>
                <a:gd name="T40" fmla="*/ 51 w 145"/>
                <a:gd name="T41" fmla="*/ 141 h 197"/>
                <a:gd name="T42" fmla="*/ 51 w 145"/>
                <a:gd name="T43" fmla="*/ 141 h 197"/>
                <a:gd name="T44" fmla="*/ 72 w 145"/>
                <a:gd name="T45" fmla="*/ 145 h 197"/>
                <a:gd name="T46" fmla="*/ 145 w 145"/>
                <a:gd name="T47" fmla="*/ 72 h 197"/>
                <a:gd name="T48" fmla="*/ 129 w 145"/>
                <a:gd name="T49" fmla="*/ 28 h 197"/>
                <a:gd name="T50" fmla="*/ 145 w 145"/>
                <a:gd name="T51" fmla="*/ 1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97">
                  <a:moveTo>
                    <a:pt x="135" y="72"/>
                  </a:moveTo>
                  <a:cubicBezTo>
                    <a:pt x="135" y="107"/>
                    <a:pt x="107" y="135"/>
                    <a:pt x="72" y="135"/>
                  </a:cubicBezTo>
                  <a:cubicBezTo>
                    <a:pt x="37" y="135"/>
                    <a:pt x="9" y="107"/>
                    <a:pt x="9" y="72"/>
                  </a:cubicBezTo>
                  <a:cubicBezTo>
                    <a:pt x="9" y="37"/>
                    <a:pt x="37" y="9"/>
                    <a:pt x="72" y="9"/>
                  </a:cubicBezTo>
                  <a:cubicBezTo>
                    <a:pt x="89" y="9"/>
                    <a:pt x="104" y="15"/>
                    <a:pt x="115" y="26"/>
                  </a:cubicBezTo>
                  <a:cubicBezTo>
                    <a:pt x="101" y="38"/>
                    <a:pt x="80" y="57"/>
                    <a:pt x="60" y="82"/>
                  </a:cubicBezTo>
                  <a:cubicBezTo>
                    <a:pt x="50" y="74"/>
                    <a:pt x="40" y="67"/>
                    <a:pt x="30" y="60"/>
                  </a:cubicBezTo>
                  <a:cubicBezTo>
                    <a:pt x="26" y="63"/>
                    <a:pt x="24" y="65"/>
                    <a:pt x="20" y="68"/>
                  </a:cubicBezTo>
                  <a:cubicBezTo>
                    <a:pt x="34" y="88"/>
                    <a:pt x="47" y="107"/>
                    <a:pt x="61" y="126"/>
                  </a:cubicBezTo>
                  <a:cubicBezTo>
                    <a:pt x="80" y="95"/>
                    <a:pt x="99" y="63"/>
                    <a:pt x="123" y="35"/>
                  </a:cubicBezTo>
                  <a:cubicBezTo>
                    <a:pt x="130" y="45"/>
                    <a:pt x="135" y="58"/>
                    <a:pt x="135" y="72"/>
                  </a:cubicBezTo>
                  <a:close/>
                  <a:moveTo>
                    <a:pt x="145" y="12"/>
                  </a:moveTo>
                  <a:cubicBezTo>
                    <a:pt x="141" y="12"/>
                    <a:pt x="138" y="12"/>
                    <a:pt x="135" y="12"/>
                  </a:cubicBezTo>
                  <a:cubicBezTo>
                    <a:pt x="135" y="12"/>
                    <a:pt x="130" y="15"/>
                    <a:pt x="123" y="21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97"/>
                    <a:pt x="11" y="118"/>
                    <a:pt x="30" y="131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82"/>
                    <a:pt x="6" y="190"/>
                    <a:pt x="13" y="193"/>
                  </a:cubicBezTo>
                  <a:cubicBezTo>
                    <a:pt x="20" y="197"/>
                    <a:pt x="28" y="194"/>
                    <a:pt x="32" y="187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8" y="143"/>
                    <a:pt x="65" y="145"/>
                    <a:pt x="72" y="145"/>
                  </a:cubicBezTo>
                  <a:cubicBezTo>
                    <a:pt x="112" y="145"/>
                    <a:pt x="145" y="112"/>
                    <a:pt x="145" y="72"/>
                  </a:cubicBezTo>
                  <a:cubicBezTo>
                    <a:pt x="145" y="55"/>
                    <a:pt x="138" y="40"/>
                    <a:pt x="129" y="28"/>
                  </a:cubicBezTo>
                  <a:cubicBezTo>
                    <a:pt x="134" y="22"/>
                    <a:pt x="139" y="17"/>
                    <a:pt x="145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>
              <a:xfrm>
                <a:off x="458787" y="2603767"/>
                <a:ext cx="23446663" cy="2880875"/>
              </a:xfrm>
              <a:prstGeom prst="roundRect">
                <a:avLst>
                  <a:gd name="adj" fmla="val 534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4800" b="1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b="1" dirty="0" err="1">
                    <a:solidFill>
                      <a:schemeClr val="tx1"/>
                    </a:solidFill>
                  </a:rPr>
                  <a:t>Hệ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quả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:</a:t>
                </a:r>
              </a:p>
              <a:p>
                <a:r>
                  <a:rPr lang="en-US" sz="4800" dirty="0">
                    <a:solidFill>
                      <a:schemeClr val="tx1"/>
                    </a:solidFill>
                  </a:rPr>
                  <a:t>   </a:t>
                </a:r>
                <a:r>
                  <a:rPr lang="en-US" sz="4800" b="1" i="1" dirty="0">
                    <a:solidFill>
                      <a:schemeClr val="tx1"/>
                    </a:solidFill>
                  </a:rPr>
                  <a:t>HQ1: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Nếu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là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một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hằng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thì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𝑘𝑢</m:t>
                        </m:r>
                      </m:e>
                    </m:d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𝑘𝑢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.</a:t>
                </a:r>
              </a:p>
              <a:p>
                <a:r>
                  <a:rPr lang="en-US" sz="4800" b="1" i="1" dirty="0">
                    <a:solidFill>
                      <a:schemeClr val="tx1"/>
                    </a:solidFill>
                  </a:rPr>
                  <a:t>   HQ2: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den>
                        </m:f>
                      </m:e>
                    </m:d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′=−</m:t>
                    </m:r>
                    <m:f>
                      <m:f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num>
                      <m:den>
                        <m:sSup>
                          <m:sSup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4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m>
                      <m:mPr>
                        <m:plcHide m:val="on"/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/>
                        <m:e>
                          <m:d>
                            <m:dPr>
                              <m:ctrlP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d>
                                <m:dPr>
                                  <m:ctrlPr>
                                    <a:rPr lang="en-US" sz="4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en-US" sz="4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mr>
                    </m:m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.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7" y="2603767"/>
                <a:ext cx="23446663" cy="2880875"/>
              </a:xfrm>
              <a:prstGeom prst="roundRect">
                <a:avLst>
                  <a:gd name="adj" fmla="val 5347"/>
                </a:avLst>
              </a:prstGeom>
              <a:blipFill rotWithShape="1">
                <a:blip r:embed="rId2"/>
                <a:stretch>
                  <a:fillRect l="-935" t="-628" b="-3766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53988" y="1572061"/>
            <a:ext cx="22783799" cy="817375"/>
            <a:chOff x="-288924" y="1892299"/>
            <a:chExt cx="9539767" cy="817373"/>
          </a:xfrm>
        </p:grpSpPr>
        <p:sp>
          <p:nvSpPr>
            <p:cNvPr id="56" name="Rounded Rectangle 55"/>
            <p:cNvSpPr/>
            <p:nvPr/>
          </p:nvSpPr>
          <p:spPr>
            <a:xfrm>
              <a:off x="-288924" y="1905000"/>
              <a:ext cx="830021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19686" y="1955621"/>
              <a:ext cx="285390" cy="707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0148" y="1892299"/>
              <a:ext cx="8550695" cy="76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4400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ĐẠO HÀM CỦA TỔNG HIỆU, TÍCH, THƯƠNG.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1145156" y="6324600"/>
            <a:ext cx="14325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4800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797008" y="6386155"/>
            <a:ext cx="49808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/>
              <a:t>HS </a:t>
            </a:r>
            <a:r>
              <a:rPr lang="en-US" sz="4800" b="1" dirty="0" err="1"/>
              <a:t>tự</a:t>
            </a:r>
            <a:r>
              <a:rPr lang="en-US" sz="4800" b="1" dirty="0"/>
              <a:t> </a:t>
            </a:r>
            <a:r>
              <a:rPr lang="en-US" sz="4800" b="1" dirty="0" err="1"/>
              <a:t>chứng</a:t>
            </a:r>
            <a:r>
              <a:rPr lang="en-US" sz="4800" b="1" dirty="0"/>
              <a:t> minh.</a:t>
            </a:r>
            <a:endParaRPr lang="en-US" sz="4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14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4640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327137" y="4989761"/>
            <a:ext cx="23446663" cy="8725808"/>
            <a:chOff x="697086" y="6871340"/>
            <a:chExt cx="22393102" cy="6338848"/>
          </a:xfrm>
        </p:grpSpPr>
        <p:sp>
          <p:nvSpPr>
            <p:cNvPr id="3" name="Rounded Rectangle 2"/>
            <p:cNvSpPr/>
            <p:nvPr/>
          </p:nvSpPr>
          <p:spPr>
            <a:xfrm>
              <a:off x="697086" y="7551762"/>
              <a:ext cx="22393102" cy="5658426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1923077" y="6871340"/>
              <a:ext cx="501902" cy="680422"/>
            </a:xfrm>
            <a:custGeom>
              <a:avLst/>
              <a:gdLst>
                <a:gd name="T0" fmla="*/ 135 w 145"/>
                <a:gd name="T1" fmla="*/ 72 h 197"/>
                <a:gd name="T2" fmla="*/ 72 w 145"/>
                <a:gd name="T3" fmla="*/ 135 h 197"/>
                <a:gd name="T4" fmla="*/ 9 w 145"/>
                <a:gd name="T5" fmla="*/ 72 h 197"/>
                <a:gd name="T6" fmla="*/ 72 w 145"/>
                <a:gd name="T7" fmla="*/ 9 h 197"/>
                <a:gd name="T8" fmla="*/ 115 w 145"/>
                <a:gd name="T9" fmla="*/ 26 h 197"/>
                <a:gd name="T10" fmla="*/ 60 w 145"/>
                <a:gd name="T11" fmla="*/ 82 h 197"/>
                <a:gd name="T12" fmla="*/ 30 w 145"/>
                <a:gd name="T13" fmla="*/ 60 h 197"/>
                <a:gd name="T14" fmla="*/ 20 w 145"/>
                <a:gd name="T15" fmla="*/ 68 h 197"/>
                <a:gd name="T16" fmla="*/ 61 w 145"/>
                <a:gd name="T17" fmla="*/ 126 h 197"/>
                <a:gd name="T18" fmla="*/ 123 w 145"/>
                <a:gd name="T19" fmla="*/ 35 h 197"/>
                <a:gd name="T20" fmla="*/ 135 w 145"/>
                <a:gd name="T21" fmla="*/ 72 h 197"/>
                <a:gd name="T22" fmla="*/ 145 w 145"/>
                <a:gd name="T23" fmla="*/ 12 h 197"/>
                <a:gd name="T24" fmla="*/ 135 w 145"/>
                <a:gd name="T25" fmla="*/ 12 h 197"/>
                <a:gd name="T26" fmla="*/ 123 w 145"/>
                <a:gd name="T27" fmla="*/ 21 h 197"/>
                <a:gd name="T28" fmla="*/ 72 w 145"/>
                <a:gd name="T29" fmla="*/ 0 h 197"/>
                <a:gd name="T30" fmla="*/ 0 w 145"/>
                <a:gd name="T31" fmla="*/ 72 h 197"/>
                <a:gd name="T32" fmla="*/ 30 w 145"/>
                <a:gd name="T33" fmla="*/ 131 h 197"/>
                <a:gd name="T34" fmla="*/ 7 w 145"/>
                <a:gd name="T35" fmla="*/ 175 h 197"/>
                <a:gd name="T36" fmla="*/ 13 w 145"/>
                <a:gd name="T37" fmla="*/ 193 h 197"/>
                <a:gd name="T38" fmla="*/ 32 w 145"/>
                <a:gd name="T39" fmla="*/ 187 h 197"/>
                <a:gd name="T40" fmla="*/ 51 w 145"/>
                <a:gd name="T41" fmla="*/ 141 h 197"/>
                <a:gd name="T42" fmla="*/ 51 w 145"/>
                <a:gd name="T43" fmla="*/ 141 h 197"/>
                <a:gd name="T44" fmla="*/ 72 w 145"/>
                <a:gd name="T45" fmla="*/ 145 h 197"/>
                <a:gd name="T46" fmla="*/ 145 w 145"/>
                <a:gd name="T47" fmla="*/ 72 h 197"/>
                <a:gd name="T48" fmla="*/ 129 w 145"/>
                <a:gd name="T49" fmla="*/ 28 h 197"/>
                <a:gd name="T50" fmla="*/ 145 w 145"/>
                <a:gd name="T51" fmla="*/ 1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97">
                  <a:moveTo>
                    <a:pt x="135" y="72"/>
                  </a:moveTo>
                  <a:cubicBezTo>
                    <a:pt x="135" y="107"/>
                    <a:pt x="107" y="135"/>
                    <a:pt x="72" y="135"/>
                  </a:cubicBezTo>
                  <a:cubicBezTo>
                    <a:pt x="37" y="135"/>
                    <a:pt x="9" y="107"/>
                    <a:pt x="9" y="72"/>
                  </a:cubicBezTo>
                  <a:cubicBezTo>
                    <a:pt x="9" y="37"/>
                    <a:pt x="37" y="9"/>
                    <a:pt x="72" y="9"/>
                  </a:cubicBezTo>
                  <a:cubicBezTo>
                    <a:pt x="89" y="9"/>
                    <a:pt x="104" y="15"/>
                    <a:pt x="115" y="26"/>
                  </a:cubicBezTo>
                  <a:cubicBezTo>
                    <a:pt x="101" y="38"/>
                    <a:pt x="80" y="57"/>
                    <a:pt x="60" y="82"/>
                  </a:cubicBezTo>
                  <a:cubicBezTo>
                    <a:pt x="50" y="74"/>
                    <a:pt x="40" y="67"/>
                    <a:pt x="30" y="60"/>
                  </a:cubicBezTo>
                  <a:cubicBezTo>
                    <a:pt x="26" y="63"/>
                    <a:pt x="24" y="65"/>
                    <a:pt x="20" y="68"/>
                  </a:cubicBezTo>
                  <a:cubicBezTo>
                    <a:pt x="34" y="88"/>
                    <a:pt x="47" y="107"/>
                    <a:pt x="61" y="126"/>
                  </a:cubicBezTo>
                  <a:cubicBezTo>
                    <a:pt x="80" y="95"/>
                    <a:pt x="99" y="63"/>
                    <a:pt x="123" y="35"/>
                  </a:cubicBezTo>
                  <a:cubicBezTo>
                    <a:pt x="130" y="45"/>
                    <a:pt x="135" y="58"/>
                    <a:pt x="135" y="72"/>
                  </a:cubicBezTo>
                  <a:close/>
                  <a:moveTo>
                    <a:pt x="145" y="12"/>
                  </a:moveTo>
                  <a:cubicBezTo>
                    <a:pt x="141" y="12"/>
                    <a:pt x="138" y="12"/>
                    <a:pt x="135" y="12"/>
                  </a:cubicBezTo>
                  <a:cubicBezTo>
                    <a:pt x="135" y="12"/>
                    <a:pt x="130" y="15"/>
                    <a:pt x="123" y="21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97"/>
                    <a:pt x="11" y="118"/>
                    <a:pt x="30" y="131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82"/>
                    <a:pt x="6" y="190"/>
                    <a:pt x="13" y="193"/>
                  </a:cubicBezTo>
                  <a:cubicBezTo>
                    <a:pt x="20" y="197"/>
                    <a:pt x="28" y="194"/>
                    <a:pt x="32" y="187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8" y="143"/>
                    <a:pt x="65" y="145"/>
                    <a:pt x="72" y="145"/>
                  </a:cubicBezTo>
                  <a:cubicBezTo>
                    <a:pt x="112" y="145"/>
                    <a:pt x="145" y="112"/>
                    <a:pt x="145" y="72"/>
                  </a:cubicBezTo>
                  <a:cubicBezTo>
                    <a:pt x="145" y="55"/>
                    <a:pt x="138" y="40"/>
                    <a:pt x="129" y="28"/>
                  </a:cubicBezTo>
                  <a:cubicBezTo>
                    <a:pt x="134" y="22"/>
                    <a:pt x="139" y="17"/>
                    <a:pt x="145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>
              <a:xfrm>
                <a:off x="458787" y="2603767"/>
                <a:ext cx="23446663" cy="2880875"/>
              </a:xfrm>
              <a:prstGeom prst="roundRect">
                <a:avLst>
                  <a:gd name="adj" fmla="val 534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4800" b="1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b="1" dirty="0" err="1">
                    <a:solidFill>
                      <a:schemeClr val="tx1"/>
                    </a:solidFill>
                  </a:rPr>
                  <a:t>Ví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dụ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:</a:t>
                </a:r>
              </a:p>
              <a:p>
                <a:r>
                  <a:rPr lang="en-US" sz="4800" dirty="0">
                    <a:solidFill>
                      <a:schemeClr val="tx1"/>
                    </a:solidFill>
                  </a:rPr>
                  <a:t>   Tính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đạo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các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sau</a:t>
                </a:r>
                <a:r>
                  <a:rPr lang="en-US" sz="4800" dirty="0">
                    <a:solidFill>
                      <a:schemeClr val="tx1"/>
                    </a:solidFill>
                  </a:rPr>
                  <a:t>: </a:t>
                </a:r>
              </a:p>
              <a:p>
                <a:r>
                  <a:rPr lang="en-US" sz="4800" dirty="0">
                    <a:solidFill>
                      <a:schemeClr val="tx1"/>
                    </a:solidFill>
                  </a:rPr>
                  <a:t>    a</a:t>
                </a:r>
                <a14:m>
                  <m:oMath xmlns:m="http://schemas.openxmlformats.org/officeDocument/2006/math">
                    <m:r>
                      <a:rPr lang="en-US" sz="4800" b="0" i="0" smtClean="0">
                        <a:solidFill>
                          <a:schemeClr val="tx1"/>
                        </a:solidFill>
                        <a:latin typeface="Cambria Math"/>
                      </a:rPr>
                      <m:t>.  </m:t>
                    </m:r>
                    <m:r>
                      <a:rPr lang="en-US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b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                                b. </a:t>
                </a:r>
                <a14:m>
                  <m:oMath xmlns:m="http://schemas.openxmlformats.org/officeDocument/2006/math">
                    <m:r>
                      <a:rPr lang="en-US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800" b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800" b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                        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7" y="2603767"/>
                <a:ext cx="23446663" cy="2880875"/>
              </a:xfrm>
              <a:prstGeom prst="roundRect">
                <a:avLst>
                  <a:gd name="adj" fmla="val 5347"/>
                </a:avLst>
              </a:prstGeom>
              <a:blipFill rotWithShape="1">
                <a:blip r:embed="rId2"/>
                <a:stretch>
                  <a:fillRect l="-935" b="-3347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53988" y="1572061"/>
            <a:ext cx="22783799" cy="817375"/>
            <a:chOff x="-288924" y="1892299"/>
            <a:chExt cx="9539767" cy="817373"/>
          </a:xfrm>
        </p:grpSpPr>
        <p:sp>
          <p:nvSpPr>
            <p:cNvPr id="56" name="Rounded Rectangle 55"/>
            <p:cNvSpPr/>
            <p:nvPr/>
          </p:nvSpPr>
          <p:spPr>
            <a:xfrm>
              <a:off x="-288924" y="1905000"/>
              <a:ext cx="830021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19686" y="1955621"/>
              <a:ext cx="285390" cy="707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0148" y="1892299"/>
              <a:ext cx="8550695" cy="76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4400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ĐẠO HÀM CỦA TỔNG HIỆU, TÍCH, THƯƠNG.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45155" y="6324600"/>
                <a:ext cx="18287431" cy="56003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b="1" dirty="0"/>
                  <a:t>Bài </a:t>
                </a:r>
                <a:r>
                  <a:rPr lang="en-US" sz="4800" b="1" dirty="0" err="1"/>
                  <a:t>giải</a:t>
                </a:r>
                <a:endParaRPr lang="en-US" sz="48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dirty="0"/>
                  <a:t>Ta </a:t>
                </a:r>
                <a:r>
                  <a:rPr lang="en-US" sz="4800" dirty="0" err="1"/>
                  <a:t>có</a:t>
                </a:r>
                <a:r>
                  <a:rPr lang="en-US" sz="4800" dirty="0"/>
                  <a:t>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4800" b="0" i="1" smtClean="0">
                            <a:latin typeface="Cambria Math"/>
                          </a:rPr>
                          <m:t>.  </m:t>
                        </m:r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>
                                <a:latin typeface="Cambria Math" panose="02040503050406030204" pitchFamily="18" charset="0"/>
                              </a:rPr>
                              <m:t>3</m:t>
                            </m:r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>
                        <a:latin typeface="Cambria Math" panose="02040503050406030204" pitchFamily="18" charset="0"/>
                      </a:rPr>
                      <m:t>3.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80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480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  <m:r>
                      <a:rPr lang="en-US" sz="48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4800" b="0" i="0" smtClean="0">
                        <a:latin typeface="Cambria Math"/>
                      </a:rPr>
                      <m:t>                          </m:t>
                    </m:r>
                  </m:oMath>
                </a14:m>
                <a:endParaRPr lang="vi-VN" sz="4800" b="0" i="0" dirty="0">
                  <a:latin typeface="Cambria Math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latin typeface="Cambria Math"/>
                        </a:rPr>
                        <m:t>𝑏</m:t>
                      </m:r>
                      <m:r>
                        <a:rPr lang="en-US" sz="4800" b="0" i="1" smtClean="0">
                          <a:latin typeface="Cambria Math"/>
                        </a:rPr>
                        <m:t>.   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48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8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48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480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48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480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8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480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4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vi-VN" sz="4800" i="1" dirty="0">
                  <a:latin typeface="Cambria Math" panose="02040503050406030204" pitchFamily="18" charset="0"/>
                </a:endParaRPr>
              </a:p>
              <a:p>
                <a:pPr indent="6359525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48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80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d>
                          </m:e>
                          <m:sup>
                            <m:r>
                              <a:rPr lang="en-US" sz="48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480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4800" dirty="0"/>
                  <a:t> 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155" y="6324600"/>
                <a:ext cx="18287431" cy="5600379"/>
              </a:xfrm>
              <a:prstGeom prst="rect">
                <a:avLst/>
              </a:prstGeom>
              <a:blipFill rotWithShape="1">
                <a:blip r:embed="rId3"/>
                <a:stretch>
                  <a:fillRect l="-1533" t="-2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13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35508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>
              <a:xfrm>
                <a:off x="458787" y="2603767"/>
                <a:ext cx="23446663" cy="3322636"/>
              </a:xfrm>
              <a:prstGeom prst="roundRect">
                <a:avLst>
                  <a:gd name="adj" fmla="val 534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4800" b="1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b="1" dirty="0">
                    <a:solidFill>
                      <a:schemeClr val="tx1"/>
                    </a:solidFill>
                  </a:rPr>
                  <a:t>1.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Định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nghĩa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: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dirty="0">
                    <a:solidFill>
                      <a:schemeClr val="tx1"/>
                    </a:solidFill>
                  </a:rPr>
                  <a:t>   Giả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sử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là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của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xác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định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trên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khoảng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và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lấy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giá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trị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trên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khoảng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;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là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của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xác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định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trên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khoảng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và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lấy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giá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trị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trên</a:t>
                </a:r>
                <a:r>
                  <a:rPr lang="en-US" sz="4800" dirty="0">
                    <a:solidFill>
                      <a:schemeClr val="tx1"/>
                    </a:solidFill>
                  </a:rPr>
                  <a:t> R.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Khi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đó</a:t>
                </a:r>
                <a:r>
                  <a:rPr lang="en-US" sz="4800" dirty="0">
                    <a:solidFill>
                      <a:schemeClr val="tx1"/>
                    </a:solidFill>
                  </a:rPr>
                  <a:t> ta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gọi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là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hợp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của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với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.                         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7" y="2603767"/>
                <a:ext cx="23446663" cy="3322636"/>
              </a:xfrm>
              <a:prstGeom prst="roundRect">
                <a:avLst>
                  <a:gd name="adj" fmla="val 5347"/>
                </a:avLst>
              </a:prstGeom>
              <a:blipFill rotWithShape="1">
                <a:blip r:embed="rId2"/>
                <a:stretch>
                  <a:fillRect l="-909" t="-2727" b="-7455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53988" y="1572061"/>
            <a:ext cx="22783799" cy="817375"/>
            <a:chOff x="-288924" y="1892299"/>
            <a:chExt cx="9539767" cy="817373"/>
          </a:xfrm>
        </p:grpSpPr>
        <p:sp>
          <p:nvSpPr>
            <p:cNvPr id="56" name="Rounded Rectangle 55"/>
            <p:cNvSpPr/>
            <p:nvPr/>
          </p:nvSpPr>
          <p:spPr>
            <a:xfrm>
              <a:off x="-288924" y="1905000"/>
              <a:ext cx="830021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19686" y="1955621"/>
              <a:ext cx="389425" cy="707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III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0148" y="1892299"/>
              <a:ext cx="8550695" cy="76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4400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ĐẠO HÀM CỦA HÀM HỢP.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9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5020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327137" y="5458081"/>
            <a:ext cx="23446663" cy="8257487"/>
            <a:chOff x="697086" y="6871340"/>
            <a:chExt cx="22393102" cy="6338848"/>
          </a:xfrm>
        </p:grpSpPr>
        <p:sp>
          <p:nvSpPr>
            <p:cNvPr id="3" name="Rounded Rectangle 2"/>
            <p:cNvSpPr/>
            <p:nvPr/>
          </p:nvSpPr>
          <p:spPr>
            <a:xfrm>
              <a:off x="697086" y="7551762"/>
              <a:ext cx="22393102" cy="5658426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1923077" y="6871340"/>
              <a:ext cx="501902" cy="680422"/>
            </a:xfrm>
            <a:custGeom>
              <a:avLst/>
              <a:gdLst>
                <a:gd name="T0" fmla="*/ 135 w 145"/>
                <a:gd name="T1" fmla="*/ 72 h 197"/>
                <a:gd name="T2" fmla="*/ 72 w 145"/>
                <a:gd name="T3" fmla="*/ 135 h 197"/>
                <a:gd name="T4" fmla="*/ 9 w 145"/>
                <a:gd name="T5" fmla="*/ 72 h 197"/>
                <a:gd name="T6" fmla="*/ 72 w 145"/>
                <a:gd name="T7" fmla="*/ 9 h 197"/>
                <a:gd name="T8" fmla="*/ 115 w 145"/>
                <a:gd name="T9" fmla="*/ 26 h 197"/>
                <a:gd name="T10" fmla="*/ 60 w 145"/>
                <a:gd name="T11" fmla="*/ 82 h 197"/>
                <a:gd name="T12" fmla="*/ 30 w 145"/>
                <a:gd name="T13" fmla="*/ 60 h 197"/>
                <a:gd name="T14" fmla="*/ 20 w 145"/>
                <a:gd name="T15" fmla="*/ 68 h 197"/>
                <a:gd name="T16" fmla="*/ 61 w 145"/>
                <a:gd name="T17" fmla="*/ 126 h 197"/>
                <a:gd name="T18" fmla="*/ 123 w 145"/>
                <a:gd name="T19" fmla="*/ 35 h 197"/>
                <a:gd name="T20" fmla="*/ 135 w 145"/>
                <a:gd name="T21" fmla="*/ 72 h 197"/>
                <a:gd name="T22" fmla="*/ 145 w 145"/>
                <a:gd name="T23" fmla="*/ 12 h 197"/>
                <a:gd name="T24" fmla="*/ 135 w 145"/>
                <a:gd name="T25" fmla="*/ 12 h 197"/>
                <a:gd name="T26" fmla="*/ 123 w 145"/>
                <a:gd name="T27" fmla="*/ 21 h 197"/>
                <a:gd name="T28" fmla="*/ 72 w 145"/>
                <a:gd name="T29" fmla="*/ 0 h 197"/>
                <a:gd name="T30" fmla="*/ 0 w 145"/>
                <a:gd name="T31" fmla="*/ 72 h 197"/>
                <a:gd name="T32" fmla="*/ 30 w 145"/>
                <a:gd name="T33" fmla="*/ 131 h 197"/>
                <a:gd name="T34" fmla="*/ 7 w 145"/>
                <a:gd name="T35" fmla="*/ 175 h 197"/>
                <a:gd name="T36" fmla="*/ 13 w 145"/>
                <a:gd name="T37" fmla="*/ 193 h 197"/>
                <a:gd name="T38" fmla="*/ 32 w 145"/>
                <a:gd name="T39" fmla="*/ 187 h 197"/>
                <a:gd name="T40" fmla="*/ 51 w 145"/>
                <a:gd name="T41" fmla="*/ 141 h 197"/>
                <a:gd name="T42" fmla="*/ 51 w 145"/>
                <a:gd name="T43" fmla="*/ 141 h 197"/>
                <a:gd name="T44" fmla="*/ 72 w 145"/>
                <a:gd name="T45" fmla="*/ 145 h 197"/>
                <a:gd name="T46" fmla="*/ 145 w 145"/>
                <a:gd name="T47" fmla="*/ 72 h 197"/>
                <a:gd name="T48" fmla="*/ 129 w 145"/>
                <a:gd name="T49" fmla="*/ 28 h 197"/>
                <a:gd name="T50" fmla="*/ 145 w 145"/>
                <a:gd name="T51" fmla="*/ 1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97">
                  <a:moveTo>
                    <a:pt x="135" y="72"/>
                  </a:moveTo>
                  <a:cubicBezTo>
                    <a:pt x="135" y="107"/>
                    <a:pt x="107" y="135"/>
                    <a:pt x="72" y="135"/>
                  </a:cubicBezTo>
                  <a:cubicBezTo>
                    <a:pt x="37" y="135"/>
                    <a:pt x="9" y="107"/>
                    <a:pt x="9" y="72"/>
                  </a:cubicBezTo>
                  <a:cubicBezTo>
                    <a:pt x="9" y="37"/>
                    <a:pt x="37" y="9"/>
                    <a:pt x="72" y="9"/>
                  </a:cubicBezTo>
                  <a:cubicBezTo>
                    <a:pt x="89" y="9"/>
                    <a:pt x="104" y="15"/>
                    <a:pt x="115" y="26"/>
                  </a:cubicBezTo>
                  <a:cubicBezTo>
                    <a:pt x="101" y="38"/>
                    <a:pt x="80" y="57"/>
                    <a:pt x="60" y="82"/>
                  </a:cubicBezTo>
                  <a:cubicBezTo>
                    <a:pt x="50" y="74"/>
                    <a:pt x="40" y="67"/>
                    <a:pt x="30" y="60"/>
                  </a:cubicBezTo>
                  <a:cubicBezTo>
                    <a:pt x="26" y="63"/>
                    <a:pt x="24" y="65"/>
                    <a:pt x="20" y="68"/>
                  </a:cubicBezTo>
                  <a:cubicBezTo>
                    <a:pt x="34" y="88"/>
                    <a:pt x="47" y="107"/>
                    <a:pt x="61" y="126"/>
                  </a:cubicBezTo>
                  <a:cubicBezTo>
                    <a:pt x="80" y="95"/>
                    <a:pt x="99" y="63"/>
                    <a:pt x="123" y="35"/>
                  </a:cubicBezTo>
                  <a:cubicBezTo>
                    <a:pt x="130" y="45"/>
                    <a:pt x="135" y="58"/>
                    <a:pt x="135" y="72"/>
                  </a:cubicBezTo>
                  <a:close/>
                  <a:moveTo>
                    <a:pt x="145" y="12"/>
                  </a:moveTo>
                  <a:cubicBezTo>
                    <a:pt x="141" y="12"/>
                    <a:pt x="138" y="12"/>
                    <a:pt x="135" y="12"/>
                  </a:cubicBezTo>
                  <a:cubicBezTo>
                    <a:pt x="135" y="12"/>
                    <a:pt x="130" y="15"/>
                    <a:pt x="123" y="21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97"/>
                    <a:pt x="11" y="118"/>
                    <a:pt x="30" y="131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82"/>
                    <a:pt x="6" y="190"/>
                    <a:pt x="13" y="193"/>
                  </a:cubicBezTo>
                  <a:cubicBezTo>
                    <a:pt x="20" y="197"/>
                    <a:pt x="28" y="194"/>
                    <a:pt x="32" y="187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8" y="143"/>
                    <a:pt x="65" y="145"/>
                    <a:pt x="72" y="145"/>
                  </a:cubicBezTo>
                  <a:cubicBezTo>
                    <a:pt x="112" y="145"/>
                    <a:pt x="145" y="112"/>
                    <a:pt x="145" y="72"/>
                  </a:cubicBezTo>
                  <a:cubicBezTo>
                    <a:pt x="145" y="55"/>
                    <a:pt x="138" y="40"/>
                    <a:pt x="129" y="28"/>
                  </a:cubicBezTo>
                  <a:cubicBezTo>
                    <a:pt x="134" y="22"/>
                    <a:pt x="139" y="17"/>
                    <a:pt x="145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>
              <a:xfrm>
                <a:off x="458787" y="2603767"/>
                <a:ext cx="23446663" cy="3322636"/>
              </a:xfrm>
              <a:prstGeom prst="roundRect">
                <a:avLst>
                  <a:gd name="adj" fmla="val 534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4800" b="1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b="1" dirty="0">
                    <a:solidFill>
                      <a:schemeClr val="tx1"/>
                    </a:solidFill>
                  </a:rPr>
                  <a:t>2.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Ví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dụ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: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dirty="0">
                    <a:solidFill>
                      <a:schemeClr val="tx1"/>
                    </a:solidFill>
                  </a:rPr>
                  <a:t>  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Tìm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là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hợp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của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sau</a:t>
                </a:r>
                <a:r>
                  <a:rPr lang="en-US" sz="4800" dirty="0">
                    <a:solidFill>
                      <a:schemeClr val="tx1"/>
                    </a:solidFill>
                  </a:rPr>
                  <a:t>: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dirty="0">
                    <a:solidFill>
                      <a:schemeClr val="tx1"/>
                    </a:solidFill>
                  </a:rPr>
                  <a:t>   a.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4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4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                         b.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rad>
                  </m:oMath>
                </a14:m>
                <a:endParaRPr lang="en-US" sz="48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7" y="2603767"/>
                <a:ext cx="23446663" cy="3322636"/>
              </a:xfrm>
              <a:prstGeom prst="roundRect">
                <a:avLst>
                  <a:gd name="adj" fmla="val 5347"/>
                </a:avLst>
              </a:prstGeom>
              <a:blipFill rotWithShape="1">
                <a:blip r:embed="rId2"/>
                <a:stretch>
                  <a:fillRect l="-909" b="-1091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53988" y="1572061"/>
            <a:ext cx="22783799" cy="817375"/>
            <a:chOff x="-288924" y="1892299"/>
            <a:chExt cx="9539767" cy="817373"/>
          </a:xfrm>
        </p:grpSpPr>
        <p:sp>
          <p:nvSpPr>
            <p:cNvPr id="56" name="Rounded Rectangle 55"/>
            <p:cNvSpPr/>
            <p:nvPr/>
          </p:nvSpPr>
          <p:spPr>
            <a:xfrm>
              <a:off x="-288924" y="1905000"/>
              <a:ext cx="830021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19686" y="1955621"/>
              <a:ext cx="389425" cy="707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III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0148" y="1892299"/>
              <a:ext cx="8550695" cy="76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4400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ĐẠO HÀM CỦA HÀM HỢP.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45155" y="6324600"/>
                <a:ext cx="20192432" cy="33694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b="1" dirty="0" err="1"/>
                  <a:t>Bài</a:t>
                </a:r>
                <a:r>
                  <a:rPr lang="en-US" sz="4800" b="1" dirty="0"/>
                  <a:t> </a:t>
                </a:r>
                <a:r>
                  <a:rPr lang="en-US" sz="4800" b="1" dirty="0" err="1"/>
                  <a:t>giải</a:t>
                </a:r>
                <a:endParaRPr lang="en-US" sz="4800" b="1" dirty="0"/>
              </a:p>
              <a:p>
                <a:pPr lvl="0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dirty="0" err="1"/>
                  <a:t>Hàm</a:t>
                </a:r>
                <a:r>
                  <a:rPr lang="en-US" sz="4800" dirty="0"/>
                  <a:t> </a:t>
                </a:r>
                <a:r>
                  <a:rPr lang="en-US" sz="4800" dirty="0" err="1"/>
                  <a:t>số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480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480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US" sz="4800" dirty="0"/>
                  <a:t> </a:t>
                </a:r>
                <a:r>
                  <a:rPr lang="en-US" sz="4800" dirty="0" err="1"/>
                  <a:t>là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hàm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hợp</a:t>
                </a:r>
                <a:r>
                  <a:rPr lang="en-US" sz="4800" dirty="0"/>
                  <a:t> </a:t>
                </a:r>
                <a:r>
                  <a:rPr lang="en-US" sz="4800" dirty="0" err="1"/>
                  <a:t>của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hàm</a:t>
                </a:r>
                <a:r>
                  <a:rPr lang="en-US" sz="4800" dirty="0"/>
                  <a:t> </a:t>
                </a:r>
                <a:r>
                  <a:rPr lang="en-US" sz="4800" dirty="0" err="1"/>
                  <a:t>số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US" sz="480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US" sz="4800" dirty="0"/>
                  <a:t> </a:t>
                </a:r>
                <a:r>
                  <a:rPr lang="en-US" sz="4800" dirty="0" err="1"/>
                  <a:t>với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80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48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dirty="0" err="1"/>
                  <a:t>Hàm</a:t>
                </a:r>
                <a:r>
                  <a:rPr lang="en-US" sz="4800" dirty="0"/>
                  <a:t> </a:t>
                </a:r>
                <a:r>
                  <a:rPr lang="en-US" sz="4800" dirty="0" err="1"/>
                  <a:t>số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80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en-US" sz="4800" dirty="0"/>
                  <a:t> </a:t>
                </a:r>
                <a:r>
                  <a:rPr lang="en-US" sz="4800" dirty="0" err="1"/>
                  <a:t>là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hàm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hợp</a:t>
                </a:r>
                <a:r>
                  <a:rPr lang="en-US" sz="4800" dirty="0"/>
                  <a:t> </a:t>
                </a:r>
                <a:r>
                  <a:rPr lang="en-US" sz="4800" dirty="0" err="1"/>
                  <a:t>của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hàm</a:t>
                </a:r>
                <a:r>
                  <a:rPr lang="en-US" sz="4800" dirty="0"/>
                  <a:t> </a:t>
                </a:r>
                <a:r>
                  <a:rPr lang="en-US" sz="4800" dirty="0" err="1"/>
                  <a:t>số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rad>
                  </m:oMath>
                </a14:m>
                <a:r>
                  <a:rPr lang="en-US" sz="4800" dirty="0"/>
                  <a:t> </a:t>
                </a:r>
                <a:r>
                  <a:rPr lang="en-US" sz="4800" dirty="0" err="1"/>
                  <a:t>với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4800">
                        <a:latin typeface="Cambria Math" panose="02040503050406030204" pitchFamily="18" charset="0"/>
                      </a:rPr>
                      <m:t>1.</m:t>
                    </m:r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155" y="6324600"/>
                <a:ext cx="20192432" cy="3369449"/>
              </a:xfrm>
              <a:prstGeom prst="rect">
                <a:avLst/>
              </a:prstGeom>
              <a:blipFill rotWithShape="1">
                <a:blip r:embed="rId3"/>
                <a:stretch>
                  <a:fillRect l="-1389" t="-3986" b="-8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13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3744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>
              <a:xfrm>
                <a:off x="458787" y="2603767"/>
                <a:ext cx="23446663" cy="3322636"/>
              </a:xfrm>
              <a:prstGeom prst="roundRect">
                <a:avLst>
                  <a:gd name="adj" fmla="val 534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b="1" dirty="0">
                    <a:solidFill>
                      <a:schemeClr val="tx1"/>
                    </a:solidFill>
                  </a:rPr>
                  <a:t>3.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Định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lý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 4: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dirty="0">
                    <a:solidFill>
                      <a:schemeClr val="tx1"/>
                    </a:solidFill>
                  </a:rPr>
                  <a:t>   Nếu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800" dirty="0" err="1">
                    <a:solidFill>
                      <a:schemeClr val="tx1"/>
                    </a:solidFill>
                  </a:rPr>
                  <a:t>có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đạo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tại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là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sSub>
                      <m:sSub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và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sz="4800" dirty="0" err="1">
                    <a:solidFill>
                      <a:schemeClr val="tx1"/>
                    </a:solidFill>
                  </a:rPr>
                  <a:t>có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đạo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tại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là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b>
                      <m:sSub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thì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hợp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4800" dirty="0" err="1">
                    <a:solidFill>
                      <a:schemeClr val="tx1"/>
                    </a:solidFill>
                  </a:rPr>
                  <a:t>có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đạo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tại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4800" dirty="0" err="1">
                    <a:solidFill>
                      <a:schemeClr val="tx1"/>
                    </a:solidFill>
                  </a:rPr>
                  <a:t>là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b>
                      <m:sSub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b>
                      <m:sSub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sz="4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sSub>
                      <m:sSub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.</a:t>
                </a:r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7" y="2603767"/>
                <a:ext cx="23446663" cy="3322636"/>
              </a:xfrm>
              <a:prstGeom prst="roundRect">
                <a:avLst>
                  <a:gd name="adj" fmla="val 5347"/>
                </a:avLst>
              </a:prstGeom>
              <a:blipFill rotWithShape="1">
                <a:blip r:embed="rId2"/>
                <a:stretch>
                  <a:fillRect l="-909" r="-260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53988" y="1572061"/>
            <a:ext cx="22783799" cy="817375"/>
            <a:chOff x="-288924" y="1892299"/>
            <a:chExt cx="9539767" cy="817373"/>
          </a:xfrm>
        </p:grpSpPr>
        <p:sp>
          <p:nvSpPr>
            <p:cNvPr id="56" name="Rounded Rectangle 55"/>
            <p:cNvSpPr/>
            <p:nvPr/>
          </p:nvSpPr>
          <p:spPr>
            <a:xfrm>
              <a:off x="-288924" y="1905000"/>
              <a:ext cx="830021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19686" y="1955621"/>
              <a:ext cx="389425" cy="707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III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0148" y="1892299"/>
              <a:ext cx="8550695" cy="76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4400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ĐẠO HÀM CỦA HÀM HỢP.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9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79318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327137" y="5458081"/>
            <a:ext cx="23446663" cy="8257487"/>
            <a:chOff x="697086" y="6871340"/>
            <a:chExt cx="22393102" cy="6338848"/>
          </a:xfrm>
        </p:grpSpPr>
        <p:sp>
          <p:nvSpPr>
            <p:cNvPr id="3" name="Rounded Rectangle 2"/>
            <p:cNvSpPr/>
            <p:nvPr/>
          </p:nvSpPr>
          <p:spPr>
            <a:xfrm>
              <a:off x="697086" y="7551762"/>
              <a:ext cx="22393102" cy="5658426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1923077" y="6871340"/>
              <a:ext cx="501902" cy="680422"/>
            </a:xfrm>
            <a:custGeom>
              <a:avLst/>
              <a:gdLst>
                <a:gd name="T0" fmla="*/ 135 w 145"/>
                <a:gd name="T1" fmla="*/ 72 h 197"/>
                <a:gd name="T2" fmla="*/ 72 w 145"/>
                <a:gd name="T3" fmla="*/ 135 h 197"/>
                <a:gd name="T4" fmla="*/ 9 w 145"/>
                <a:gd name="T5" fmla="*/ 72 h 197"/>
                <a:gd name="T6" fmla="*/ 72 w 145"/>
                <a:gd name="T7" fmla="*/ 9 h 197"/>
                <a:gd name="T8" fmla="*/ 115 w 145"/>
                <a:gd name="T9" fmla="*/ 26 h 197"/>
                <a:gd name="T10" fmla="*/ 60 w 145"/>
                <a:gd name="T11" fmla="*/ 82 h 197"/>
                <a:gd name="T12" fmla="*/ 30 w 145"/>
                <a:gd name="T13" fmla="*/ 60 h 197"/>
                <a:gd name="T14" fmla="*/ 20 w 145"/>
                <a:gd name="T15" fmla="*/ 68 h 197"/>
                <a:gd name="T16" fmla="*/ 61 w 145"/>
                <a:gd name="T17" fmla="*/ 126 h 197"/>
                <a:gd name="T18" fmla="*/ 123 w 145"/>
                <a:gd name="T19" fmla="*/ 35 h 197"/>
                <a:gd name="T20" fmla="*/ 135 w 145"/>
                <a:gd name="T21" fmla="*/ 72 h 197"/>
                <a:gd name="T22" fmla="*/ 145 w 145"/>
                <a:gd name="T23" fmla="*/ 12 h 197"/>
                <a:gd name="T24" fmla="*/ 135 w 145"/>
                <a:gd name="T25" fmla="*/ 12 h 197"/>
                <a:gd name="T26" fmla="*/ 123 w 145"/>
                <a:gd name="T27" fmla="*/ 21 h 197"/>
                <a:gd name="T28" fmla="*/ 72 w 145"/>
                <a:gd name="T29" fmla="*/ 0 h 197"/>
                <a:gd name="T30" fmla="*/ 0 w 145"/>
                <a:gd name="T31" fmla="*/ 72 h 197"/>
                <a:gd name="T32" fmla="*/ 30 w 145"/>
                <a:gd name="T33" fmla="*/ 131 h 197"/>
                <a:gd name="T34" fmla="*/ 7 w 145"/>
                <a:gd name="T35" fmla="*/ 175 h 197"/>
                <a:gd name="T36" fmla="*/ 13 w 145"/>
                <a:gd name="T37" fmla="*/ 193 h 197"/>
                <a:gd name="T38" fmla="*/ 32 w 145"/>
                <a:gd name="T39" fmla="*/ 187 h 197"/>
                <a:gd name="T40" fmla="*/ 51 w 145"/>
                <a:gd name="T41" fmla="*/ 141 h 197"/>
                <a:gd name="T42" fmla="*/ 51 w 145"/>
                <a:gd name="T43" fmla="*/ 141 h 197"/>
                <a:gd name="T44" fmla="*/ 72 w 145"/>
                <a:gd name="T45" fmla="*/ 145 h 197"/>
                <a:gd name="T46" fmla="*/ 145 w 145"/>
                <a:gd name="T47" fmla="*/ 72 h 197"/>
                <a:gd name="T48" fmla="*/ 129 w 145"/>
                <a:gd name="T49" fmla="*/ 28 h 197"/>
                <a:gd name="T50" fmla="*/ 145 w 145"/>
                <a:gd name="T51" fmla="*/ 1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97">
                  <a:moveTo>
                    <a:pt x="135" y="72"/>
                  </a:moveTo>
                  <a:cubicBezTo>
                    <a:pt x="135" y="107"/>
                    <a:pt x="107" y="135"/>
                    <a:pt x="72" y="135"/>
                  </a:cubicBezTo>
                  <a:cubicBezTo>
                    <a:pt x="37" y="135"/>
                    <a:pt x="9" y="107"/>
                    <a:pt x="9" y="72"/>
                  </a:cubicBezTo>
                  <a:cubicBezTo>
                    <a:pt x="9" y="37"/>
                    <a:pt x="37" y="9"/>
                    <a:pt x="72" y="9"/>
                  </a:cubicBezTo>
                  <a:cubicBezTo>
                    <a:pt x="89" y="9"/>
                    <a:pt x="104" y="15"/>
                    <a:pt x="115" y="26"/>
                  </a:cubicBezTo>
                  <a:cubicBezTo>
                    <a:pt x="101" y="38"/>
                    <a:pt x="80" y="57"/>
                    <a:pt x="60" y="82"/>
                  </a:cubicBezTo>
                  <a:cubicBezTo>
                    <a:pt x="50" y="74"/>
                    <a:pt x="40" y="67"/>
                    <a:pt x="30" y="60"/>
                  </a:cubicBezTo>
                  <a:cubicBezTo>
                    <a:pt x="26" y="63"/>
                    <a:pt x="24" y="65"/>
                    <a:pt x="20" y="68"/>
                  </a:cubicBezTo>
                  <a:cubicBezTo>
                    <a:pt x="34" y="88"/>
                    <a:pt x="47" y="107"/>
                    <a:pt x="61" y="126"/>
                  </a:cubicBezTo>
                  <a:cubicBezTo>
                    <a:pt x="80" y="95"/>
                    <a:pt x="99" y="63"/>
                    <a:pt x="123" y="35"/>
                  </a:cubicBezTo>
                  <a:cubicBezTo>
                    <a:pt x="130" y="45"/>
                    <a:pt x="135" y="58"/>
                    <a:pt x="135" y="72"/>
                  </a:cubicBezTo>
                  <a:close/>
                  <a:moveTo>
                    <a:pt x="145" y="12"/>
                  </a:moveTo>
                  <a:cubicBezTo>
                    <a:pt x="141" y="12"/>
                    <a:pt x="138" y="12"/>
                    <a:pt x="135" y="12"/>
                  </a:cubicBezTo>
                  <a:cubicBezTo>
                    <a:pt x="135" y="12"/>
                    <a:pt x="130" y="15"/>
                    <a:pt x="123" y="21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97"/>
                    <a:pt x="11" y="118"/>
                    <a:pt x="30" y="131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82"/>
                    <a:pt x="6" y="190"/>
                    <a:pt x="13" y="193"/>
                  </a:cubicBezTo>
                  <a:cubicBezTo>
                    <a:pt x="20" y="197"/>
                    <a:pt x="28" y="194"/>
                    <a:pt x="32" y="187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8" y="143"/>
                    <a:pt x="65" y="145"/>
                    <a:pt x="72" y="145"/>
                  </a:cubicBezTo>
                  <a:cubicBezTo>
                    <a:pt x="112" y="145"/>
                    <a:pt x="145" y="112"/>
                    <a:pt x="145" y="72"/>
                  </a:cubicBezTo>
                  <a:cubicBezTo>
                    <a:pt x="145" y="55"/>
                    <a:pt x="138" y="40"/>
                    <a:pt x="129" y="28"/>
                  </a:cubicBezTo>
                  <a:cubicBezTo>
                    <a:pt x="134" y="22"/>
                    <a:pt x="139" y="17"/>
                    <a:pt x="145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>
              <a:xfrm>
                <a:off x="327137" y="2603767"/>
                <a:ext cx="23446663" cy="3322636"/>
              </a:xfrm>
              <a:prstGeom prst="roundRect">
                <a:avLst>
                  <a:gd name="adj" fmla="val 534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4800" b="1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800" b="1" dirty="0">
                    <a:solidFill>
                      <a:schemeClr val="tx1"/>
                    </a:solidFill>
                  </a:rPr>
                  <a:t>4</a:t>
                </a:r>
                <a:r>
                  <a:rPr lang="en-US" sz="4800" b="1" dirty="0" smtClean="0">
                    <a:solidFill>
                      <a:schemeClr val="tx1"/>
                    </a:solidFill>
                  </a:rPr>
                  <a:t>.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Ví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b="1" dirty="0" err="1">
                    <a:solidFill>
                      <a:schemeClr val="tx1"/>
                    </a:solidFill>
                  </a:rPr>
                  <a:t>dụ</a:t>
                </a:r>
                <a:r>
                  <a:rPr lang="en-US" sz="4800" b="1" dirty="0">
                    <a:solidFill>
                      <a:schemeClr val="tx1"/>
                    </a:solidFill>
                  </a:rPr>
                  <a:t>:</a:t>
                </a:r>
              </a:p>
              <a:p>
                <a:r>
                  <a:rPr lang="en-US" sz="4800" dirty="0">
                    <a:solidFill>
                      <a:schemeClr val="tx1"/>
                    </a:solidFill>
                  </a:rPr>
                  <a:t>   Tính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đạo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của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các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hàm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số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sau</a:t>
                </a:r>
                <a:r>
                  <a:rPr lang="en-US" sz="4800" dirty="0">
                    <a:solidFill>
                      <a:schemeClr val="tx1"/>
                    </a:solidFill>
                  </a:rPr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/>
                      </a:rPr>
                      <m:t>     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/>
                      </a:rPr>
                      <m:t>.   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4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4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4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                                         b.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rad>
                  </m:oMath>
                </a14:m>
                <a:endParaRPr lang="en-US" sz="48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37" y="2603767"/>
                <a:ext cx="23446663" cy="3322636"/>
              </a:xfrm>
              <a:prstGeom prst="roundRect">
                <a:avLst>
                  <a:gd name="adj" fmla="val 5347"/>
                </a:avLst>
              </a:prstGeom>
              <a:blipFill rotWithShape="1">
                <a:blip r:embed="rId2"/>
                <a:stretch>
                  <a:fillRect l="-909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53988" y="1572061"/>
            <a:ext cx="22783799" cy="817375"/>
            <a:chOff x="-288924" y="1892299"/>
            <a:chExt cx="9539767" cy="817373"/>
          </a:xfrm>
        </p:grpSpPr>
        <p:sp>
          <p:nvSpPr>
            <p:cNvPr id="56" name="Rounded Rectangle 55"/>
            <p:cNvSpPr/>
            <p:nvPr/>
          </p:nvSpPr>
          <p:spPr>
            <a:xfrm>
              <a:off x="-288924" y="1905000"/>
              <a:ext cx="830021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19686" y="1955621"/>
              <a:ext cx="389425" cy="707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III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0148" y="1892299"/>
              <a:ext cx="8550695" cy="76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4400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ĐẠO HÀM CỦA HÀM HỢP.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45155" y="6324600"/>
                <a:ext cx="18363632" cy="63475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4800" b="1" dirty="0"/>
                  <a:t>Bài </a:t>
                </a:r>
                <a:r>
                  <a:rPr lang="en-US" sz="4800" b="1" dirty="0" err="1"/>
                  <a:t>giải</a:t>
                </a:r>
                <a:endParaRPr lang="en-US" sz="4800" b="1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sz="4800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4800" b="0" i="1" smtClean="0">
                                <a:latin typeface="Cambria Math"/>
                              </a:rPr>
                              <m:t>.   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′=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4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480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  <m:r>
                                              <a:rPr lang="en-US" sz="4800" i="1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480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4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4800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4800">
                                                    <a:latin typeface="Cambria Math" panose="02040503050406030204" pitchFamily="18" charset="0"/>
                                                  </a:rPr>
                                                  <m:t>3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4800">
                                            <a:latin typeface="Cambria Math" panose="02040503050406030204" pitchFamily="18" charset="0"/>
                                          </a:rPr>
                                          <m:t>10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4800">
                                <a:latin typeface="Cambria Math" panose="02040503050406030204" pitchFamily="18" charset="0"/>
                              </a:rPr>
                              <m:t>10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480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48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480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sz="480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48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480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48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480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mr>
                        <m:mr>
                          <m:e/>
                        </m:mr>
                      </m:m>
                    </m:oMath>
                  </m:oMathPara>
                </a14:m>
                <a:endParaRPr lang="vi-VN" sz="48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4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480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4800">
                              <a:latin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  <m:d>
                        <m:d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800">
                              <a:latin typeface="Cambria Math" panose="020405030504060302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48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800">
                          <a:latin typeface="Cambria Math" panose="02040503050406030204" pitchFamily="18" charset="0"/>
                        </a:rPr>
                        <m:t>60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8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4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480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4800">
                              <a:latin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  <m:r>
                        <a:rPr lang="en-US" sz="480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4800" dirty="0"/>
              </a:p>
              <a:p>
                <a:r>
                  <a:rPr lang="en-US" sz="4800" dirty="0"/>
                  <a:t>b.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sSup>
                                  <m:sSup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48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80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48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80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e>
                          <m: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a:rPr lang="en-US" sz="480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48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480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rad>
                      </m:den>
                    </m:f>
                  </m:oMath>
                </a14:m>
                <a:endParaRPr lang="vi-VN" sz="4800" i="1">
                  <a:latin typeface="Cambria Math" panose="02040503050406030204" pitchFamily="18" charset="0"/>
                </a:endParaRPr>
              </a:p>
              <a:p>
                <a:pPr marL="6275388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48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800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48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48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  <m:r>
                        <a:rPr lang="en-US" sz="480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4800" b="0" i="0" smtClean="0">
                          <a:latin typeface="Cambria Math"/>
                        </a:rPr>
                        <m:t>                                        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155" y="6324600"/>
                <a:ext cx="18363632" cy="6347572"/>
              </a:xfrm>
              <a:prstGeom prst="rect">
                <a:avLst/>
              </a:prstGeom>
              <a:blipFill>
                <a:blip r:embed="rId3"/>
                <a:stretch>
                  <a:fillRect l="-1527" t="-2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13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98229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327137" y="3048001"/>
            <a:ext cx="23446663" cy="10667568"/>
            <a:chOff x="697086" y="6871340"/>
            <a:chExt cx="22393102" cy="6338848"/>
          </a:xfrm>
        </p:grpSpPr>
        <p:sp>
          <p:nvSpPr>
            <p:cNvPr id="3" name="Rounded Rectangle 2"/>
            <p:cNvSpPr/>
            <p:nvPr/>
          </p:nvSpPr>
          <p:spPr>
            <a:xfrm>
              <a:off x="697086" y="7551762"/>
              <a:ext cx="22393102" cy="5658426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1923077" y="6871340"/>
              <a:ext cx="501902" cy="680422"/>
            </a:xfrm>
            <a:custGeom>
              <a:avLst/>
              <a:gdLst>
                <a:gd name="T0" fmla="*/ 135 w 145"/>
                <a:gd name="T1" fmla="*/ 72 h 197"/>
                <a:gd name="T2" fmla="*/ 72 w 145"/>
                <a:gd name="T3" fmla="*/ 135 h 197"/>
                <a:gd name="T4" fmla="*/ 9 w 145"/>
                <a:gd name="T5" fmla="*/ 72 h 197"/>
                <a:gd name="T6" fmla="*/ 72 w 145"/>
                <a:gd name="T7" fmla="*/ 9 h 197"/>
                <a:gd name="T8" fmla="*/ 115 w 145"/>
                <a:gd name="T9" fmla="*/ 26 h 197"/>
                <a:gd name="T10" fmla="*/ 60 w 145"/>
                <a:gd name="T11" fmla="*/ 82 h 197"/>
                <a:gd name="T12" fmla="*/ 30 w 145"/>
                <a:gd name="T13" fmla="*/ 60 h 197"/>
                <a:gd name="T14" fmla="*/ 20 w 145"/>
                <a:gd name="T15" fmla="*/ 68 h 197"/>
                <a:gd name="T16" fmla="*/ 61 w 145"/>
                <a:gd name="T17" fmla="*/ 126 h 197"/>
                <a:gd name="T18" fmla="*/ 123 w 145"/>
                <a:gd name="T19" fmla="*/ 35 h 197"/>
                <a:gd name="T20" fmla="*/ 135 w 145"/>
                <a:gd name="T21" fmla="*/ 72 h 197"/>
                <a:gd name="T22" fmla="*/ 145 w 145"/>
                <a:gd name="T23" fmla="*/ 12 h 197"/>
                <a:gd name="T24" fmla="*/ 135 w 145"/>
                <a:gd name="T25" fmla="*/ 12 h 197"/>
                <a:gd name="T26" fmla="*/ 123 w 145"/>
                <a:gd name="T27" fmla="*/ 21 h 197"/>
                <a:gd name="T28" fmla="*/ 72 w 145"/>
                <a:gd name="T29" fmla="*/ 0 h 197"/>
                <a:gd name="T30" fmla="*/ 0 w 145"/>
                <a:gd name="T31" fmla="*/ 72 h 197"/>
                <a:gd name="T32" fmla="*/ 30 w 145"/>
                <a:gd name="T33" fmla="*/ 131 h 197"/>
                <a:gd name="T34" fmla="*/ 7 w 145"/>
                <a:gd name="T35" fmla="*/ 175 h 197"/>
                <a:gd name="T36" fmla="*/ 13 w 145"/>
                <a:gd name="T37" fmla="*/ 193 h 197"/>
                <a:gd name="T38" fmla="*/ 32 w 145"/>
                <a:gd name="T39" fmla="*/ 187 h 197"/>
                <a:gd name="T40" fmla="*/ 51 w 145"/>
                <a:gd name="T41" fmla="*/ 141 h 197"/>
                <a:gd name="T42" fmla="*/ 51 w 145"/>
                <a:gd name="T43" fmla="*/ 141 h 197"/>
                <a:gd name="T44" fmla="*/ 72 w 145"/>
                <a:gd name="T45" fmla="*/ 145 h 197"/>
                <a:gd name="T46" fmla="*/ 145 w 145"/>
                <a:gd name="T47" fmla="*/ 72 h 197"/>
                <a:gd name="T48" fmla="*/ 129 w 145"/>
                <a:gd name="T49" fmla="*/ 28 h 197"/>
                <a:gd name="T50" fmla="*/ 145 w 145"/>
                <a:gd name="T51" fmla="*/ 1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97">
                  <a:moveTo>
                    <a:pt x="135" y="72"/>
                  </a:moveTo>
                  <a:cubicBezTo>
                    <a:pt x="135" y="107"/>
                    <a:pt x="107" y="135"/>
                    <a:pt x="72" y="135"/>
                  </a:cubicBezTo>
                  <a:cubicBezTo>
                    <a:pt x="37" y="135"/>
                    <a:pt x="9" y="107"/>
                    <a:pt x="9" y="72"/>
                  </a:cubicBezTo>
                  <a:cubicBezTo>
                    <a:pt x="9" y="37"/>
                    <a:pt x="37" y="9"/>
                    <a:pt x="72" y="9"/>
                  </a:cubicBezTo>
                  <a:cubicBezTo>
                    <a:pt x="89" y="9"/>
                    <a:pt x="104" y="15"/>
                    <a:pt x="115" y="26"/>
                  </a:cubicBezTo>
                  <a:cubicBezTo>
                    <a:pt x="101" y="38"/>
                    <a:pt x="80" y="57"/>
                    <a:pt x="60" y="82"/>
                  </a:cubicBezTo>
                  <a:cubicBezTo>
                    <a:pt x="50" y="74"/>
                    <a:pt x="40" y="67"/>
                    <a:pt x="30" y="60"/>
                  </a:cubicBezTo>
                  <a:cubicBezTo>
                    <a:pt x="26" y="63"/>
                    <a:pt x="24" y="65"/>
                    <a:pt x="20" y="68"/>
                  </a:cubicBezTo>
                  <a:cubicBezTo>
                    <a:pt x="34" y="88"/>
                    <a:pt x="47" y="107"/>
                    <a:pt x="61" y="126"/>
                  </a:cubicBezTo>
                  <a:cubicBezTo>
                    <a:pt x="80" y="95"/>
                    <a:pt x="99" y="63"/>
                    <a:pt x="123" y="35"/>
                  </a:cubicBezTo>
                  <a:cubicBezTo>
                    <a:pt x="130" y="45"/>
                    <a:pt x="135" y="58"/>
                    <a:pt x="135" y="72"/>
                  </a:cubicBezTo>
                  <a:close/>
                  <a:moveTo>
                    <a:pt x="145" y="12"/>
                  </a:moveTo>
                  <a:cubicBezTo>
                    <a:pt x="141" y="12"/>
                    <a:pt x="138" y="12"/>
                    <a:pt x="135" y="12"/>
                  </a:cubicBezTo>
                  <a:cubicBezTo>
                    <a:pt x="135" y="12"/>
                    <a:pt x="130" y="15"/>
                    <a:pt x="123" y="21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97"/>
                    <a:pt x="11" y="118"/>
                    <a:pt x="30" y="131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82"/>
                    <a:pt x="6" y="190"/>
                    <a:pt x="13" y="193"/>
                  </a:cubicBezTo>
                  <a:cubicBezTo>
                    <a:pt x="20" y="197"/>
                    <a:pt x="28" y="194"/>
                    <a:pt x="32" y="187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8" y="143"/>
                    <a:pt x="65" y="145"/>
                    <a:pt x="72" y="145"/>
                  </a:cubicBezTo>
                  <a:cubicBezTo>
                    <a:pt x="112" y="145"/>
                    <a:pt x="145" y="112"/>
                    <a:pt x="145" y="72"/>
                  </a:cubicBezTo>
                  <a:cubicBezTo>
                    <a:pt x="145" y="55"/>
                    <a:pt x="138" y="40"/>
                    <a:pt x="129" y="28"/>
                  </a:cubicBezTo>
                  <a:cubicBezTo>
                    <a:pt x="134" y="22"/>
                    <a:pt x="139" y="17"/>
                    <a:pt x="145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52" name="Rounded Rectangle 51"/>
          <p:cNvSpPr/>
          <p:nvPr/>
        </p:nvSpPr>
        <p:spPr>
          <a:xfrm>
            <a:off x="327137" y="2603767"/>
            <a:ext cx="23446663" cy="1434833"/>
          </a:xfrm>
          <a:prstGeom prst="roundRect">
            <a:avLst>
              <a:gd name="adj" fmla="val 5347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4800" b="1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b="1" dirty="0">
                <a:solidFill>
                  <a:schemeClr val="tx1"/>
                </a:solidFill>
              </a:rPr>
              <a:t>BẢNG TÓM TẮT</a:t>
            </a:r>
            <a:endParaRPr lang="en-US" sz="480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577581" y="1593285"/>
            <a:ext cx="668191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45155" y="4572000"/>
                <a:ext cx="18363632" cy="74608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480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′=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′+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′−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4800" dirty="0"/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sz="48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𝑘𝑢</m:t>
                    </m:r>
                    <m:r>
                      <a:rPr lang="en-US" sz="480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𝑘𝑢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4800" dirty="0"/>
                  <a:t> </a:t>
                </a:r>
                <a:r>
                  <a:rPr lang="en-US" sz="4800" dirty="0" err="1"/>
                  <a:t>với</a:t>
                </a:r>
                <a:r>
                  <a:rPr lang="en-US" sz="4800" dirty="0"/>
                  <a:t> k </a:t>
                </a:r>
                <a:r>
                  <a:rPr lang="en-US" sz="4800" dirty="0" err="1"/>
                  <a:t>là</a:t>
                </a:r>
                <a:r>
                  <a:rPr lang="en-US" sz="4800" dirty="0"/>
                  <a:t> </a:t>
                </a:r>
                <a:r>
                  <a:rPr lang="en-US" sz="4800" dirty="0" err="1"/>
                  <a:t>hằng</a:t>
                </a:r>
                <a:r>
                  <a:rPr lang="en-US" sz="4800" dirty="0"/>
                  <a:t> </a:t>
                </a:r>
                <a:r>
                  <a:rPr lang="en-US" sz="4800" dirty="0" err="1"/>
                  <a:t>số</a:t>
                </a:r>
                <a:endParaRPr lang="en-US" sz="48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𝑢𝑣</m:t>
                          </m:r>
                        </m:e>
                      </m:d>
                      <m:r>
                        <a:rPr lang="en-US" sz="4800" i="1">
                          <a:latin typeface="Cambria Math" panose="02040503050406030204" pitchFamily="18" charset="0"/>
                        </a:rPr>
                        <m:t>′=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𝑢𝑣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48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4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𝑢𝑣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≠</m:t>
                          </m:r>
                          <m:r>
                            <a:rPr lang="en-US" sz="480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48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8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48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≠</m:t>
                          </m:r>
                          <m:r>
                            <a:rPr lang="en-US" sz="480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48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 panose="02040503050406030204" pitchFamily="18" charset="0"/>
                        </a:rPr>
                        <m:t>𝑦</m:t>
                      </m:r>
                      <m:sSub>
                        <m:sSub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4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𝑦</m:t>
                      </m:r>
                      <m:sSub>
                        <m:sSub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en-US" sz="480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𝑢</m:t>
                      </m:r>
                      <m:sSub>
                        <m:sSub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155" y="4572000"/>
                <a:ext cx="18363632" cy="746088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9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0914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138054" y="9472100"/>
            <a:ext cx="24079792" cy="3634300"/>
            <a:chOff x="48567" y="4381500"/>
            <a:chExt cx="24079792" cy="8839200"/>
          </a:xfrm>
        </p:grpSpPr>
        <p:sp>
          <p:nvSpPr>
            <p:cNvPr id="422" name="Google Shape;422;p3"/>
            <p:cNvSpPr/>
            <p:nvPr/>
          </p:nvSpPr>
          <p:spPr>
            <a:xfrm>
              <a:off x="353961" y="4997566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48567" y="4381500"/>
              <a:ext cx="3991941" cy="2753374"/>
              <a:chOff x="410517" y="4648200"/>
              <a:chExt cx="3991941" cy="2753374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1847476" y="4344484"/>
                <a:ext cx="2113559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400888" y="5086350"/>
                <a:ext cx="2819925" cy="1608840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10517" y="4648200"/>
                <a:ext cx="1058947" cy="2753374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360686" y="4482114"/>
            <a:ext cx="21834784" cy="4751492"/>
            <a:chOff x="203867" y="2243792"/>
            <a:chExt cx="10917392" cy="2375746"/>
          </a:xfrm>
        </p:grpSpPr>
        <p:sp>
          <p:nvSpPr>
            <p:cNvPr id="428" name="Google Shape;428;p3"/>
            <p:cNvSpPr/>
            <p:nvPr/>
          </p:nvSpPr>
          <p:spPr>
            <a:xfrm>
              <a:off x="6408796" y="2265965"/>
              <a:ext cx="4712462" cy="1067957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6058871" y="2546842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31851" y="2243792"/>
              <a:ext cx="4712462" cy="1067957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03867" y="2534030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31851" y="3529408"/>
              <a:ext cx="4712462" cy="1067957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245248" y="3862823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6408797" y="3551581"/>
              <a:ext cx="4712462" cy="1067957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6136664" y="383542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12259420" y="7698019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6400" b="1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D</a:t>
            </a:r>
            <a:endParaRPr sz="6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39687" y="1396024"/>
            <a:ext cx="24090260" cy="2871176"/>
            <a:chOff x="923003" y="3917552"/>
            <a:chExt cx="24090260" cy="2871176"/>
          </a:xfrm>
        </p:grpSpPr>
        <p:sp>
          <p:nvSpPr>
            <p:cNvPr id="442" name="Google Shape;442;p3"/>
            <p:cNvSpPr/>
            <p:nvPr/>
          </p:nvSpPr>
          <p:spPr>
            <a:xfrm>
              <a:off x="1272210" y="4426858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3" y="3917552"/>
              <a:ext cx="3942102" cy="1040476"/>
              <a:chOff x="923003" y="3917552"/>
              <a:chExt cx="3942102" cy="104047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1362045" y="4056327"/>
                <a:ext cx="3503060" cy="861996"/>
                <a:chOff x="2028795" y="4418277"/>
                <a:chExt cx="3503060" cy="861996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3364273" y="3082799"/>
                  <a:ext cx="832104" cy="3503060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2636458" y="4480054"/>
                  <a:ext cx="2420395" cy="8002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 1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3" y="3917552"/>
                <a:ext cx="1076356" cy="104047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 6">
                <a:extLst>
                  <a:ext uri="{FF2B5EF4-FFF2-40B4-BE49-F238E27FC236}">
                    <a16:creationId xmlns="" xmlns:a16="http://schemas.microsoft.com/office/drawing/2014/main" id="{7C6B0C03-8959-4D84-B1CA-359EF06034AC}"/>
                  </a:ext>
                </a:extLst>
              </p:cNvPr>
              <p:cNvSpPr/>
              <p:nvPr/>
            </p:nvSpPr>
            <p:spPr>
              <a:xfrm>
                <a:off x="3981789" y="2443586"/>
                <a:ext cx="12550295" cy="15188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 fontAlgn="base">
                  <a:lnSpc>
                    <a:spcPct val="107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FF"/>
                  </a:buClr>
                  <a:buSzPts val="1200"/>
                  <a:tabLst>
                    <a:tab pos="629920" algn="l"/>
                  </a:tabLst>
                </a:pPr>
                <a:r>
                  <a:rPr lang="en-US" sz="54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Công</a:t>
                </a:r>
                <a:r>
                  <a:rPr lang="en-US" sz="54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54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thức</a:t>
                </a:r>
                <a:r>
                  <a:rPr lang="en-US" sz="54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54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đạo</a:t>
                </a:r>
                <a:r>
                  <a:rPr lang="en-US" sz="54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54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hàm</a:t>
                </a:r>
                <a:r>
                  <a:rPr lang="en-US" sz="54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54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của</a:t>
                </a:r>
                <a:r>
                  <a:rPr lang="en-US" sz="54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54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hàm</a:t>
                </a:r>
                <a:r>
                  <a:rPr lang="en-US" sz="54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54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số</a:t>
                </a:r>
                <a:r>
                  <a:rPr lang="en-US" sz="54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5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5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5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5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5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5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en-US" sz="5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5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5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den>
                    </m:f>
                  </m:oMath>
                </a14:m>
                <a:endParaRPr lang="en-US" sz="5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" name="Hình chữ nhật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C6B0C03-8959-4D84-B1CA-359EF06034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789" y="2443586"/>
                <a:ext cx="12550295" cy="1518814"/>
              </a:xfrm>
              <a:prstGeom prst="rect">
                <a:avLst/>
              </a:prstGeom>
              <a:blipFill rotWithShape="1">
                <a:blip r:embed="rId5"/>
                <a:stretch>
                  <a:fillRect l="-2574" b="-3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ình chữ nhật 8">
                <a:extLst>
                  <a:ext uri="{FF2B5EF4-FFF2-40B4-BE49-F238E27FC236}">
                    <a16:creationId xmlns="" xmlns:a16="http://schemas.microsoft.com/office/drawing/2014/main" id="{8F481042-6F9F-405E-B68C-D88C56C69F66}"/>
                  </a:ext>
                </a:extLst>
              </p:cNvPr>
              <p:cNvSpPr/>
              <p:nvPr/>
            </p:nvSpPr>
            <p:spPr>
              <a:xfrm>
                <a:off x="1593541" y="4802028"/>
                <a:ext cx="8191473" cy="1665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f>
                        <m:fPr>
                          <m:ctrlP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  <m:r>
                            <a:rPr lang="en-US" sz="4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d>
                            <m:dPr>
                              <m:ctrlP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sz="4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  <m:d>
                            <m:dPr>
                              <m:ctrlP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sz="4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sz="4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  <m:r>
                            <a:rPr lang="en-US" sz="4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d>
                            <m:dPr>
                              <m:ctrlP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num>
                        <m:den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  <m:d>
                            <m:dPr>
                              <m:ctrlP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48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" name="Hình chữ nhật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F481042-6F9F-405E-B68C-D88C56C69F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541" y="4802028"/>
                <a:ext cx="8191473" cy="1665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DA59BF95-82DF-4343-ABD7-A3833680A7BA}"/>
                  </a:ext>
                </a:extLst>
              </p:cNvPr>
              <p:cNvSpPr/>
              <p:nvPr/>
            </p:nvSpPr>
            <p:spPr>
              <a:xfrm>
                <a:off x="13859074" y="4921157"/>
                <a:ext cx="6455613" cy="12871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𝒇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  <m:d>
                          <m: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48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𝒈</m:t>
                        </m:r>
                        <m:d>
                          <m: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48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𝒈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  <m:d>
                          <m: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𝒈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  <m:d>
                          <m: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	</a:t>
                </a:r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A59BF95-82DF-4343-ABD7-A3833680A7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9074" y="4921157"/>
                <a:ext cx="6455613" cy="1287147"/>
              </a:xfrm>
              <a:prstGeom prst="rect">
                <a:avLst/>
              </a:prstGeom>
              <a:blipFill rotWithShape="1">
                <a:blip r:embed="rId7"/>
                <a:stretch>
                  <a:fillRect b="-2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Hình chữ nhật 35">
                <a:extLst>
                  <a:ext uri="{FF2B5EF4-FFF2-40B4-BE49-F238E27FC236}">
                    <a16:creationId xmlns="" xmlns:a16="http://schemas.microsoft.com/office/drawing/2014/main" id="{7454D55B-C6ED-462D-88CD-B9090C3CA63E}"/>
                  </a:ext>
                </a:extLst>
              </p:cNvPr>
              <p:cNvSpPr/>
              <p:nvPr/>
            </p:nvSpPr>
            <p:spPr>
              <a:xfrm>
                <a:off x="13980264" y="7477729"/>
                <a:ext cx="6455613" cy="12871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48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  <m:d>
                          <m: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48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𝒈</m:t>
                        </m:r>
                        <m:d>
                          <m: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4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48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𝒈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  <m:d>
                          <m: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𝒈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  <m:d>
                          <m: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48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	</a:t>
                </a:r>
              </a:p>
            </p:txBody>
          </p:sp>
        </mc:Choice>
        <mc:Fallback xmlns="">
          <p:sp>
            <p:nvSpPr>
              <p:cNvPr id="36" name="Hình chữ nhật 35">
                <a:extLst>
                  <a:ext uri="{FF2B5EF4-FFF2-40B4-BE49-F238E27FC236}">
                    <a16:creationId xmlns:a16="http://schemas.microsoft.com/office/drawing/2014/main" id="{7454D55B-C6ED-462D-88CD-B9090C3CA6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0264" y="7477729"/>
                <a:ext cx="6455613" cy="1287147"/>
              </a:xfrm>
              <a:prstGeom prst="rect">
                <a:avLst/>
              </a:prstGeom>
              <a:blipFill>
                <a:blip r:embed="rId8"/>
                <a:stretch>
                  <a:fillRect b="-2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Hình chữ nhật 36">
                <a:extLst>
                  <a:ext uri="{FF2B5EF4-FFF2-40B4-BE49-F238E27FC236}">
                    <a16:creationId xmlns="" xmlns:a16="http://schemas.microsoft.com/office/drawing/2014/main" id="{75639549-2395-411D-904A-A491AD93E05F}"/>
                  </a:ext>
                </a:extLst>
              </p:cNvPr>
              <p:cNvSpPr/>
              <p:nvPr/>
            </p:nvSpPr>
            <p:spPr>
              <a:xfrm>
                <a:off x="1881208" y="7207277"/>
                <a:ext cx="8420703" cy="1665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f>
                        <m:fPr>
                          <m:ctrlP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  <m:r>
                            <a:rPr lang="en-US" sz="4800" b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d>
                            <m:dPr>
                              <m:ctrlP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sz="4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  <m:d>
                            <m:dPr>
                              <m:ctrlP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sz="4800" b="1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sz="4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  <m:r>
                            <a:rPr lang="en-US" sz="4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d>
                            <m:dPr>
                              <m:ctrlP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num>
                        <m:den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  <m:d>
                            <m:dPr>
                              <m:ctrlP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48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7" name="Hình chữ nhật 36">
                <a:extLst>
                  <a:ext uri="{FF2B5EF4-FFF2-40B4-BE49-F238E27FC236}">
                    <a16:creationId xmlns:a16="http://schemas.microsoft.com/office/drawing/2014/main" id="{75639549-2395-411D-904A-A491AD93E0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1208" y="7207277"/>
                <a:ext cx="8420703" cy="1665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Hình chữ nhật 12">
            <a:extLst>
              <a:ext uri="{FF2B5EF4-FFF2-40B4-BE49-F238E27FC236}">
                <a16:creationId xmlns="" xmlns:a16="http://schemas.microsoft.com/office/drawing/2014/main" id="{D99BBE71-9C68-4A07-B03A-DA49E6A581F3}"/>
              </a:ext>
            </a:extLst>
          </p:cNvPr>
          <p:cNvSpPr/>
          <p:nvPr/>
        </p:nvSpPr>
        <p:spPr>
          <a:xfrm>
            <a:off x="2538387" y="11147785"/>
            <a:ext cx="16104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có</a:t>
            </a:r>
            <a:endParaRPr lang="en-US" sz="4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Hình chữ nhật 14">
                <a:extLst>
                  <a:ext uri="{FF2B5EF4-FFF2-40B4-BE49-F238E27FC236}">
                    <a16:creationId xmlns="" xmlns:a16="http://schemas.microsoft.com/office/drawing/2014/main" id="{AB30D4A5-23F5-4C84-8E82-885D326EDD50}"/>
                  </a:ext>
                </a:extLst>
              </p:cNvPr>
              <p:cNvSpPr/>
              <p:nvPr/>
            </p:nvSpPr>
            <p:spPr>
              <a:xfrm>
                <a:off x="4175815" y="10591799"/>
                <a:ext cx="3531608" cy="18304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800" i="0">
                          <a:latin typeface="Cambria Math" panose="02040503050406030204" pitchFamily="18" charset="0"/>
                        </a:rPr>
                        <m:t>′=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4800" i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4800"/>
              </a:p>
            </p:txBody>
          </p:sp>
        </mc:Choice>
        <mc:Fallback xmlns="">
          <p:sp>
            <p:nvSpPr>
              <p:cNvPr id="15" name="Hình chữ nhật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B30D4A5-23F5-4C84-8E82-885D326EDD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815" y="10591799"/>
                <a:ext cx="3531608" cy="183043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Hình chữ nhật 16">
                <a:extLst>
                  <a:ext uri="{FF2B5EF4-FFF2-40B4-BE49-F238E27FC236}">
                    <a16:creationId xmlns="" xmlns:a16="http://schemas.microsoft.com/office/drawing/2014/main" id="{2A21764F-34D2-4DFD-AC4A-8C10BCD99A79}"/>
                  </a:ext>
                </a:extLst>
              </p:cNvPr>
              <p:cNvSpPr/>
              <p:nvPr/>
            </p:nvSpPr>
            <p:spPr>
              <a:xfrm>
                <a:off x="7628496" y="10967061"/>
                <a:ext cx="5556265" cy="12772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  <m:d>
                          <m:d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  <m:d>
                          <m:d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48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480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480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7" name="Hình chữ nhật 1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A21764F-34D2-4DFD-AC4A-8C10BCD99A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496" y="10967061"/>
                <a:ext cx="5556265" cy="1277209"/>
              </a:xfrm>
              <a:prstGeom prst="rect">
                <a:avLst/>
              </a:prstGeom>
              <a:blipFill rotWithShape="1">
                <a:blip r:embed="rId11"/>
                <a:stretch>
                  <a:fillRect r="-4605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41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96766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5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153691" y="6271700"/>
            <a:ext cx="24079792" cy="6529900"/>
            <a:chOff x="48567" y="4381500"/>
            <a:chExt cx="24079792" cy="8839200"/>
          </a:xfrm>
        </p:grpSpPr>
        <p:sp>
          <p:nvSpPr>
            <p:cNvPr id="422" name="Google Shape;422;p3"/>
            <p:cNvSpPr/>
            <p:nvPr/>
          </p:nvSpPr>
          <p:spPr>
            <a:xfrm>
              <a:off x="353961" y="4997566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48567" y="4381500"/>
              <a:ext cx="3991941" cy="1079473"/>
              <a:chOff x="410517" y="4648200"/>
              <a:chExt cx="3991941" cy="1079473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2489940" y="3702023"/>
                <a:ext cx="828631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406054" y="4769080"/>
                <a:ext cx="2872840" cy="800219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10517" y="4648200"/>
                <a:ext cx="1058947" cy="1079473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427388" y="5037164"/>
            <a:ext cx="23556178" cy="1234536"/>
            <a:chOff x="241306" y="2243792"/>
            <a:chExt cx="11778089" cy="617268"/>
          </a:xfrm>
        </p:grpSpPr>
        <p:sp>
          <p:nvSpPr>
            <p:cNvPr id="428" name="Google Shape;428;p3"/>
            <p:cNvSpPr/>
            <p:nvPr/>
          </p:nvSpPr>
          <p:spPr>
            <a:xfrm>
              <a:off x="3538287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3247742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31851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41306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6544723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6254178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9551160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9260615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472958" y="5125830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6400" b="1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A</a:t>
            </a:r>
            <a:endParaRPr sz="6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39687" y="1893224"/>
            <a:ext cx="24090260" cy="2871176"/>
            <a:chOff x="923003" y="3917552"/>
            <a:chExt cx="24090260" cy="2871176"/>
          </a:xfrm>
        </p:grpSpPr>
        <p:sp>
          <p:nvSpPr>
            <p:cNvPr id="442" name="Google Shape;442;p3"/>
            <p:cNvSpPr/>
            <p:nvPr/>
          </p:nvSpPr>
          <p:spPr>
            <a:xfrm>
              <a:off x="1272210" y="4426858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3" y="3917552"/>
              <a:ext cx="3942102" cy="1040476"/>
              <a:chOff x="923003" y="3917552"/>
              <a:chExt cx="3942102" cy="104047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1362045" y="4056327"/>
                <a:ext cx="3503060" cy="861996"/>
                <a:chOff x="2028795" y="4418277"/>
                <a:chExt cx="3503060" cy="861996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3364273" y="3082799"/>
                  <a:ext cx="832104" cy="3503060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2636458" y="4480054"/>
                  <a:ext cx="2420395" cy="8002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 2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3" y="3917552"/>
                <a:ext cx="1076356" cy="104047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Hình chữ nhật 2">
                <a:extLst>
                  <a:ext uri="{FF2B5EF4-FFF2-40B4-BE49-F238E27FC236}">
                    <a16:creationId xmlns="" xmlns:a16="http://schemas.microsoft.com/office/drawing/2014/main" id="{5308880F-FE1C-4444-BC39-361D5F65E8FC}"/>
                  </a:ext>
                </a:extLst>
              </p:cNvPr>
              <p:cNvSpPr/>
              <p:nvPr/>
            </p:nvSpPr>
            <p:spPr>
              <a:xfrm>
                <a:off x="3981789" y="3229977"/>
                <a:ext cx="10808536" cy="8199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 fontAlgn="base">
                  <a:lnSpc>
                    <a:spcPct val="107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FF"/>
                  </a:buClr>
                  <a:buSzPts val="1200"/>
                  <a:tabLst>
                    <a:tab pos="629920" algn="l"/>
                  </a:tabLst>
                </a:pPr>
                <a:r>
                  <a:rPr lang="en-US" sz="48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Hàm</a:t>
                </a:r>
                <a:r>
                  <a:rPr lang="en-US" sz="48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48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số</a:t>
                </a:r>
                <a:r>
                  <a:rPr lang="en-US" sz="48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48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sz="4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4800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có</a:t>
                </a:r>
                <a:r>
                  <a:rPr lang="en-US" sz="4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4800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đạo</a:t>
                </a:r>
                <a:r>
                  <a:rPr lang="en-US" sz="4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4800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hàm</a:t>
                </a:r>
                <a:r>
                  <a:rPr lang="en-US" sz="4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4800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bằng</a:t>
                </a:r>
                <a:r>
                  <a:rPr lang="en-US" sz="4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3" name="Hình chữ nhật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308880F-FE1C-4444-BC39-361D5F65E8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789" y="3229977"/>
                <a:ext cx="10808536" cy="819968"/>
              </a:xfrm>
              <a:prstGeom prst="rect">
                <a:avLst/>
              </a:prstGeom>
              <a:blipFill rotWithShape="1">
                <a:blip r:embed="rId5"/>
                <a:stretch>
                  <a:fillRect l="-2538" t="-19403" b="-380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Hình chữ nhật 4">
                <a:extLst>
                  <a:ext uri="{FF2B5EF4-FFF2-40B4-BE49-F238E27FC236}">
                    <a16:creationId xmlns="" xmlns:a16="http://schemas.microsoft.com/office/drawing/2014/main" id="{8B50FAA6-A3C4-47F3-9A4E-F233A56A590B}"/>
                  </a:ext>
                </a:extLst>
              </p:cNvPr>
              <p:cNvSpPr/>
              <p:nvPr/>
            </p:nvSpPr>
            <p:spPr>
              <a:xfrm>
                <a:off x="2133603" y="5313002"/>
                <a:ext cx="2685800" cy="8477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𝟑</m:t>
                    </m:r>
                    <m:sSup>
                      <m:sSupPr>
                        <m:ctrlPr>
                          <a:rPr lang="en-US" sz="48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fr-FR" sz="4800" b="1">
                    <a:solidFill>
                      <a:schemeClr val="bg1"/>
                    </a:solidFill>
                    <a:latin typeface="Palatino Linotype" panose="0204050205050503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4800" b="1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Hình chữ nhật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B50FAA6-A3C4-47F3-9A4E-F233A56A59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3" y="5313002"/>
                <a:ext cx="2685800" cy="847733"/>
              </a:xfrm>
              <a:prstGeom prst="rect">
                <a:avLst/>
              </a:prstGeom>
              <a:blipFill rotWithShape="1">
                <a:blip r:embed="rId6"/>
                <a:stretch>
                  <a:fillRect t="-13669" r="-9070" b="-38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 6">
                <a:extLst>
                  <a:ext uri="{FF2B5EF4-FFF2-40B4-BE49-F238E27FC236}">
                    <a16:creationId xmlns="" xmlns:a16="http://schemas.microsoft.com/office/drawing/2014/main" id="{48C661F4-FDAC-4328-887F-B307651494BA}"/>
                  </a:ext>
                </a:extLst>
              </p:cNvPr>
              <p:cNvSpPr/>
              <p:nvPr/>
            </p:nvSpPr>
            <p:spPr>
              <a:xfrm>
                <a:off x="8184383" y="5056533"/>
                <a:ext cx="2652136" cy="1139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4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fr-FR" sz="4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sz="4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8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48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en-US" sz="4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48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4800" dirty="0">
                    <a:solidFill>
                      <a:schemeClr val="bg1"/>
                    </a:solidFill>
                    <a:latin typeface="Palatino Linotype" panose="0204050205050503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Hình chữ nhật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8C661F4-FDAC-4328-887F-B307651494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383" y="5056533"/>
                <a:ext cx="2652136" cy="1139094"/>
              </a:xfrm>
              <a:prstGeom prst="rect">
                <a:avLst/>
              </a:prstGeom>
              <a:blipFill rotWithShape="1">
                <a:blip r:embed="rId7"/>
                <a:stretch>
                  <a:fillRect r="-9425" b="-14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ình chữ nhật 8">
                <a:extLst>
                  <a:ext uri="{FF2B5EF4-FFF2-40B4-BE49-F238E27FC236}">
                    <a16:creationId xmlns="" xmlns:a16="http://schemas.microsoft.com/office/drawing/2014/main" id="{C6A67339-109D-44BA-9AA2-53D42DB614F6}"/>
                  </a:ext>
                </a:extLst>
              </p:cNvPr>
              <p:cNvSpPr/>
              <p:nvPr/>
            </p:nvSpPr>
            <p:spPr>
              <a:xfrm>
                <a:off x="14205461" y="5286899"/>
                <a:ext cx="3419398" cy="8477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sSup>
                      <m:sSupPr>
                        <m:ctrlPr>
                          <a:rPr lang="en-US" sz="48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fr-FR" sz="4800" b="1">
                    <a:solidFill>
                      <a:schemeClr val="bg1"/>
                    </a:solidFill>
                    <a:latin typeface="Palatino Linotype" panose="0204050205050503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4800" b="1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Hình chữ nhật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6A67339-109D-44BA-9AA2-53D42DB614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5461" y="5286899"/>
                <a:ext cx="3419398" cy="847733"/>
              </a:xfrm>
              <a:prstGeom prst="rect">
                <a:avLst/>
              </a:prstGeom>
              <a:blipFill rotWithShape="1">
                <a:blip r:embed="rId8"/>
                <a:stretch>
                  <a:fillRect t="-13669" r="-7308" b="-38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91C994D5-E87D-4EE5-904B-2909815ED683}"/>
                  </a:ext>
                </a:extLst>
              </p:cNvPr>
              <p:cNvSpPr/>
              <p:nvPr/>
            </p:nvSpPr>
            <p:spPr>
              <a:xfrm>
                <a:off x="19959299" y="5310287"/>
                <a:ext cx="3419398" cy="8477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sSup>
                      <m:sSupPr>
                        <m:ctrlPr>
                          <a:rPr lang="en-US" sz="48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fr-FR" sz="4800" b="1">
                    <a:solidFill>
                      <a:schemeClr val="bg1"/>
                    </a:solidFill>
                    <a:latin typeface="Palatino Linotype" panose="0204050205050503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4800" b="1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1C994D5-E87D-4EE5-904B-2909815ED6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9299" y="5310287"/>
                <a:ext cx="3419398" cy="847733"/>
              </a:xfrm>
              <a:prstGeom prst="rect">
                <a:avLst/>
              </a:prstGeom>
              <a:blipFill rotWithShape="1">
                <a:blip r:embed="rId9"/>
                <a:stretch>
                  <a:fillRect t="-13669" r="-7308" b="-38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Hình chữ nhật 12">
            <a:extLst>
              <a:ext uri="{FF2B5EF4-FFF2-40B4-BE49-F238E27FC236}">
                <a16:creationId xmlns="" xmlns:a16="http://schemas.microsoft.com/office/drawing/2014/main" id="{4F31806D-83BF-4AE2-9D9A-CC7DC2FA804C}"/>
              </a:ext>
            </a:extLst>
          </p:cNvPr>
          <p:cNvSpPr/>
          <p:nvPr/>
        </p:nvSpPr>
        <p:spPr>
          <a:xfrm>
            <a:off x="7707392" y="8023540"/>
            <a:ext cx="16786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8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có</a:t>
            </a:r>
            <a:endParaRPr lang="en-US" sz="4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Hình chữ nhật 14">
                <a:extLst>
                  <a:ext uri="{FF2B5EF4-FFF2-40B4-BE49-F238E27FC236}">
                    <a16:creationId xmlns="" xmlns:a16="http://schemas.microsoft.com/office/drawing/2014/main" id="{2458174A-CCD3-4A3D-82D2-7C9CB9CF8FFE}"/>
                  </a:ext>
                </a:extLst>
              </p:cNvPr>
              <p:cNvSpPr/>
              <p:nvPr/>
            </p:nvSpPr>
            <p:spPr>
              <a:xfrm>
                <a:off x="9489585" y="7979567"/>
                <a:ext cx="3202287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8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8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4800" i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4800"/>
              </a:p>
            </p:txBody>
          </p:sp>
        </mc:Choice>
        <mc:Fallback xmlns="">
          <p:sp>
            <p:nvSpPr>
              <p:cNvPr id="15" name="Hình chữ nhật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458174A-CCD3-4A3D-82D2-7C9CB9CF8F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9585" y="7979567"/>
                <a:ext cx="3202287" cy="83099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Hình chữ nhật 16">
                <a:extLst>
                  <a:ext uri="{FF2B5EF4-FFF2-40B4-BE49-F238E27FC236}">
                    <a16:creationId xmlns="" xmlns:a16="http://schemas.microsoft.com/office/drawing/2014/main" id="{D815B620-BE26-495D-8BCF-A9CF7F61B1D1}"/>
                  </a:ext>
                </a:extLst>
              </p:cNvPr>
              <p:cNvSpPr/>
              <p:nvPr/>
            </p:nvSpPr>
            <p:spPr>
              <a:xfrm>
                <a:off x="12605057" y="8019573"/>
                <a:ext cx="333450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⇒</m:t>
                    </m:r>
                    <m:r>
                      <a:rPr lang="fr-FR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fr-FR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fr-FR" sz="48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</m:t>
                    </m:r>
                    <m:sSup>
                      <m:sSup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4800">
                    <a:latin typeface="Palatino Linotype" panose="0204050205050503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4800"/>
              </a:p>
            </p:txBody>
          </p:sp>
        </mc:Choice>
        <mc:Fallback xmlns="">
          <p:sp>
            <p:nvSpPr>
              <p:cNvPr id="17" name="Hình chữ nhật 1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815B620-BE26-495D-8BCF-A9CF7F61B1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5057" y="8019573"/>
                <a:ext cx="3334503" cy="830997"/>
              </a:xfrm>
              <a:prstGeom prst="rect">
                <a:avLst/>
              </a:prstGeom>
              <a:blipFill rotWithShape="1">
                <a:blip r:embed="rId11"/>
                <a:stretch>
                  <a:fillRect t="-16176" r="-7313" b="-38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34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31524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5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0" y="9700699"/>
            <a:ext cx="24079792" cy="3862901"/>
            <a:chOff x="48567" y="4381498"/>
            <a:chExt cx="24079792" cy="8839202"/>
          </a:xfrm>
        </p:grpSpPr>
        <p:sp>
          <p:nvSpPr>
            <p:cNvPr id="422" name="Google Shape;422;p3"/>
            <p:cNvSpPr/>
            <p:nvPr/>
          </p:nvSpPr>
          <p:spPr>
            <a:xfrm>
              <a:off x="353961" y="4997566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48567" y="4381498"/>
              <a:ext cx="3991941" cy="3038418"/>
              <a:chOff x="410517" y="4648198"/>
              <a:chExt cx="3991941" cy="3038418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1738070" y="4453891"/>
                <a:ext cx="2332371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343218" y="5072694"/>
                <a:ext cx="2872840" cy="800221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10517" y="4648198"/>
                <a:ext cx="1058947" cy="3038418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732150" y="4829103"/>
            <a:ext cx="18929038" cy="3769024"/>
            <a:chOff x="320013" y="2222180"/>
            <a:chExt cx="9464519" cy="1884512"/>
          </a:xfrm>
        </p:grpSpPr>
        <p:sp>
          <p:nvSpPr>
            <p:cNvPr id="428" name="Google Shape;428;p3"/>
            <p:cNvSpPr/>
            <p:nvPr/>
          </p:nvSpPr>
          <p:spPr>
            <a:xfrm>
              <a:off x="6074540" y="2222180"/>
              <a:ext cx="3709992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754702" y="2339182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619425" y="2253796"/>
              <a:ext cx="3409740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320013" y="2339182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608961" y="3489424"/>
              <a:ext cx="3524772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323221" y="3554449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6074540" y="3447072"/>
              <a:ext cx="3709992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813150" y="3549288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738696" y="5063139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6400" b="1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A</a:t>
            </a:r>
            <a:endParaRPr sz="6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39687" y="1728387"/>
            <a:ext cx="24090260" cy="2871176"/>
            <a:chOff x="923003" y="3917552"/>
            <a:chExt cx="24090260" cy="2871176"/>
          </a:xfrm>
        </p:grpSpPr>
        <p:sp>
          <p:nvSpPr>
            <p:cNvPr id="442" name="Google Shape;442;p3"/>
            <p:cNvSpPr/>
            <p:nvPr/>
          </p:nvSpPr>
          <p:spPr>
            <a:xfrm>
              <a:off x="1272210" y="4426858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3" y="3917552"/>
              <a:ext cx="3942102" cy="1040476"/>
              <a:chOff x="923003" y="3917552"/>
              <a:chExt cx="3942102" cy="104047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1362045" y="4056327"/>
                <a:ext cx="3503060" cy="861996"/>
                <a:chOff x="2028795" y="4418277"/>
                <a:chExt cx="3503060" cy="861996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3364273" y="3082799"/>
                  <a:ext cx="832104" cy="3503060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2636458" y="4480054"/>
                  <a:ext cx="2420395" cy="8002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 3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3" y="3917552"/>
                <a:ext cx="1076356" cy="104047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Hình chữ nhật 2">
                <a:extLst>
                  <a:ext uri="{FF2B5EF4-FFF2-40B4-BE49-F238E27FC236}">
                    <a16:creationId xmlns="" xmlns:a16="http://schemas.microsoft.com/office/drawing/2014/main" id="{C86A6B2A-2884-48FB-B7E2-8564B97001FF}"/>
                  </a:ext>
                </a:extLst>
              </p:cNvPr>
              <p:cNvSpPr/>
              <p:nvPr/>
            </p:nvSpPr>
            <p:spPr>
              <a:xfrm>
                <a:off x="3533774" y="3069797"/>
                <a:ext cx="13950166" cy="8199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 fontAlgn="base">
                  <a:lnSpc>
                    <a:spcPct val="107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FF"/>
                  </a:buClr>
                  <a:buSzPts val="1200"/>
                  <a:tabLst>
                    <a:tab pos="629920" algn="l"/>
                  </a:tabLst>
                </a:pPr>
                <a:r>
                  <a:rPr lang="en-US" sz="480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Hàm số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48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48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</m:t>
                    </m:r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48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</m:t>
                    </m:r>
                  </m:oMath>
                </a14:m>
                <a:r>
                  <a:rPr lang="en-US" sz="480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có đạo hàm bằng:</a:t>
                </a:r>
              </a:p>
            </p:txBody>
          </p:sp>
        </mc:Choice>
        <mc:Fallback xmlns="">
          <p:sp>
            <p:nvSpPr>
              <p:cNvPr id="3" name="Hình chữ nhật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86A6B2A-2884-48FB-B7E2-8564B97001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774" y="3069797"/>
                <a:ext cx="13950166" cy="819968"/>
              </a:xfrm>
              <a:prstGeom prst="rect">
                <a:avLst/>
              </a:prstGeom>
              <a:blipFill rotWithShape="1">
                <a:blip r:embed="rId5"/>
                <a:stretch>
                  <a:fillRect l="-2010" t="-19403" b="-380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Hình chữ nhật 4">
                <a:extLst>
                  <a:ext uri="{FF2B5EF4-FFF2-40B4-BE49-F238E27FC236}">
                    <a16:creationId xmlns="" xmlns:a16="http://schemas.microsoft.com/office/drawing/2014/main" id="{AB46E1A3-D493-48A9-8AEF-CF9DB0462E8C}"/>
                  </a:ext>
                </a:extLst>
              </p:cNvPr>
              <p:cNvSpPr/>
              <p:nvPr/>
            </p:nvSpPr>
            <p:spPr>
              <a:xfrm>
                <a:off x="2013719" y="5140081"/>
                <a:ext cx="5244641" cy="8477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𝟑</m:t>
                    </m:r>
                    <m:sSup>
                      <m:sSupPr>
                        <m:ctrlPr>
                          <a:rPr lang="en-US" sz="48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</m:oMath>
                </a14:m>
                <a:r>
                  <a:rPr lang="fr-FR" sz="4800" b="1" dirty="0">
                    <a:solidFill>
                      <a:schemeClr val="bg1"/>
                    </a:solidFill>
                    <a:latin typeface="Palatino Linotype" panose="0204050205050503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4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Hình chữ nhật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B46E1A3-D493-48A9-8AEF-CF9DB0462E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3719" y="5140081"/>
                <a:ext cx="5244641" cy="847733"/>
              </a:xfrm>
              <a:prstGeom prst="rect">
                <a:avLst/>
              </a:prstGeom>
              <a:blipFill rotWithShape="1">
                <a:blip r:embed="rId6"/>
                <a:stretch>
                  <a:fillRect t="-13669" r="-4297" b="-38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 6">
                <a:extLst>
                  <a:ext uri="{FF2B5EF4-FFF2-40B4-BE49-F238E27FC236}">
                    <a16:creationId xmlns="" xmlns:a16="http://schemas.microsoft.com/office/drawing/2014/main" id="{72DB2FB2-4030-45AD-B481-E70DDB700147}"/>
                  </a:ext>
                </a:extLst>
              </p:cNvPr>
              <p:cNvSpPr/>
              <p:nvPr/>
            </p:nvSpPr>
            <p:spPr>
              <a:xfrm>
                <a:off x="13186589" y="5063107"/>
                <a:ext cx="5244641" cy="8477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𝟑</m:t>
                    </m:r>
                    <m:sSup>
                      <m:sSupPr>
                        <m:ctrlPr>
                          <a:rPr lang="en-US" sz="48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</m:oMath>
                </a14:m>
                <a:r>
                  <a:rPr lang="fr-FR" sz="4800" b="1">
                    <a:solidFill>
                      <a:schemeClr val="bg1"/>
                    </a:solidFill>
                    <a:latin typeface="Palatino Linotype" panose="0204050205050503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4800" b="1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Hình chữ nhật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2DB2FB2-4030-45AD-B481-E70DDB7001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6589" y="5063107"/>
                <a:ext cx="5244641" cy="847733"/>
              </a:xfrm>
              <a:prstGeom prst="rect">
                <a:avLst/>
              </a:prstGeom>
              <a:blipFill rotWithShape="1">
                <a:blip r:embed="rId7"/>
                <a:stretch>
                  <a:fillRect t="-13669" r="-4419" b="-38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ình chữ nhật 8">
                <a:extLst>
                  <a:ext uri="{FF2B5EF4-FFF2-40B4-BE49-F238E27FC236}">
                    <a16:creationId xmlns="" xmlns:a16="http://schemas.microsoft.com/office/drawing/2014/main" id="{33EA4C21-6BA8-4374-8146-5F7EE861ABBE}"/>
                  </a:ext>
                </a:extLst>
              </p:cNvPr>
              <p:cNvSpPr/>
              <p:nvPr/>
            </p:nvSpPr>
            <p:spPr>
              <a:xfrm>
                <a:off x="1957870" y="7583381"/>
                <a:ext cx="4935390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4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r>
                        <a:rPr lang="en-US" sz="4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48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48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US" sz="4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Hình chữ nhật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3EA4C21-6BA8-4374-8146-5F7EE861AB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870" y="7583381"/>
                <a:ext cx="4935390" cy="83099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838623B0-001D-46B4-A279-C804D1AFC748}"/>
                  </a:ext>
                </a:extLst>
              </p:cNvPr>
              <p:cNvSpPr/>
              <p:nvPr/>
            </p:nvSpPr>
            <p:spPr>
              <a:xfrm>
                <a:off x="12317408" y="7479009"/>
                <a:ext cx="6983002" cy="8567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fr-FR" sz="4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𝟑</m:t>
                    </m:r>
                    <m:sSup>
                      <m:sSup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𝟓</m:t>
                    </m:r>
                  </m:oMath>
                </a14:m>
                <a:r>
                  <a:rPr lang="fr-FR" sz="4800" b="1">
                    <a:solidFill>
                      <a:schemeClr val="bg1"/>
                    </a:solidFill>
                    <a:latin typeface="Palatino Linotype" panose="0204050205050503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4800" b="1">
                  <a:solidFill>
                    <a:schemeClr val="bg1"/>
                  </a:solidFill>
                  <a:latin typeface="Palatino Linotype" panose="0204050205050503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38623B0-001D-46B4-A279-C804D1AFC7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7408" y="7479009"/>
                <a:ext cx="6983002" cy="856773"/>
              </a:xfrm>
              <a:prstGeom prst="rect">
                <a:avLst/>
              </a:prstGeom>
              <a:blipFill rotWithShape="1">
                <a:blip r:embed="rId9"/>
                <a:stretch>
                  <a:fillRect t="-12857" r="-2969" b="-3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Hình chữ nhật 12">
            <a:extLst>
              <a:ext uri="{FF2B5EF4-FFF2-40B4-BE49-F238E27FC236}">
                <a16:creationId xmlns="" xmlns:a16="http://schemas.microsoft.com/office/drawing/2014/main" id="{E4E04D5E-6C19-49BA-BCC9-A116BDF78287}"/>
              </a:ext>
            </a:extLst>
          </p:cNvPr>
          <p:cNvSpPr/>
          <p:nvPr/>
        </p:nvSpPr>
        <p:spPr>
          <a:xfrm>
            <a:off x="4029597" y="11510437"/>
            <a:ext cx="16104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</a:t>
            </a:r>
            <a:r>
              <a:rPr lang="fr-FR" sz="4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</a:t>
            </a:r>
            <a:endParaRPr lang="en-US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Hình chữ nhật 14">
                <a:extLst>
                  <a:ext uri="{FF2B5EF4-FFF2-40B4-BE49-F238E27FC236}">
                    <a16:creationId xmlns="" xmlns:a16="http://schemas.microsoft.com/office/drawing/2014/main" id="{DFC11A20-BA66-454C-B21F-924D8BCB18A4}"/>
                  </a:ext>
                </a:extLst>
              </p:cNvPr>
              <p:cNvSpPr/>
              <p:nvPr/>
            </p:nvSpPr>
            <p:spPr>
              <a:xfrm>
                <a:off x="5832551" y="11464000"/>
                <a:ext cx="634391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8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8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4800" i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800" i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800" i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4800"/>
              </a:p>
            </p:txBody>
          </p:sp>
        </mc:Choice>
        <mc:Fallback xmlns="">
          <p:sp>
            <p:nvSpPr>
              <p:cNvPr id="15" name="Hình chữ nhật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FC11A20-BA66-454C-B21F-924D8BCB18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551" y="11464000"/>
                <a:ext cx="6343916" cy="83099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Hình chữ nhật 16">
                <a:extLst>
                  <a:ext uri="{FF2B5EF4-FFF2-40B4-BE49-F238E27FC236}">
                    <a16:creationId xmlns="" xmlns:a16="http://schemas.microsoft.com/office/drawing/2014/main" id="{1E25BAEF-DBD3-428A-8519-B902AD857159}"/>
                  </a:ext>
                </a:extLst>
              </p:cNvPr>
              <p:cNvSpPr/>
              <p:nvPr/>
            </p:nvSpPr>
            <p:spPr>
              <a:xfrm>
                <a:off x="11577715" y="11464000"/>
                <a:ext cx="6466963" cy="8436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30555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fr-FR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⇒</m:t>
                    </m:r>
                    <m:r>
                      <a:rPr lang="fr-FR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fr-FR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fr-FR" sz="48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fr-FR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48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</m:t>
                    </m:r>
                    <m:r>
                      <a:rPr lang="fr-FR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fr-FR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48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r>
                  <a:rPr lang="fr-FR" sz="4800">
                    <a:latin typeface="Palatino Linotype" panose="0204050205050503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4800">
                  <a:latin typeface="Palatino Linotype" panose="0204050205050503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Hình chữ nhật 1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E25BAEF-DBD3-428A-8519-B902AD8571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7715" y="11464000"/>
                <a:ext cx="6466963" cy="843693"/>
              </a:xfrm>
              <a:prstGeom prst="rect">
                <a:avLst/>
              </a:prstGeom>
              <a:blipFill rotWithShape="1">
                <a:blip r:embed="rId11"/>
                <a:stretch>
                  <a:fillRect t="-14493" r="-3299" b="-38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34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2687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5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153691" y="6019800"/>
            <a:ext cx="24079792" cy="7162800"/>
            <a:chOff x="48567" y="4381500"/>
            <a:chExt cx="24079792" cy="8839200"/>
          </a:xfrm>
        </p:grpSpPr>
        <p:sp>
          <p:nvSpPr>
            <p:cNvPr id="422" name="Google Shape;422;p3"/>
            <p:cNvSpPr/>
            <p:nvPr/>
          </p:nvSpPr>
          <p:spPr>
            <a:xfrm>
              <a:off x="353961" y="4997566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48567" y="4381500"/>
              <a:ext cx="3991941" cy="1079473"/>
              <a:chOff x="410517" y="4648200"/>
              <a:chExt cx="3991941" cy="1079473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2489940" y="3702023"/>
                <a:ext cx="828631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406054" y="4769080"/>
                <a:ext cx="2872840" cy="800219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10517" y="4648200"/>
                <a:ext cx="1058947" cy="1079473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427388" y="4785264"/>
            <a:ext cx="23556178" cy="1234536"/>
            <a:chOff x="241306" y="2243792"/>
            <a:chExt cx="11778089" cy="617268"/>
          </a:xfrm>
        </p:grpSpPr>
        <p:sp>
          <p:nvSpPr>
            <p:cNvPr id="428" name="Google Shape;428;p3"/>
            <p:cNvSpPr/>
            <p:nvPr/>
          </p:nvSpPr>
          <p:spPr>
            <a:xfrm>
              <a:off x="3538287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3247742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31851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41306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6544723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6254178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9551160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9260615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12514920" y="4924102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vi-VN" sz="6400" b="1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C</a:t>
            </a:r>
            <a:endParaRPr sz="6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39687" y="1641324"/>
            <a:ext cx="24090260" cy="2871176"/>
            <a:chOff x="923003" y="3917552"/>
            <a:chExt cx="24090260" cy="2871176"/>
          </a:xfrm>
        </p:grpSpPr>
        <p:sp>
          <p:nvSpPr>
            <p:cNvPr id="442" name="Google Shape;442;p3"/>
            <p:cNvSpPr/>
            <p:nvPr/>
          </p:nvSpPr>
          <p:spPr>
            <a:xfrm>
              <a:off x="1272210" y="4426858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3" y="3917552"/>
              <a:ext cx="3942102" cy="1040476"/>
              <a:chOff x="923003" y="3917552"/>
              <a:chExt cx="3942102" cy="104047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1362045" y="4056327"/>
                <a:ext cx="3503060" cy="861996"/>
                <a:chOff x="2028795" y="4418277"/>
                <a:chExt cx="3503060" cy="861996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3364273" y="3082799"/>
                  <a:ext cx="832104" cy="3503060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2636458" y="4480054"/>
                  <a:ext cx="2420395" cy="8002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 </a:t>
                  </a:r>
                  <a:r>
                    <a:rPr lang="vi-VN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4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3" y="3917552"/>
                <a:ext cx="1076356" cy="104047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Hình chữ nhật 2">
                <a:extLst>
                  <a:ext uri="{FF2B5EF4-FFF2-40B4-BE49-F238E27FC236}">
                    <a16:creationId xmlns="" xmlns:a16="http://schemas.microsoft.com/office/drawing/2014/main" id="{8B54F4AF-8FC3-417F-A832-A70AD26325BB}"/>
                  </a:ext>
                </a:extLst>
              </p:cNvPr>
              <p:cNvSpPr/>
              <p:nvPr/>
            </p:nvSpPr>
            <p:spPr>
              <a:xfrm>
                <a:off x="4022068" y="2903613"/>
                <a:ext cx="12059583" cy="8199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 fontAlgn="base">
                  <a:lnSpc>
                    <a:spcPct val="107000"/>
                  </a:lnSpc>
                  <a:spcBef>
                    <a:spcPts val="600"/>
                  </a:spcBef>
                  <a:buClr>
                    <a:srgbClr val="0000FF"/>
                  </a:buClr>
                  <a:buSzPts val="1200"/>
                  <a:tabLst>
                    <a:tab pos="629920" algn="l"/>
                  </a:tabLst>
                </a:pPr>
                <a:r>
                  <a:rPr lang="en-US" sz="480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Đạo hàm của hàm số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48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48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480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là:</a:t>
                </a:r>
              </a:p>
            </p:txBody>
          </p:sp>
        </mc:Choice>
        <mc:Fallback xmlns="">
          <p:sp>
            <p:nvSpPr>
              <p:cNvPr id="3" name="Hình chữ nhật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B54F4AF-8FC3-417F-A832-A70AD26325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2068" y="2903613"/>
                <a:ext cx="12059583" cy="819968"/>
              </a:xfrm>
              <a:prstGeom prst="rect">
                <a:avLst/>
              </a:prstGeom>
              <a:blipFill rotWithShape="1">
                <a:blip r:embed="rId5"/>
                <a:stretch>
                  <a:fillRect l="-2326" t="-19259" r="-1314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Hình chữ nhật 3">
                <a:extLst>
                  <a:ext uri="{FF2B5EF4-FFF2-40B4-BE49-F238E27FC236}">
                    <a16:creationId xmlns="" xmlns:a16="http://schemas.microsoft.com/office/drawing/2014/main" id="{0D1C6C5F-0691-4DCF-B1CE-FF6E476F28F7}"/>
                  </a:ext>
                </a:extLst>
              </p:cNvPr>
              <p:cNvSpPr/>
              <p:nvPr/>
            </p:nvSpPr>
            <p:spPr>
              <a:xfrm>
                <a:off x="2122490" y="5035638"/>
                <a:ext cx="266611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4" name="Hình chữ nhật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D1C6C5F-0691-4DCF-B1CE-FF6E476F28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490" y="5035638"/>
                <a:ext cx="2666114" cy="707886"/>
              </a:xfrm>
              <a:prstGeom prst="rect">
                <a:avLst/>
              </a:prstGeom>
              <a:blipFill rotWithShape="1">
                <a:blip r:embed="rId6"/>
                <a:stretch>
                  <a:fillRect t="-18966" r="-7078" b="-32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Hình chữ nhật 4">
                <a:extLst>
                  <a:ext uri="{FF2B5EF4-FFF2-40B4-BE49-F238E27FC236}">
                    <a16:creationId xmlns="" xmlns:a16="http://schemas.microsoft.com/office/drawing/2014/main" id="{0A436C3F-AF4F-4267-BAA0-BB2765B98990}"/>
                  </a:ext>
                </a:extLst>
              </p:cNvPr>
              <p:cNvSpPr/>
              <p:nvPr/>
            </p:nvSpPr>
            <p:spPr>
              <a:xfrm>
                <a:off x="7886866" y="5048589"/>
                <a:ext cx="266611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5" name="Hình chữ nhật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A436C3F-AF4F-4267-BAA0-BB2765B989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6866" y="5048589"/>
                <a:ext cx="2666114" cy="707886"/>
              </a:xfrm>
              <a:prstGeom prst="rect">
                <a:avLst/>
              </a:prstGeom>
              <a:blipFill rotWithShape="1">
                <a:blip r:embed="rId7"/>
                <a:stretch>
                  <a:fillRect t="-18966" r="-7094" b="-32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Hình chữ nhật 5">
                <a:extLst>
                  <a:ext uri="{FF2B5EF4-FFF2-40B4-BE49-F238E27FC236}">
                    <a16:creationId xmlns="" xmlns:a16="http://schemas.microsoft.com/office/drawing/2014/main" id="{0C326726-AE94-44C5-B26B-17B768C09C09}"/>
                  </a:ext>
                </a:extLst>
              </p:cNvPr>
              <p:cNvSpPr/>
              <p:nvPr/>
            </p:nvSpPr>
            <p:spPr>
              <a:xfrm>
                <a:off x="13989129" y="5117578"/>
                <a:ext cx="2972289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6" name="Hình chữ nhật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C326726-AE94-44C5-B26B-17B768C09C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9129" y="5117578"/>
                <a:ext cx="2972289" cy="707886"/>
              </a:xfrm>
              <a:prstGeom prst="rect">
                <a:avLst/>
              </a:prstGeom>
              <a:blipFill rotWithShape="1">
                <a:blip r:embed="rId8"/>
                <a:stretch>
                  <a:fillRect t="-18803" r="-6366" b="-316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 6">
                <a:extLst>
                  <a:ext uri="{FF2B5EF4-FFF2-40B4-BE49-F238E27FC236}">
                    <a16:creationId xmlns="" xmlns:a16="http://schemas.microsoft.com/office/drawing/2014/main" id="{68BE8B5D-2E1F-40B4-B0A9-CB80454F41C7}"/>
                  </a:ext>
                </a:extLst>
              </p:cNvPr>
              <p:cNvSpPr/>
              <p:nvPr/>
            </p:nvSpPr>
            <p:spPr>
              <a:xfrm>
                <a:off x="19356387" y="5057897"/>
                <a:ext cx="3302186" cy="6986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Hình chữ nhật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8BE8B5D-2E1F-40B4-B0A9-CB80454F41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6387" y="5057897"/>
                <a:ext cx="3302186" cy="698653"/>
              </a:xfrm>
              <a:prstGeom prst="rect">
                <a:avLst/>
              </a:prstGeom>
              <a:blipFill rotWithShape="1">
                <a:blip r:embed="rId9"/>
                <a:stretch>
                  <a:fillRect t="-18421" r="-5535" b="-35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Hình chữ nhật 7">
            <a:extLst>
              <a:ext uri="{FF2B5EF4-FFF2-40B4-BE49-F238E27FC236}">
                <a16:creationId xmlns="" xmlns:a16="http://schemas.microsoft.com/office/drawing/2014/main" id="{3A64CADE-7BB5-4426-ADF3-7951DCA73740}"/>
              </a:ext>
            </a:extLst>
          </p:cNvPr>
          <p:cNvSpPr/>
          <p:nvPr/>
        </p:nvSpPr>
        <p:spPr>
          <a:xfrm>
            <a:off x="4093049" y="7855878"/>
            <a:ext cx="15336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có 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Hình chữ nhật 8">
                <a:extLst>
                  <a:ext uri="{FF2B5EF4-FFF2-40B4-BE49-F238E27FC236}">
                    <a16:creationId xmlns="" xmlns:a16="http://schemas.microsoft.com/office/drawing/2014/main" id="{9651043D-ED88-4E32-AEFD-B7EEB054E905}"/>
                  </a:ext>
                </a:extLst>
              </p:cNvPr>
              <p:cNvSpPr/>
              <p:nvPr/>
            </p:nvSpPr>
            <p:spPr>
              <a:xfrm>
                <a:off x="5646284" y="7855878"/>
                <a:ext cx="448116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9" name="Hình chữ nhật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651043D-ED88-4E32-AEFD-B7EEB054E9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284" y="7855878"/>
                <a:ext cx="4481163" cy="70788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ình chữ nhật 9">
                <a:extLst>
                  <a:ext uri="{FF2B5EF4-FFF2-40B4-BE49-F238E27FC236}">
                    <a16:creationId xmlns="" xmlns:a16="http://schemas.microsoft.com/office/drawing/2014/main" id="{A629A803-428C-4160-AA22-13C4BE7C2F91}"/>
                  </a:ext>
                </a:extLst>
              </p:cNvPr>
              <p:cNvSpPr/>
              <p:nvPr/>
            </p:nvSpPr>
            <p:spPr>
              <a:xfrm>
                <a:off x="9831387" y="7855878"/>
                <a:ext cx="3441648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3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0" name="Hình chữ nhật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629A803-428C-4160-AA22-13C4BE7C2F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1387" y="7855878"/>
                <a:ext cx="3441648" cy="70788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4A7347B7-4A78-422B-904C-85E055EAF4E9}"/>
                  </a:ext>
                </a:extLst>
              </p:cNvPr>
              <p:cNvSpPr/>
              <p:nvPr/>
            </p:nvSpPr>
            <p:spPr>
              <a:xfrm>
                <a:off x="12514920" y="7831253"/>
                <a:ext cx="4118050" cy="6986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30555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⇒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r>
                  <a: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A7347B7-4A78-422B-904C-85E055EAF4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14920" y="7831253"/>
                <a:ext cx="4118050" cy="698653"/>
              </a:xfrm>
              <a:prstGeom prst="rect">
                <a:avLst/>
              </a:prstGeom>
              <a:blipFill rotWithShape="1">
                <a:blip r:embed="rId12"/>
                <a:stretch>
                  <a:fillRect t="-18421" r="-3994" b="-35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35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82375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153691" y="5943600"/>
            <a:ext cx="24079792" cy="7239000"/>
            <a:chOff x="48567" y="4381500"/>
            <a:chExt cx="24079792" cy="8839200"/>
          </a:xfrm>
        </p:grpSpPr>
        <p:sp>
          <p:nvSpPr>
            <p:cNvPr id="422" name="Google Shape;422;p3"/>
            <p:cNvSpPr/>
            <p:nvPr/>
          </p:nvSpPr>
          <p:spPr>
            <a:xfrm>
              <a:off x="353961" y="4997566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48567" y="4381500"/>
              <a:ext cx="3991941" cy="1079473"/>
              <a:chOff x="410517" y="4648200"/>
              <a:chExt cx="3991941" cy="1079473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2489940" y="3702023"/>
                <a:ext cx="828631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406054" y="4769080"/>
                <a:ext cx="2872840" cy="800219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10517" y="4648200"/>
                <a:ext cx="1058947" cy="1079473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427388" y="4709064"/>
            <a:ext cx="23556178" cy="1234536"/>
            <a:chOff x="241306" y="2243792"/>
            <a:chExt cx="11778089" cy="617268"/>
          </a:xfrm>
        </p:grpSpPr>
        <p:sp>
          <p:nvSpPr>
            <p:cNvPr id="428" name="Google Shape;428;p3"/>
            <p:cNvSpPr/>
            <p:nvPr/>
          </p:nvSpPr>
          <p:spPr>
            <a:xfrm>
              <a:off x="3538287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3247742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31851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41306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6544723" y="2243792"/>
              <a:ext cx="2662018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6254178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9551160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9260615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12475041" y="4783748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vi-VN" sz="6400" b="1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C</a:t>
            </a:r>
            <a:endParaRPr sz="6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39687" y="1565124"/>
            <a:ext cx="24090260" cy="2871176"/>
            <a:chOff x="923003" y="3917552"/>
            <a:chExt cx="24090260" cy="2871176"/>
          </a:xfrm>
        </p:grpSpPr>
        <p:sp>
          <p:nvSpPr>
            <p:cNvPr id="442" name="Google Shape;442;p3"/>
            <p:cNvSpPr/>
            <p:nvPr/>
          </p:nvSpPr>
          <p:spPr>
            <a:xfrm>
              <a:off x="1272210" y="4426858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3" y="3917552"/>
              <a:ext cx="3942102" cy="1040476"/>
              <a:chOff x="923003" y="3917552"/>
              <a:chExt cx="3942102" cy="104047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1362045" y="4056327"/>
                <a:ext cx="3503060" cy="861996"/>
                <a:chOff x="2028795" y="4418277"/>
                <a:chExt cx="3503060" cy="861996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3364273" y="3082799"/>
                  <a:ext cx="832104" cy="3503060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2636458" y="4480054"/>
                  <a:ext cx="2420395" cy="8002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 </a:t>
                  </a:r>
                  <a:r>
                    <a:rPr lang="vi-VN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5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3" y="3917552"/>
                <a:ext cx="1076356" cy="104047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ình chữ nhật 3">
                <a:extLst>
                  <a:ext uri="{FF2B5EF4-FFF2-40B4-BE49-F238E27FC236}">
                    <a16:creationId xmlns="" xmlns:a16="http://schemas.microsoft.com/office/drawing/2014/main" id="{A2BCC575-97CA-4621-AC8D-F7857B474C28}"/>
                  </a:ext>
                </a:extLst>
              </p:cNvPr>
              <p:cNvSpPr/>
              <p:nvPr/>
            </p:nvSpPr>
            <p:spPr>
              <a:xfrm>
                <a:off x="3981789" y="2906038"/>
                <a:ext cx="9408538" cy="6986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 fontAlgn="base">
                  <a:lnSpc>
                    <a:spcPct val="107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FF"/>
                  </a:buClr>
                  <a:buSzPts val="1200"/>
                  <a:tabLst>
                    <a:tab pos="629920" algn="l"/>
                  </a:tabLst>
                </a:pPr>
                <a:r>
                  <a:rPr lang="en-US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Hàm số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có đạo hàm bằng:</a:t>
                </a:r>
              </a:p>
            </p:txBody>
          </p:sp>
        </mc:Choice>
        <mc:Fallback xmlns="">
          <p:sp>
            <p:nvSpPr>
              <p:cNvPr id="4" name="Hình chữ nhật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2BCC575-97CA-4621-AC8D-F7857B474C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789" y="2906038"/>
                <a:ext cx="9408538" cy="698653"/>
              </a:xfrm>
              <a:prstGeom prst="rect">
                <a:avLst/>
              </a:prstGeom>
              <a:blipFill rotWithShape="1">
                <a:blip r:embed="rId5"/>
                <a:stretch>
                  <a:fillRect l="-2267" t="-18421" r="-1295" b="-35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Hình chữ nhật 4">
            <a:extLst>
              <a:ext uri="{FF2B5EF4-FFF2-40B4-BE49-F238E27FC236}">
                <a16:creationId xmlns="" xmlns:a16="http://schemas.microsoft.com/office/drawing/2014/main" id="{315D4257-EE49-4C58-AA17-1E83336C9384}"/>
              </a:ext>
            </a:extLst>
          </p:cNvPr>
          <p:cNvSpPr/>
          <p:nvPr/>
        </p:nvSpPr>
        <p:spPr>
          <a:xfrm>
            <a:off x="3820026" y="8280179"/>
            <a:ext cx="15336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có 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Hình chữ nhật 5">
                <a:extLst>
                  <a:ext uri="{FF2B5EF4-FFF2-40B4-BE49-F238E27FC236}">
                    <a16:creationId xmlns="" xmlns:a16="http://schemas.microsoft.com/office/drawing/2014/main" id="{AA0AE7C2-453A-40E7-9448-EABBC4F9F057}"/>
                  </a:ext>
                </a:extLst>
              </p:cNvPr>
              <p:cNvSpPr/>
              <p:nvPr/>
            </p:nvSpPr>
            <p:spPr>
              <a:xfrm>
                <a:off x="5506291" y="8273001"/>
                <a:ext cx="336040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" name="Hình chữ nhật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A0AE7C2-453A-40E7-9448-EABBC4F9F0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291" y="8273001"/>
                <a:ext cx="3360407" cy="70788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 6">
                <a:extLst>
                  <a:ext uri="{FF2B5EF4-FFF2-40B4-BE49-F238E27FC236}">
                    <a16:creationId xmlns="" xmlns:a16="http://schemas.microsoft.com/office/drawing/2014/main" id="{1771DF4F-0D15-4495-90E2-6AB1273D8548}"/>
                  </a:ext>
                </a:extLst>
              </p:cNvPr>
              <p:cNvSpPr/>
              <p:nvPr/>
            </p:nvSpPr>
            <p:spPr>
              <a:xfrm>
                <a:off x="8714592" y="8339366"/>
                <a:ext cx="636809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⇒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′=</m:t>
                      </m:r>
                      <m: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" name="Hình chữ nhật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771DF4F-0D15-4495-90E2-6AB1273D85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4592" y="8339366"/>
                <a:ext cx="6368090" cy="70788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Hình chữ nhật 7">
                <a:extLst>
                  <a:ext uri="{FF2B5EF4-FFF2-40B4-BE49-F238E27FC236}">
                    <a16:creationId xmlns="" xmlns:a16="http://schemas.microsoft.com/office/drawing/2014/main" id="{2E0A08A2-F21D-45C6-84F6-E65A7415B994}"/>
                  </a:ext>
                </a:extLst>
              </p:cNvPr>
              <p:cNvSpPr/>
              <p:nvPr/>
            </p:nvSpPr>
            <p:spPr>
              <a:xfrm>
                <a:off x="14342408" y="8395215"/>
                <a:ext cx="4704686" cy="6986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30555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Hình chữ nhật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E0A08A2-F21D-45C6-84F6-E65A7415B9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2408" y="8395215"/>
                <a:ext cx="4704686" cy="698653"/>
              </a:xfrm>
              <a:prstGeom prst="rect">
                <a:avLst/>
              </a:prstGeom>
              <a:blipFill rotWithShape="1">
                <a:blip r:embed="rId8"/>
                <a:stretch>
                  <a:fillRect t="-18261" r="-3497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ình chữ nhật 8">
                <a:extLst>
                  <a:ext uri="{FF2B5EF4-FFF2-40B4-BE49-F238E27FC236}">
                    <a16:creationId xmlns="" xmlns:a16="http://schemas.microsoft.com/office/drawing/2014/main" id="{A392C630-0403-40BE-8098-6E04CEC846E9}"/>
                  </a:ext>
                </a:extLst>
              </p:cNvPr>
              <p:cNvSpPr/>
              <p:nvPr/>
            </p:nvSpPr>
            <p:spPr>
              <a:xfrm>
                <a:off x="1433507" y="4724799"/>
                <a:ext cx="4773038" cy="9244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𝟏𝟐</m:t>
                    </m:r>
                    <m:sSup>
                      <m:sSup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𝟒</m:t>
                                </m:r>
                              </m:sup>
                            </m:s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e>
                        </m:d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9" name="Hình chữ nhật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392C630-0403-40BE-8098-6E04CEC846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507" y="4724799"/>
                <a:ext cx="4773038" cy="924420"/>
              </a:xfrm>
              <a:prstGeom prst="rect">
                <a:avLst/>
              </a:prstGeom>
              <a:blipFill rotWithShape="1">
                <a:blip r:embed="rId9"/>
                <a:stretch>
                  <a:fillRect r="-3576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ình chữ nhật 9">
                <a:extLst>
                  <a:ext uri="{FF2B5EF4-FFF2-40B4-BE49-F238E27FC236}">
                    <a16:creationId xmlns="" xmlns:a16="http://schemas.microsoft.com/office/drawing/2014/main" id="{EFE67A90-1D98-455C-BD72-98361188BBD9}"/>
                  </a:ext>
                </a:extLst>
              </p:cNvPr>
              <p:cNvSpPr/>
              <p:nvPr/>
            </p:nvSpPr>
            <p:spPr>
              <a:xfrm>
                <a:off x="7853877" y="4778579"/>
                <a:ext cx="3924601" cy="9244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𝟑</m:t>
                    </m:r>
                    <m:sSup>
                      <m:sSup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𝟒</m:t>
                                </m:r>
                              </m:sup>
                            </m:s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e>
                        </m:d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10" name="Hình chữ nhật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FE67A90-1D98-455C-BD72-98361188BB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3877" y="4778579"/>
                <a:ext cx="3924601" cy="924420"/>
              </a:xfrm>
              <a:prstGeom prst="rect">
                <a:avLst/>
              </a:prstGeom>
              <a:blipFill rotWithShape="1">
                <a:blip r:embed="rId10"/>
                <a:stretch>
                  <a:fillRect r="-4658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3D16B932-E77E-4C93-83C6-8EC0254BD421}"/>
                  </a:ext>
                </a:extLst>
              </p:cNvPr>
              <p:cNvSpPr/>
              <p:nvPr/>
            </p:nvSpPr>
            <p:spPr>
              <a:xfrm>
                <a:off x="13541662" y="4749628"/>
                <a:ext cx="4773038" cy="9244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𝟏𝟐</m:t>
                    </m:r>
                    <m:sSup>
                      <m:sSup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𝟒</m:t>
                                </m:r>
                              </m:sup>
                            </m:s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e>
                        </m:d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D16B932-E77E-4C93-83C6-8EC0254BD4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662" y="4749628"/>
                <a:ext cx="4773038" cy="924420"/>
              </a:xfrm>
              <a:prstGeom prst="rect">
                <a:avLst/>
              </a:prstGeom>
              <a:blipFill rotWithShape="1">
                <a:blip r:embed="rId11"/>
                <a:stretch>
                  <a:fillRect r="-3576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Hình chữ nhật 11">
                <a:extLst>
                  <a:ext uri="{FF2B5EF4-FFF2-40B4-BE49-F238E27FC236}">
                    <a16:creationId xmlns="" xmlns:a16="http://schemas.microsoft.com/office/drawing/2014/main" id="{D8BE669E-FCA9-4A27-A9FA-B4D1DB4AC552}"/>
                  </a:ext>
                </a:extLst>
              </p:cNvPr>
              <p:cNvSpPr/>
              <p:nvPr/>
            </p:nvSpPr>
            <p:spPr>
              <a:xfrm>
                <a:off x="19624450" y="4807256"/>
                <a:ext cx="4466864" cy="9244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sSup>
                      <m:sSup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𝟒</m:t>
                                </m:r>
                              </m:sup>
                            </m:s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e>
                        </m:d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8BE669E-FCA9-4A27-A9FA-B4D1DB4AC5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4450" y="4807256"/>
                <a:ext cx="4466864" cy="924420"/>
              </a:xfrm>
              <a:prstGeom prst="rect">
                <a:avLst/>
              </a:prstGeom>
              <a:blipFill rotWithShape="1">
                <a:blip r:embed="rId12"/>
                <a:stretch>
                  <a:fillRect r="-3956" b="-21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35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3569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153691" y="6119300"/>
            <a:ext cx="24079792" cy="6987100"/>
            <a:chOff x="48567" y="4381500"/>
            <a:chExt cx="24079792" cy="8839200"/>
          </a:xfrm>
        </p:grpSpPr>
        <p:sp>
          <p:nvSpPr>
            <p:cNvPr id="422" name="Google Shape;422;p3"/>
            <p:cNvSpPr/>
            <p:nvPr/>
          </p:nvSpPr>
          <p:spPr>
            <a:xfrm>
              <a:off x="353961" y="4997566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48567" y="4381500"/>
              <a:ext cx="3991941" cy="1079473"/>
              <a:chOff x="410517" y="4648200"/>
              <a:chExt cx="3991941" cy="1079473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2489940" y="3702023"/>
                <a:ext cx="828631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406054" y="4769080"/>
                <a:ext cx="2872840" cy="800219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10517" y="4648200"/>
                <a:ext cx="1058947" cy="1079473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427388" y="4656164"/>
            <a:ext cx="23556178" cy="1234536"/>
            <a:chOff x="241306" y="2243792"/>
            <a:chExt cx="11778089" cy="617268"/>
          </a:xfrm>
        </p:grpSpPr>
        <p:sp>
          <p:nvSpPr>
            <p:cNvPr id="428" name="Google Shape;428;p3"/>
            <p:cNvSpPr/>
            <p:nvPr/>
          </p:nvSpPr>
          <p:spPr>
            <a:xfrm>
              <a:off x="3538287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3247742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31851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41306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6544723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6254178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9551160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9260615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6417691" y="4758423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vi-VN" sz="6400" b="1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B</a:t>
            </a:r>
            <a:endParaRPr sz="6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39687" y="1512224"/>
            <a:ext cx="24090260" cy="2871176"/>
            <a:chOff x="923003" y="3917552"/>
            <a:chExt cx="24090260" cy="2871176"/>
          </a:xfrm>
        </p:grpSpPr>
        <p:sp>
          <p:nvSpPr>
            <p:cNvPr id="442" name="Google Shape;442;p3"/>
            <p:cNvSpPr/>
            <p:nvPr/>
          </p:nvSpPr>
          <p:spPr>
            <a:xfrm>
              <a:off x="1272210" y="4426858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3" y="3917552"/>
              <a:ext cx="3942102" cy="1040476"/>
              <a:chOff x="923003" y="3917552"/>
              <a:chExt cx="3942102" cy="104047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1362045" y="4056327"/>
                <a:ext cx="3503060" cy="861996"/>
                <a:chOff x="2028795" y="4418277"/>
                <a:chExt cx="3503060" cy="861996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3364273" y="3082799"/>
                  <a:ext cx="832104" cy="3503060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2636458" y="4480054"/>
                  <a:ext cx="2420395" cy="8002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 </a:t>
                  </a:r>
                  <a:r>
                    <a:rPr lang="vi-VN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6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3" y="3917552"/>
                <a:ext cx="1076356" cy="104047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ình chữ nhật 3">
                <a:extLst>
                  <a:ext uri="{FF2B5EF4-FFF2-40B4-BE49-F238E27FC236}">
                    <a16:creationId xmlns="" xmlns:a16="http://schemas.microsoft.com/office/drawing/2014/main" id="{AB93AE68-BED8-477E-B5E6-A795BEC49CBB}"/>
                  </a:ext>
                </a:extLst>
              </p:cNvPr>
              <p:cNvSpPr/>
              <p:nvPr/>
            </p:nvSpPr>
            <p:spPr>
              <a:xfrm>
                <a:off x="3981789" y="2582657"/>
                <a:ext cx="7791748" cy="10273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Đạo hàm của hàm số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là:</a:t>
                </a:r>
              </a:p>
            </p:txBody>
          </p:sp>
        </mc:Choice>
        <mc:Fallback xmlns="">
          <p:sp>
            <p:nvSpPr>
              <p:cNvPr id="4" name="Hình chữ nhật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B93AE68-BED8-477E-B5E6-A795BEC49C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789" y="2582657"/>
                <a:ext cx="7791748" cy="1027333"/>
              </a:xfrm>
              <a:prstGeom prst="rect">
                <a:avLst/>
              </a:prstGeom>
              <a:blipFill rotWithShape="1">
                <a:blip r:embed="rId5"/>
                <a:stretch>
                  <a:fillRect l="-2739" r="-1878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Hình chữ nhật 4">
                <a:extLst>
                  <a:ext uri="{FF2B5EF4-FFF2-40B4-BE49-F238E27FC236}">
                    <a16:creationId xmlns="" xmlns:a16="http://schemas.microsoft.com/office/drawing/2014/main" id="{28F9533D-D7C7-4889-BA12-3CB27FAF627F}"/>
                  </a:ext>
                </a:extLst>
              </p:cNvPr>
              <p:cNvSpPr/>
              <p:nvPr/>
            </p:nvSpPr>
            <p:spPr>
              <a:xfrm>
                <a:off x="2138558" y="4721007"/>
                <a:ext cx="2676310" cy="1054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5" name="Hình chữ nhật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8F9533D-D7C7-4889-BA12-3CB27FAF6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8558" y="4721007"/>
                <a:ext cx="2676310" cy="1054199"/>
              </a:xfrm>
              <a:prstGeom prst="rect">
                <a:avLst/>
              </a:prstGeom>
              <a:blipFill rotWithShape="1">
                <a:blip r:embed="rId6"/>
                <a:stretch>
                  <a:fillRect r="-7062" b="-3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Hình chữ nhật 5">
                <a:extLst>
                  <a:ext uri="{FF2B5EF4-FFF2-40B4-BE49-F238E27FC236}">
                    <a16:creationId xmlns="" xmlns:a16="http://schemas.microsoft.com/office/drawing/2014/main" id="{11310EF7-186C-4C38-8024-5FC397EF55E9}"/>
                  </a:ext>
                </a:extLst>
              </p:cNvPr>
              <p:cNvSpPr/>
              <p:nvPr/>
            </p:nvSpPr>
            <p:spPr>
              <a:xfrm>
                <a:off x="8148122" y="4753163"/>
                <a:ext cx="2676310" cy="1054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6" name="Hình chữ nhật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1310EF7-186C-4C38-8024-5FC397EF55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8122" y="4753163"/>
                <a:ext cx="2676310" cy="1054199"/>
              </a:xfrm>
              <a:prstGeom prst="rect">
                <a:avLst/>
              </a:prstGeom>
              <a:blipFill rotWithShape="1">
                <a:blip r:embed="rId7"/>
                <a:stretch>
                  <a:fillRect r="-7062" b="-3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 6">
                <a:extLst>
                  <a:ext uri="{FF2B5EF4-FFF2-40B4-BE49-F238E27FC236}">
                    <a16:creationId xmlns="" xmlns:a16="http://schemas.microsoft.com/office/drawing/2014/main" id="{19E36611-38E2-4AF2-BED7-B3CF9FDE4BEA}"/>
                  </a:ext>
                </a:extLst>
              </p:cNvPr>
              <p:cNvSpPr/>
              <p:nvPr/>
            </p:nvSpPr>
            <p:spPr>
              <a:xfrm>
                <a:off x="14039310" y="4814127"/>
                <a:ext cx="2676310" cy="10450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7" name="Hình chữ nhật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9E36611-38E2-4AF2-BED7-B3CF9FDE4B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9310" y="4814127"/>
                <a:ext cx="2676310" cy="1045030"/>
              </a:xfrm>
              <a:prstGeom prst="rect">
                <a:avLst/>
              </a:prstGeom>
              <a:blipFill rotWithShape="1">
                <a:blip r:embed="rId8"/>
                <a:stretch>
                  <a:fillRect r="-7289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Hình chữ nhật 7">
                <a:extLst>
                  <a:ext uri="{FF2B5EF4-FFF2-40B4-BE49-F238E27FC236}">
                    <a16:creationId xmlns="" xmlns:a16="http://schemas.microsoft.com/office/drawing/2014/main" id="{2D49AD05-C3A2-4AF8-B9DB-9E0258C9F0C2}"/>
                  </a:ext>
                </a:extLst>
              </p:cNvPr>
              <p:cNvSpPr/>
              <p:nvPr/>
            </p:nvSpPr>
            <p:spPr>
              <a:xfrm>
                <a:off x="19628182" y="4692248"/>
                <a:ext cx="3312382" cy="11117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Hình chữ nhật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D49AD05-C3A2-4AF8-B9DB-9E0258C9F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8182" y="4692248"/>
                <a:ext cx="3312382" cy="1111715"/>
              </a:xfrm>
              <a:prstGeom prst="rect">
                <a:avLst/>
              </a:prstGeom>
              <a:blipFill rotWithShape="1">
                <a:blip r:embed="rId9"/>
                <a:stretch>
                  <a:fillRect r="-5525" b="-3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Hình chữ nhật 8">
            <a:extLst>
              <a:ext uri="{FF2B5EF4-FFF2-40B4-BE49-F238E27FC236}">
                <a16:creationId xmlns="" xmlns:a16="http://schemas.microsoft.com/office/drawing/2014/main" id="{081C5FCF-117F-4207-8BFA-BD943A660641}"/>
              </a:ext>
            </a:extLst>
          </p:cNvPr>
          <p:cNvSpPr/>
          <p:nvPr/>
        </p:nvSpPr>
        <p:spPr>
          <a:xfrm>
            <a:off x="3925276" y="7785016"/>
            <a:ext cx="15336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có 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ình chữ nhật 9">
                <a:extLst>
                  <a:ext uri="{FF2B5EF4-FFF2-40B4-BE49-F238E27FC236}">
                    <a16:creationId xmlns="" xmlns:a16="http://schemas.microsoft.com/office/drawing/2014/main" id="{69A8EBBC-59F6-4E1C-BBB2-496EEA484ABA}"/>
                  </a:ext>
                </a:extLst>
              </p:cNvPr>
              <p:cNvSpPr/>
              <p:nvPr/>
            </p:nvSpPr>
            <p:spPr>
              <a:xfrm>
                <a:off x="5776677" y="7509395"/>
                <a:ext cx="2730491" cy="12591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0" name="Hình chữ nhật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9A8EBBC-59F6-4E1C-BBB2-496EEA484A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677" y="7509395"/>
                <a:ext cx="2730491" cy="125912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2FF7C14C-1631-44F0-A9F7-215BC9C2B2EE}"/>
                  </a:ext>
                </a:extLst>
              </p:cNvPr>
              <p:cNvSpPr/>
              <p:nvPr/>
            </p:nvSpPr>
            <p:spPr>
              <a:xfrm>
                <a:off x="8507168" y="7509395"/>
                <a:ext cx="4826642" cy="13740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⇒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′=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2.2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1.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FF7C14C-1631-44F0-A9F7-215BC9C2B2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7168" y="7509395"/>
                <a:ext cx="4826642" cy="137403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Hình chữ nhật 11">
                <a:extLst>
                  <a:ext uri="{FF2B5EF4-FFF2-40B4-BE49-F238E27FC236}">
                    <a16:creationId xmlns="" xmlns:a16="http://schemas.microsoft.com/office/drawing/2014/main" id="{B49E830F-2964-44C6-A054-59C33FF3A68D}"/>
                  </a:ext>
                </a:extLst>
              </p:cNvPr>
              <p:cNvSpPr/>
              <p:nvPr/>
            </p:nvSpPr>
            <p:spPr>
              <a:xfrm>
                <a:off x="12972844" y="7586787"/>
                <a:ext cx="2731773" cy="11043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30555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49E830F-2964-44C6-A054-59C33FF3A6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2844" y="7586787"/>
                <a:ext cx="2731773" cy="1104341"/>
              </a:xfrm>
              <a:prstGeom prst="rect">
                <a:avLst/>
              </a:prstGeom>
              <a:blipFill rotWithShape="1">
                <a:blip r:embed="rId12"/>
                <a:stretch>
                  <a:fillRect r="-6920" b="-3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35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56631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153691" y="5662100"/>
            <a:ext cx="24079792" cy="7520500"/>
            <a:chOff x="48567" y="4381500"/>
            <a:chExt cx="24079792" cy="8839200"/>
          </a:xfrm>
        </p:grpSpPr>
        <p:sp>
          <p:nvSpPr>
            <p:cNvPr id="422" name="Google Shape;422;p3"/>
            <p:cNvSpPr/>
            <p:nvPr/>
          </p:nvSpPr>
          <p:spPr>
            <a:xfrm>
              <a:off x="353961" y="4997566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48567" y="4381500"/>
              <a:ext cx="3991941" cy="1079473"/>
              <a:chOff x="410517" y="4648200"/>
              <a:chExt cx="3991941" cy="1079473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2489940" y="3702023"/>
                <a:ext cx="828631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406054" y="4769080"/>
                <a:ext cx="2872840" cy="800219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10517" y="4648200"/>
                <a:ext cx="1058947" cy="1079473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427388" y="4427564"/>
            <a:ext cx="23556178" cy="1234536"/>
            <a:chOff x="241306" y="2243792"/>
            <a:chExt cx="11778089" cy="617268"/>
          </a:xfrm>
        </p:grpSpPr>
        <p:sp>
          <p:nvSpPr>
            <p:cNvPr id="428" name="Google Shape;428;p3"/>
            <p:cNvSpPr/>
            <p:nvPr/>
          </p:nvSpPr>
          <p:spPr>
            <a:xfrm>
              <a:off x="3538287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3247742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31851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41306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6544723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6254178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9551160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9260615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443937" y="4502699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vi-VN" sz="6400" b="1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A</a:t>
            </a:r>
            <a:endParaRPr sz="6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39687" y="1283624"/>
            <a:ext cx="24090260" cy="2871176"/>
            <a:chOff x="923003" y="3917552"/>
            <a:chExt cx="24090260" cy="2871176"/>
          </a:xfrm>
        </p:grpSpPr>
        <p:sp>
          <p:nvSpPr>
            <p:cNvPr id="442" name="Google Shape;442;p3"/>
            <p:cNvSpPr/>
            <p:nvPr/>
          </p:nvSpPr>
          <p:spPr>
            <a:xfrm>
              <a:off x="1272210" y="4426858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3" y="3917552"/>
              <a:ext cx="3942102" cy="1040476"/>
              <a:chOff x="923003" y="3917552"/>
              <a:chExt cx="3942102" cy="104047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1362045" y="4056327"/>
                <a:ext cx="3503060" cy="861996"/>
                <a:chOff x="2028795" y="4418277"/>
                <a:chExt cx="3503060" cy="861996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3364273" y="3082799"/>
                  <a:ext cx="832104" cy="3503060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2636458" y="4480054"/>
                  <a:ext cx="2420395" cy="8002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 </a:t>
                  </a:r>
                  <a:r>
                    <a:rPr lang="vi-VN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7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3" y="3917552"/>
                <a:ext cx="1076356" cy="104047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ình chữ nhật 3">
                <a:extLst>
                  <a:ext uri="{FF2B5EF4-FFF2-40B4-BE49-F238E27FC236}">
                    <a16:creationId xmlns="" xmlns:a16="http://schemas.microsoft.com/office/drawing/2014/main" id="{9BC3AFEB-07C3-4499-9A7C-3ABB9C35EA31}"/>
                  </a:ext>
                </a:extLst>
              </p:cNvPr>
              <p:cNvSpPr/>
              <p:nvPr/>
            </p:nvSpPr>
            <p:spPr>
              <a:xfrm>
                <a:off x="3468775" y="2422105"/>
                <a:ext cx="8668270" cy="10259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Hàm số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có đạo hàm bằng:</a:t>
                </a:r>
              </a:p>
            </p:txBody>
          </p:sp>
        </mc:Choice>
        <mc:Fallback xmlns="">
          <p:sp>
            <p:nvSpPr>
              <p:cNvPr id="4" name="Hình chữ nhật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BC3AFEB-07C3-4499-9A7C-3ABB9C35EA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775" y="2422105"/>
                <a:ext cx="8668270" cy="1025987"/>
              </a:xfrm>
              <a:prstGeom prst="rect">
                <a:avLst/>
              </a:prstGeom>
              <a:blipFill rotWithShape="1">
                <a:blip r:embed="rId5"/>
                <a:stretch>
                  <a:fillRect r="-1547" b="-8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Hình chữ nhật 4">
            <a:extLst>
              <a:ext uri="{FF2B5EF4-FFF2-40B4-BE49-F238E27FC236}">
                <a16:creationId xmlns="" xmlns:a16="http://schemas.microsoft.com/office/drawing/2014/main" id="{5A30C34D-ED51-49B0-9A30-40449B88F43C}"/>
              </a:ext>
            </a:extLst>
          </p:cNvPr>
          <p:cNvSpPr/>
          <p:nvPr/>
        </p:nvSpPr>
        <p:spPr>
          <a:xfrm>
            <a:off x="4052409" y="7431523"/>
            <a:ext cx="15905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có 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Hình chữ nhật 5">
                <a:extLst>
                  <a:ext uri="{FF2B5EF4-FFF2-40B4-BE49-F238E27FC236}">
                    <a16:creationId xmlns="" xmlns:a16="http://schemas.microsoft.com/office/drawing/2014/main" id="{538A9E19-A303-440F-873F-F8A28650B955}"/>
                  </a:ext>
                </a:extLst>
              </p:cNvPr>
              <p:cNvSpPr/>
              <p:nvPr/>
            </p:nvSpPr>
            <p:spPr>
              <a:xfrm>
                <a:off x="5642909" y="7155902"/>
                <a:ext cx="2446760" cy="12591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fr-FR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fr-FR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fr-FR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" name="Hình chữ nhật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38A9E19-A303-440F-873F-F8A28650B9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2909" y="7155902"/>
                <a:ext cx="2446760" cy="125912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 6">
                <a:extLst>
                  <a:ext uri="{FF2B5EF4-FFF2-40B4-BE49-F238E27FC236}">
                    <a16:creationId xmlns="" xmlns:a16="http://schemas.microsoft.com/office/drawing/2014/main" id="{E7A5F481-E12F-4D14-B9F4-250E08C54070}"/>
                  </a:ext>
                </a:extLst>
              </p:cNvPr>
              <p:cNvSpPr/>
              <p:nvPr/>
            </p:nvSpPr>
            <p:spPr>
              <a:xfrm>
                <a:off x="8057902" y="7131957"/>
                <a:ext cx="5758949" cy="16303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⇒</m:t>
                      </m:r>
                      <m:r>
                        <a:rPr lang="fr-FR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fr-FR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′=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fr-FR" sz="4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1.1</m:t>
                          </m:r>
                          <m:r>
                            <a:rPr lang="fr-FR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fr-FR" sz="4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1.</m:t>
                          </m:r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fr-FR" sz="4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48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fr-FR" sz="48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fr-FR" sz="480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4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4800"/>
              </a:p>
            </p:txBody>
          </p:sp>
        </mc:Choice>
        <mc:Fallback xmlns="">
          <p:sp>
            <p:nvSpPr>
              <p:cNvPr id="7" name="Hình chữ nhật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7A5F481-E12F-4D14-B9F4-250E08C540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902" y="7131957"/>
                <a:ext cx="5758949" cy="163031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Hình chữ nhật 7">
                <a:extLst>
                  <a:ext uri="{FF2B5EF4-FFF2-40B4-BE49-F238E27FC236}">
                    <a16:creationId xmlns="" xmlns:a16="http://schemas.microsoft.com/office/drawing/2014/main" id="{252ACB97-1220-4C03-BAEC-A54BC524FD19}"/>
                  </a:ext>
                </a:extLst>
              </p:cNvPr>
              <p:cNvSpPr/>
              <p:nvPr/>
            </p:nvSpPr>
            <p:spPr>
              <a:xfrm>
                <a:off x="13273493" y="7073800"/>
                <a:ext cx="3972819" cy="17466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30555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fr-FR" sz="6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6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66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sz="6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66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66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fr-FR" sz="66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fr-FR" sz="66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e>
                            </m:d>
                          </m:e>
                          <m:sup>
                            <m:r>
                              <a:rPr lang="fr-FR" sz="66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fr-FR" sz="660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660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Hình chữ nhật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52ACB97-1220-4C03-BAEC-A54BC524FD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73493" y="7073800"/>
                <a:ext cx="3972819" cy="1746632"/>
              </a:xfrm>
              <a:prstGeom prst="rect">
                <a:avLst/>
              </a:prstGeom>
              <a:blipFill rotWithShape="1">
                <a:blip r:embed="rId8"/>
                <a:stretch>
                  <a:fillRect r="-9509" b="-5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ình chữ nhật 8">
                <a:extLst>
                  <a:ext uri="{FF2B5EF4-FFF2-40B4-BE49-F238E27FC236}">
                    <a16:creationId xmlns="" xmlns:a16="http://schemas.microsoft.com/office/drawing/2014/main" id="{0A3841CF-C5E8-4060-8A6C-39D85971B192}"/>
                  </a:ext>
                </a:extLst>
              </p:cNvPr>
              <p:cNvSpPr/>
              <p:nvPr/>
            </p:nvSpPr>
            <p:spPr>
              <a:xfrm>
                <a:off x="1975170" y="4496096"/>
                <a:ext cx="2676310" cy="10450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  <m:r>
                                  <a:rPr lang="fr-FR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fr-FR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</m:e>
                            </m:d>
                          </m:e>
                          <m:sup>
                            <m:r>
                              <a:rPr lang="fr-FR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fr-FR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9" name="Hình chữ nhật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A3841CF-C5E8-4060-8A6C-39D85971B1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5170" y="4496096"/>
                <a:ext cx="2676310" cy="1045030"/>
              </a:xfrm>
              <a:prstGeom prst="rect">
                <a:avLst/>
              </a:prstGeom>
              <a:blipFill rotWithShape="1">
                <a:blip r:embed="rId9"/>
                <a:stretch>
                  <a:fillRect r="-7289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ình chữ nhật 9">
                <a:extLst>
                  <a:ext uri="{FF2B5EF4-FFF2-40B4-BE49-F238E27FC236}">
                    <a16:creationId xmlns="" xmlns:a16="http://schemas.microsoft.com/office/drawing/2014/main" id="{71518CB1-5F0E-4467-98EE-12C3C2F2CF36}"/>
                  </a:ext>
                </a:extLst>
              </p:cNvPr>
              <p:cNvSpPr/>
              <p:nvPr/>
            </p:nvSpPr>
            <p:spPr>
              <a:xfrm>
                <a:off x="8146407" y="4496096"/>
                <a:ext cx="2676310" cy="10450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  <m:r>
                                  <a:rPr lang="fr-FR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fr-FR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</m:e>
                            </m:d>
                          </m:e>
                          <m:sup>
                            <m:r>
                              <a:rPr lang="fr-FR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fr-FR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10" name="Hình chữ nhật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1518CB1-5F0E-4467-98EE-12C3C2F2CF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6407" y="4496096"/>
                <a:ext cx="2676310" cy="1045030"/>
              </a:xfrm>
              <a:prstGeom prst="rect">
                <a:avLst/>
              </a:prstGeom>
              <a:blipFill rotWithShape="1">
                <a:blip r:embed="rId10"/>
                <a:stretch>
                  <a:fillRect r="-7289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6D4ABA79-DEA3-433E-B975-CD57EE18C9DB}"/>
                  </a:ext>
                </a:extLst>
              </p:cNvPr>
              <p:cNvSpPr/>
              <p:nvPr/>
            </p:nvSpPr>
            <p:spPr>
              <a:xfrm>
                <a:off x="14216328" y="4497880"/>
                <a:ext cx="2676310" cy="10450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  <m:r>
                                  <a:rPr lang="fr-FR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fr-FR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</m:e>
                            </m:d>
                          </m:e>
                          <m:sup>
                            <m:r>
                              <a:rPr lang="fr-FR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fr-FR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4ABA79-DEA3-433E-B975-CD57EE18C9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6328" y="4497880"/>
                <a:ext cx="2676310" cy="1045030"/>
              </a:xfrm>
              <a:prstGeom prst="rect">
                <a:avLst/>
              </a:prstGeom>
              <a:blipFill rotWithShape="1">
                <a:blip r:embed="rId11"/>
                <a:stretch>
                  <a:fillRect r="-7289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Hình chữ nhật 11">
                <a:extLst>
                  <a:ext uri="{FF2B5EF4-FFF2-40B4-BE49-F238E27FC236}">
                    <a16:creationId xmlns="" xmlns:a16="http://schemas.microsoft.com/office/drawing/2014/main" id="{79FD541F-AD2E-4B63-BA73-5E389E3A2AF7}"/>
                  </a:ext>
                </a:extLst>
              </p:cNvPr>
              <p:cNvSpPr/>
              <p:nvPr/>
            </p:nvSpPr>
            <p:spPr>
              <a:xfrm>
                <a:off x="19558558" y="4424408"/>
                <a:ext cx="3312382" cy="11117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  <m:r>
                                  <a:rPr lang="fr-FR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fr-FR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</m:e>
                            </m:d>
                          </m:e>
                          <m:sup>
                            <m:r>
                              <a:rPr lang="fr-FR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fr-FR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9FD541F-AD2E-4B63-BA73-5E389E3A2A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8558" y="4424408"/>
                <a:ext cx="3312382" cy="1111715"/>
              </a:xfrm>
              <a:prstGeom prst="rect">
                <a:avLst/>
              </a:prstGeom>
              <a:blipFill rotWithShape="1">
                <a:blip r:embed="rId12"/>
                <a:stretch>
                  <a:fillRect r="-5515" b="-3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35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09150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153691" y="6119300"/>
            <a:ext cx="24079792" cy="6987100"/>
            <a:chOff x="48567" y="4381500"/>
            <a:chExt cx="24079792" cy="8839200"/>
          </a:xfrm>
        </p:grpSpPr>
        <p:sp>
          <p:nvSpPr>
            <p:cNvPr id="422" name="Google Shape;422;p3"/>
            <p:cNvSpPr/>
            <p:nvPr/>
          </p:nvSpPr>
          <p:spPr>
            <a:xfrm>
              <a:off x="353961" y="4997566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48567" y="4381500"/>
              <a:ext cx="3991941" cy="1079473"/>
              <a:chOff x="410517" y="4648200"/>
              <a:chExt cx="3991941" cy="1079473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2489940" y="3702023"/>
                <a:ext cx="828631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406054" y="4769080"/>
                <a:ext cx="2872840" cy="800219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10517" y="4648200"/>
                <a:ext cx="1058947" cy="1079473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427388" y="4884764"/>
            <a:ext cx="23556178" cy="1234536"/>
            <a:chOff x="241306" y="2243792"/>
            <a:chExt cx="11778089" cy="617268"/>
          </a:xfrm>
        </p:grpSpPr>
        <p:sp>
          <p:nvSpPr>
            <p:cNvPr id="428" name="Google Shape;428;p3"/>
            <p:cNvSpPr/>
            <p:nvPr/>
          </p:nvSpPr>
          <p:spPr>
            <a:xfrm>
              <a:off x="3538287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3247742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31851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41306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6544723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6254178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9551160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9260615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18502894" y="5042727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6400" b="1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D</a:t>
            </a:r>
            <a:endParaRPr sz="6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39687" y="1740824"/>
            <a:ext cx="24090260" cy="2871176"/>
            <a:chOff x="923003" y="3917552"/>
            <a:chExt cx="24090260" cy="2871176"/>
          </a:xfrm>
        </p:grpSpPr>
        <p:sp>
          <p:nvSpPr>
            <p:cNvPr id="442" name="Google Shape;442;p3"/>
            <p:cNvSpPr/>
            <p:nvPr/>
          </p:nvSpPr>
          <p:spPr>
            <a:xfrm>
              <a:off x="1272210" y="4426858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3" y="3917552"/>
              <a:ext cx="3942102" cy="1040476"/>
              <a:chOff x="923003" y="3917552"/>
              <a:chExt cx="3942102" cy="104047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1362045" y="4056327"/>
                <a:ext cx="3503060" cy="861996"/>
                <a:chOff x="2028795" y="4418277"/>
                <a:chExt cx="3503060" cy="861996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3364273" y="3082799"/>
                  <a:ext cx="832104" cy="3503060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2636458" y="4480054"/>
                  <a:ext cx="2420395" cy="8002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 </a:t>
                  </a:r>
                  <a:r>
                    <a:rPr lang="vi-VN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8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3" y="3917552"/>
                <a:ext cx="1076356" cy="104047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ình chữ nhật 3">
                <a:extLst>
                  <a:ext uri="{FF2B5EF4-FFF2-40B4-BE49-F238E27FC236}">
                    <a16:creationId xmlns="" xmlns:a16="http://schemas.microsoft.com/office/drawing/2014/main" id="{7E5A2981-4F99-485A-8EE1-7F982C21F376}"/>
                  </a:ext>
                </a:extLst>
              </p:cNvPr>
              <p:cNvSpPr/>
              <p:nvPr/>
            </p:nvSpPr>
            <p:spPr>
              <a:xfrm>
                <a:off x="3310335" y="2737907"/>
                <a:ext cx="10231327" cy="10259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Đạo hàm của hàm số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ra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là:</a:t>
                </a:r>
              </a:p>
            </p:txBody>
          </p:sp>
        </mc:Choice>
        <mc:Fallback xmlns="">
          <p:sp>
            <p:nvSpPr>
              <p:cNvPr id="4" name="Hình chữ nhật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E5A2981-4F99-485A-8EE1-7F982C21F3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0335" y="2737907"/>
                <a:ext cx="10231327" cy="1025987"/>
              </a:xfrm>
              <a:prstGeom prst="rect">
                <a:avLst/>
              </a:prstGeom>
              <a:blipFill rotWithShape="1">
                <a:blip r:embed="rId5"/>
                <a:stretch>
                  <a:fillRect r="-1192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Hình chữ nhật 5">
                <a:extLst>
                  <a:ext uri="{FF2B5EF4-FFF2-40B4-BE49-F238E27FC236}">
                    <a16:creationId xmlns="" xmlns:a16="http://schemas.microsoft.com/office/drawing/2014/main" id="{C1981F93-D8F3-4501-ACBC-BAAA184247A2}"/>
                  </a:ext>
                </a:extLst>
              </p:cNvPr>
              <p:cNvSpPr/>
              <p:nvPr/>
            </p:nvSpPr>
            <p:spPr>
              <a:xfrm>
                <a:off x="1571643" y="5021103"/>
                <a:ext cx="4380238" cy="10437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rad>
                      </m:den>
                    </m:f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6" name="Hình chữ nhật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1981F93-D8F3-4501-ACBC-BAAA184247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1643" y="5021103"/>
                <a:ext cx="4380238" cy="1043747"/>
              </a:xfrm>
              <a:prstGeom prst="rect">
                <a:avLst/>
              </a:prstGeom>
              <a:blipFill rotWithShape="1">
                <a:blip r:embed="rId6"/>
                <a:stretch>
                  <a:fillRect r="-4039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 6">
                <a:extLst>
                  <a:ext uri="{FF2B5EF4-FFF2-40B4-BE49-F238E27FC236}">
                    <a16:creationId xmlns="" xmlns:a16="http://schemas.microsoft.com/office/drawing/2014/main" id="{EF0F8893-9758-4305-8EAF-5628451C3DA8}"/>
                  </a:ext>
                </a:extLst>
              </p:cNvPr>
              <p:cNvSpPr/>
              <p:nvPr/>
            </p:nvSpPr>
            <p:spPr>
              <a:xfrm>
                <a:off x="7601978" y="5021102"/>
                <a:ext cx="4380238" cy="10437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rad>
                      </m:den>
                    </m:f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7" name="Hình chữ nhật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F0F8893-9758-4305-8EAF-5628451C3D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1978" y="5021102"/>
                <a:ext cx="4380238" cy="1043747"/>
              </a:xfrm>
              <a:prstGeom prst="rect">
                <a:avLst/>
              </a:prstGeom>
              <a:blipFill rotWithShape="1">
                <a:blip r:embed="rId7"/>
                <a:stretch>
                  <a:fillRect r="-4033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Hình chữ nhật 7">
                <a:extLst>
                  <a:ext uri="{FF2B5EF4-FFF2-40B4-BE49-F238E27FC236}">
                    <a16:creationId xmlns="" xmlns:a16="http://schemas.microsoft.com/office/drawing/2014/main" id="{811B10E6-F974-49E0-AD40-38ED22D896F8}"/>
                  </a:ext>
                </a:extLst>
              </p:cNvPr>
              <p:cNvSpPr/>
              <p:nvPr/>
            </p:nvSpPr>
            <p:spPr>
              <a:xfrm>
                <a:off x="13541662" y="4982531"/>
                <a:ext cx="4380238" cy="10437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rad>
                      </m:den>
                    </m:f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8" name="Hình chữ nhật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11B10E6-F974-49E0-AD40-38ED22D896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662" y="4982531"/>
                <a:ext cx="4380238" cy="1043747"/>
              </a:xfrm>
              <a:prstGeom prst="rect">
                <a:avLst/>
              </a:prstGeom>
              <a:blipFill rotWithShape="1">
                <a:blip r:embed="rId8"/>
                <a:stretch>
                  <a:fillRect r="-4033" b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ình chữ nhật 8">
                <a:extLst>
                  <a:ext uri="{FF2B5EF4-FFF2-40B4-BE49-F238E27FC236}">
                    <a16:creationId xmlns="" xmlns:a16="http://schemas.microsoft.com/office/drawing/2014/main" id="{51D88ECA-3380-4C8B-9462-B172BCFD6909}"/>
                  </a:ext>
                </a:extLst>
              </p:cNvPr>
              <p:cNvSpPr/>
              <p:nvPr/>
            </p:nvSpPr>
            <p:spPr>
              <a:xfrm>
                <a:off x="19628182" y="4930568"/>
                <a:ext cx="4380238" cy="10437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rad>
                      </m:den>
                    </m:f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9" name="Hình chữ nhật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1D88ECA-3380-4C8B-9462-B172BCFD69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8182" y="4930568"/>
                <a:ext cx="4380238" cy="1043747"/>
              </a:xfrm>
              <a:prstGeom prst="rect">
                <a:avLst/>
              </a:prstGeom>
              <a:blipFill rotWithShape="1">
                <a:blip r:embed="rId9"/>
                <a:stretch>
                  <a:fillRect r="-4039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Hình chữ nhật 9">
            <a:extLst>
              <a:ext uri="{FF2B5EF4-FFF2-40B4-BE49-F238E27FC236}">
                <a16:creationId xmlns="" xmlns:a16="http://schemas.microsoft.com/office/drawing/2014/main" id="{13238D31-9186-45C7-9CDE-9324F0CE371C}"/>
              </a:ext>
            </a:extLst>
          </p:cNvPr>
          <p:cNvSpPr/>
          <p:nvPr/>
        </p:nvSpPr>
        <p:spPr>
          <a:xfrm>
            <a:off x="3981789" y="7997007"/>
            <a:ext cx="15336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có 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9C52D774-D98C-451A-8BC8-21A725239DBC}"/>
                  </a:ext>
                </a:extLst>
              </p:cNvPr>
              <p:cNvSpPr/>
              <p:nvPr/>
            </p:nvSpPr>
            <p:spPr>
              <a:xfrm>
                <a:off x="5770656" y="7726548"/>
                <a:ext cx="4221027" cy="1248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C52D774-D98C-451A-8BC8-21A72523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656" y="7726548"/>
                <a:ext cx="4221027" cy="1248803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Hình chữ nhật 11">
                <a:extLst>
                  <a:ext uri="{FF2B5EF4-FFF2-40B4-BE49-F238E27FC236}">
                    <a16:creationId xmlns="" xmlns:a16="http://schemas.microsoft.com/office/drawing/2014/main" id="{0A5AD252-3D31-4461-9BCC-48BE0CBFC1D1}"/>
                  </a:ext>
                </a:extLst>
              </p:cNvPr>
              <p:cNvSpPr/>
              <p:nvPr/>
            </p:nvSpPr>
            <p:spPr>
              <a:xfrm>
                <a:off x="9326702" y="7904247"/>
                <a:ext cx="5945089" cy="10911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30555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>
                        <a:latin typeface="Cambria Math" panose="02040503050406030204" pitchFamily="18" charset="0"/>
                      </a:rPr>
                      <m:t>3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A5AD252-3D31-4461-9BCC-48BE0CBFC1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6702" y="7904247"/>
                <a:ext cx="5945089" cy="1091133"/>
              </a:xfrm>
              <a:prstGeom prst="rect">
                <a:avLst/>
              </a:prstGeom>
              <a:blipFill rotWithShape="1">
                <a:blip r:embed="rId11"/>
                <a:stretch>
                  <a:fillRect r="-2564" b="-3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34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0888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153691" y="6195500"/>
            <a:ext cx="24079792" cy="7063300"/>
            <a:chOff x="48567" y="4381500"/>
            <a:chExt cx="24079792" cy="8839200"/>
          </a:xfrm>
        </p:grpSpPr>
        <p:sp>
          <p:nvSpPr>
            <p:cNvPr id="422" name="Google Shape;422;p3"/>
            <p:cNvSpPr/>
            <p:nvPr/>
          </p:nvSpPr>
          <p:spPr>
            <a:xfrm>
              <a:off x="353961" y="4997566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48567" y="4381500"/>
              <a:ext cx="3991941" cy="1079473"/>
              <a:chOff x="410517" y="4648200"/>
              <a:chExt cx="3991941" cy="1079473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2489940" y="3702023"/>
                <a:ext cx="828631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406054" y="4769080"/>
                <a:ext cx="2872840" cy="800219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10517" y="4648200"/>
                <a:ext cx="1058947" cy="1079473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427388" y="4960964"/>
            <a:ext cx="23556178" cy="1234536"/>
            <a:chOff x="241306" y="2243792"/>
            <a:chExt cx="11778089" cy="617268"/>
          </a:xfrm>
        </p:grpSpPr>
        <p:sp>
          <p:nvSpPr>
            <p:cNvPr id="428" name="Google Shape;428;p3"/>
            <p:cNvSpPr/>
            <p:nvPr/>
          </p:nvSpPr>
          <p:spPr>
            <a:xfrm>
              <a:off x="3538287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3247742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31851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41306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6544723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6254178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9551160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9260615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18502894" y="5118927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6400" b="1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D</a:t>
            </a:r>
            <a:endParaRPr sz="6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39687" y="1817024"/>
            <a:ext cx="24090260" cy="2871176"/>
            <a:chOff x="923003" y="3917552"/>
            <a:chExt cx="24090260" cy="2871176"/>
          </a:xfrm>
        </p:grpSpPr>
        <p:sp>
          <p:nvSpPr>
            <p:cNvPr id="442" name="Google Shape;442;p3"/>
            <p:cNvSpPr/>
            <p:nvPr/>
          </p:nvSpPr>
          <p:spPr>
            <a:xfrm>
              <a:off x="1272210" y="4426858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3" y="3917552"/>
              <a:ext cx="3942102" cy="1040476"/>
              <a:chOff x="923003" y="3917552"/>
              <a:chExt cx="3942102" cy="104047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1362045" y="4056327"/>
                <a:ext cx="3503060" cy="861996"/>
                <a:chOff x="2028795" y="4418277"/>
                <a:chExt cx="3503060" cy="861996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3364273" y="3082799"/>
                  <a:ext cx="832104" cy="3503060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2636458" y="4480054"/>
                  <a:ext cx="2420395" cy="8002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 </a:t>
                  </a:r>
                  <a:r>
                    <a:rPr lang="vi-VN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9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3" y="3917552"/>
                <a:ext cx="1076356" cy="104047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ình chữ nhật 3">
                <a:extLst>
                  <a:ext uri="{FF2B5EF4-FFF2-40B4-BE49-F238E27FC236}">
                    <a16:creationId xmlns="" xmlns:a16="http://schemas.microsoft.com/office/drawing/2014/main" id="{4FB6D2C1-1C41-49F0-B908-864770B408B7}"/>
                  </a:ext>
                </a:extLst>
              </p:cNvPr>
              <p:cNvSpPr/>
              <p:nvPr/>
            </p:nvSpPr>
            <p:spPr>
              <a:xfrm>
                <a:off x="3396563" y="3144072"/>
                <a:ext cx="12331261" cy="7055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Hàm</a:t>
                </a:r>
                <a:r>
                  <a:rPr lang="en-US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số</a:t>
                </a:r>
                <a:r>
                  <a:rPr lang="en-US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10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8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có</a:t>
                </a:r>
                <a:r>
                  <a:rPr lang="en-US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đạo</a:t>
                </a:r>
                <a:r>
                  <a:rPr lang="en-US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hàm</a:t>
                </a:r>
                <a:r>
                  <a:rPr lang="en-US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tại</a:t>
                </a:r>
                <a:r>
                  <a:rPr lang="en-US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en-US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bằng</a:t>
                </a:r>
                <a:r>
                  <a:rPr lang="en-US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4" name="Hình chữ nhật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FB6D2C1-1C41-49F0-B908-864770B408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563" y="3144072"/>
                <a:ext cx="12331261" cy="705514"/>
              </a:xfrm>
              <a:prstGeom prst="rect">
                <a:avLst/>
              </a:prstGeom>
              <a:blipFill rotWithShape="1">
                <a:blip r:embed="rId5"/>
                <a:stretch>
                  <a:fillRect t="-17391" r="-692" b="-35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Hình chữ nhật 4">
            <a:extLst>
              <a:ext uri="{FF2B5EF4-FFF2-40B4-BE49-F238E27FC236}">
                <a16:creationId xmlns="" xmlns:a16="http://schemas.microsoft.com/office/drawing/2014/main" id="{497F592E-6AF3-4E04-A905-552409426B46}"/>
              </a:ext>
            </a:extLst>
          </p:cNvPr>
          <p:cNvSpPr/>
          <p:nvPr/>
        </p:nvSpPr>
        <p:spPr>
          <a:xfrm>
            <a:off x="3806455" y="7964923"/>
            <a:ext cx="15336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có 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Hình chữ nhật 5">
                <a:extLst>
                  <a:ext uri="{FF2B5EF4-FFF2-40B4-BE49-F238E27FC236}">
                    <a16:creationId xmlns="" xmlns:a16="http://schemas.microsoft.com/office/drawing/2014/main" id="{E43E0E8A-F4E7-4EEE-A6AF-EBC41D47DA4C}"/>
                  </a:ext>
                </a:extLst>
              </p:cNvPr>
              <p:cNvSpPr/>
              <p:nvPr/>
            </p:nvSpPr>
            <p:spPr>
              <a:xfrm>
                <a:off x="5492720" y="8014895"/>
                <a:ext cx="3639138" cy="7148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10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" name="Hình chữ nhật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43E0E8A-F4E7-4EEE-A6AF-EBC41D47DA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720" y="8014895"/>
                <a:ext cx="3639138" cy="71481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 6">
                <a:extLst>
                  <a:ext uri="{FF2B5EF4-FFF2-40B4-BE49-F238E27FC236}">
                    <a16:creationId xmlns="" xmlns:a16="http://schemas.microsoft.com/office/drawing/2014/main" id="{F22189E4-AD57-4AD4-8F73-36A36E485A60}"/>
                  </a:ext>
                </a:extLst>
              </p:cNvPr>
              <p:cNvSpPr/>
              <p:nvPr/>
            </p:nvSpPr>
            <p:spPr>
              <a:xfrm>
                <a:off x="9284498" y="7714796"/>
                <a:ext cx="4061881" cy="13639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⇒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′=</m:t>
                      </m:r>
                      <m: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10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" name="Hình chữ nhật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22189E4-AD57-4AD4-8F73-36A36E485A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4498" y="7714796"/>
                <a:ext cx="4061881" cy="136396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Hình chữ nhật 7">
                <a:extLst>
                  <a:ext uri="{FF2B5EF4-FFF2-40B4-BE49-F238E27FC236}">
                    <a16:creationId xmlns="" xmlns:a16="http://schemas.microsoft.com/office/drawing/2014/main" id="{087379E4-228D-42FD-8924-812D9E27B714}"/>
                  </a:ext>
                </a:extLst>
              </p:cNvPr>
              <p:cNvSpPr/>
              <p:nvPr/>
            </p:nvSpPr>
            <p:spPr>
              <a:xfrm>
                <a:off x="13293251" y="7657646"/>
                <a:ext cx="2629181" cy="13616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10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" name="Hình chữ nhật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87379E4-228D-42FD-8924-812D9E27B7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93251" y="7657646"/>
                <a:ext cx="2629181" cy="136165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ình chữ nhật 8">
                <a:extLst>
                  <a:ext uri="{FF2B5EF4-FFF2-40B4-BE49-F238E27FC236}">
                    <a16:creationId xmlns="" xmlns:a16="http://schemas.microsoft.com/office/drawing/2014/main" id="{53852733-3117-4AFD-A2C2-C3F745820F92}"/>
                  </a:ext>
                </a:extLst>
              </p:cNvPr>
              <p:cNvSpPr/>
              <p:nvPr/>
            </p:nvSpPr>
            <p:spPr>
              <a:xfrm>
                <a:off x="8490017" y="9366466"/>
                <a:ext cx="5650842" cy="10625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30555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10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</m:t>
                    </m:r>
                  </m:oMath>
                </a14:m>
                <a:r>
                  <a: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Hình chữ nhật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3852733-3117-4AFD-A2C2-C3F745820F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0017" y="9366466"/>
                <a:ext cx="5650842" cy="1062535"/>
              </a:xfrm>
              <a:prstGeom prst="rect">
                <a:avLst/>
              </a:prstGeom>
              <a:blipFill rotWithShape="1">
                <a:blip r:embed="rId9"/>
                <a:stretch>
                  <a:fillRect r="-2697" b="-5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ình chữ nhật 9">
                <a:extLst>
                  <a:ext uri="{FF2B5EF4-FFF2-40B4-BE49-F238E27FC236}">
                    <a16:creationId xmlns="" xmlns:a16="http://schemas.microsoft.com/office/drawing/2014/main" id="{AD2297C7-C785-45AE-A55C-3E4AEAADA653}"/>
                  </a:ext>
                </a:extLst>
              </p:cNvPr>
              <p:cNvSpPr/>
              <p:nvPr/>
            </p:nvSpPr>
            <p:spPr>
              <a:xfrm>
                <a:off x="3060914" y="5225117"/>
                <a:ext cx="65114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𝟗</m:t>
                    </m:r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10" name="Hình chữ nhật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D2297C7-C785-45AE-A55C-3E4AEAADA6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0914" y="5225117"/>
                <a:ext cx="651140" cy="707886"/>
              </a:xfrm>
              <a:prstGeom prst="rect">
                <a:avLst/>
              </a:prstGeom>
              <a:blipFill rotWithShape="1">
                <a:blip r:embed="rId10"/>
                <a:stretch>
                  <a:fillRect t="-18966" r="-32710" b="-32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015B02C8-277A-4F44-ACBC-FA80F46A0E70}"/>
                  </a:ext>
                </a:extLst>
              </p:cNvPr>
              <p:cNvSpPr/>
              <p:nvPr/>
            </p:nvSpPr>
            <p:spPr>
              <a:xfrm>
                <a:off x="9083536" y="5286182"/>
                <a:ext cx="95731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𝟏𝟎</m:t>
                    </m:r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15B02C8-277A-4F44-ACBC-FA80F46A0E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3536" y="5286182"/>
                <a:ext cx="957313" cy="707886"/>
              </a:xfrm>
              <a:prstGeom prst="rect">
                <a:avLst/>
              </a:prstGeom>
              <a:blipFill rotWithShape="1">
                <a:blip r:embed="rId11"/>
                <a:stretch>
                  <a:fillRect t="-18966" r="-21656" b="-32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Hình chữ nhật 11">
                <a:extLst>
                  <a:ext uri="{FF2B5EF4-FFF2-40B4-BE49-F238E27FC236}">
                    <a16:creationId xmlns="" xmlns:a16="http://schemas.microsoft.com/office/drawing/2014/main" id="{AE3A1C84-40F5-424D-8E8C-E7D9D13B37E0}"/>
                  </a:ext>
                </a:extLst>
              </p:cNvPr>
              <p:cNvSpPr/>
              <p:nvPr/>
            </p:nvSpPr>
            <p:spPr>
              <a:xfrm>
                <a:off x="15169017" y="5197506"/>
                <a:ext cx="95731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𝟏𝟏</m:t>
                    </m:r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E3A1C84-40F5-424D-8E8C-E7D9D13B3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9017" y="5197506"/>
                <a:ext cx="957313" cy="707886"/>
              </a:xfrm>
              <a:prstGeom prst="rect">
                <a:avLst/>
              </a:prstGeom>
              <a:blipFill rotWithShape="1">
                <a:blip r:embed="rId12"/>
                <a:stretch>
                  <a:fillRect t="-18966" r="-21656" b="-32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ình chữ nhật 12">
                <a:extLst>
                  <a:ext uri="{FF2B5EF4-FFF2-40B4-BE49-F238E27FC236}">
                    <a16:creationId xmlns="" xmlns:a16="http://schemas.microsoft.com/office/drawing/2014/main" id="{B8F608B8-01AE-40BF-81C2-8E024ABE81F8}"/>
                  </a:ext>
                </a:extLst>
              </p:cNvPr>
              <p:cNvSpPr/>
              <p:nvPr/>
            </p:nvSpPr>
            <p:spPr>
              <a:xfrm>
                <a:off x="21349268" y="5166556"/>
                <a:ext cx="95731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𝟏𝟐</m:t>
                    </m:r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13" name="Hình chữ nhật 1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8F608B8-01AE-40BF-81C2-8E024ABE81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49268" y="5166556"/>
                <a:ext cx="957313" cy="707886"/>
              </a:xfrm>
              <a:prstGeom prst="rect">
                <a:avLst/>
              </a:prstGeom>
              <a:blipFill rotWithShape="1">
                <a:blip r:embed="rId13"/>
                <a:stretch>
                  <a:fillRect t="-18966" r="-21656" b="-32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36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3049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153691" y="6043100"/>
            <a:ext cx="24079792" cy="7368100"/>
            <a:chOff x="48567" y="4381500"/>
            <a:chExt cx="24079792" cy="8839200"/>
          </a:xfrm>
        </p:grpSpPr>
        <p:sp>
          <p:nvSpPr>
            <p:cNvPr id="422" name="Google Shape;422;p3"/>
            <p:cNvSpPr/>
            <p:nvPr/>
          </p:nvSpPr>
          <p:spPr>
            <a:xfrm>
              <a:off x="353961" y="4997566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48567" y="4381500"/>
              <a:ext cx="3991941" cy="1079473"/>
              <a:chOff x="410517" y="4648200"/>
              <a:chExt cx="3991941" cy="1079473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2489940" y="3702023"/>
                <a:ext cx="828631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406054" y="4769080"/>
                <a:ext cx="2872840" cy="800219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10517" y="4648200"/>
                <a:ext cx="1058947" cy="1079473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427388" y="4808564"/>
            <a:ext cx="23816196" cy="1234536"/>
            <a:chOff x="241306" y="2243792"/>
            <a:chExt cx="11908098" cy="617268"/>
          </a:xfrm>
        </p:grpSpPr>
        <p:sp>
          <p:nvSpPr>
            <p:cNvPr id="428" name="Google Shape;428;p3"/>
            <p:cNvSpPr/>
            <p:nvPr/>
          </p:nvSpPr>
          <p:spPr>
            <a:xfrm>
              <a:off x="3538287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3247742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31851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41306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6544723" y="2243792"/>
              <a:ext cx="2800799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6254178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9681169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9504441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442642" y="4883278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vi-VN"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A</a:t>
            </a:r>
            <a:endParaRPr sz="6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39687" y="1664624"/>
            <a:ext cx="24090260" cy="2871176"/>
            <a:chOff x="923003" y="3917552"/>
            <a:chExt cx="24090260" cy="2871176"/>
          </a:xfrm>
        </p:grpSpPr>
        <p:sp>
          <p:nvSpPr>
            <p:cNvPr id="442" name="Google Shape;442;p3"/>
            <p:cNvSpPr/>
            <p:nvPr/>
          </p:nvSpPr>
          <p:spPr>
            <a:xfrm>
              <a:off x="1272210" y="4426858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3" y="3917552"/>
              <a:ext cx="3942102" cy="1040476"/>
              <a:chOff x="923003" y="3917552"/>
              <a:chExt cx="3942102" cy="104047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1362045" y="4056327"/>
                <a:ext cx="3503060" cy="861996"/>
                <a:chOff x="2028795" y="4418277"/>
                <a:chExt cx="3503060" cy="861996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3364273" y="3082799"/>
                  <a:ext cx="832104" cy="3503060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2636458" y="4480054"/>
                  <a:ext cx="2420395" cy="8002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 </a:t>
                  </a:r>
                  <a:r>
                    <a:rPr lang="vi-VN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10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3" y="3917552"/>
                <a:ext cx="1076356" cy="104047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ình chữ nhật 3">
                <a:extLst>
                  <a:ext uri="{FF2B5EF4-FFF2-40B4-BE49-F238E27FC236}">
                    <a16:creationId xmlns="" xmlns:a16="http://schemas.microsoft.com/office/drawing/2014/main" id="{9B827D59-EAFA-4FDE-9083-3B2C24060DE2}"/>
                  </a:ext>
                </a:extLst>
              </p:cNvPr>
              <p:cNvSpPr/>
              <p:nvPr/>
            </p:nvSpPr>
            <p:spPr>
              <a:xfrm>
                <a:off x="4042705" y="3002503"/>
                <a:ext cx="11313418" cy="6986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 fontAlgn="base">
                  <a:lnSpc>
                    <a:spcPct val="107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FF"/>
                  </a:buClr>
                  <a:buSzPts val="1200"/>
                  <a:tabLst>
                    <a:tab pos="629920" algn="l"/>
                  </a:tabLst>
                </a:pPr>
                <a:r>
                  <a:rPr lang="en-US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Hàm số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có đạo hàm bằng:</a:t>
                </a:r>
              </a:p>
            </p:txBody>
          </p:sp>
        </mc:Choice>
        <mc:Fallback xmlns="">
          <p:sp>
            <p:nvSpPr>
              <p:cNvPr id="4" name="Hình chữ nhật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B827D59-EAFA-4FDE-9083-3B2C24060D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2705" y="3002503"/>
                <a:ext cx="11313418" cy="698653"/>
              </a:xfrm>
              <a:prstGeom prst="rect">
                <a:avLst/>
              </a:prstGeom>
              <a:blipFill rotWithShape="1">
                <a:blip r:embed="rId5"/>
                <a:stretch>
                  <a:fillRect l="-1886" t="-18421" r="-970" b="-35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Hình chữ nhật 4">
            <a:extLst>
              <a:ext uri="{FF2B5EF4-FFF2-40B4-BE49-F238E27FC236}">
                <a16:creationId xmlns="" xmlns:a16="http://schemas.microsoft.com/office/drawing/2014/main" id="{691B9D51-A18C-427F-9983-29C073E4C130}"/>
              </a:ext>
            </a:extLst>
          </p:cNvPr>
          <p:cNvSpPr/>
          <p:nvPr/>
        </p:nvSpPr>
        <p:spPr>
          <a:xfrm>
            <a:off x="4648499" y="7835114"/>
            <a:ext cx="15336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có 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Hình chữ nhật 5">
                <a:extLst>
                  <a:ext uri="{FF2B5EF4-FFF2-40B4-BE49-F238E27FC236}">
                    <a16:creationId xmlns="" xmlns:a16="http://schemas.microsoft.com/office/drawing/2014/main" id="{5A92B07A-5C18-4D7F-8A84-6A3AB55C41D2}"/>
                  </a:ext>
                </a:extLst>
              </p:cNvPr>
              <p:cNvSpPr/>
              <p:nvPr/>
            </p:nvSpPr>
            <p:spPr>
              <a:xfrm>
                <a:off x="7101633" y="7812523"/>
                <a:ext cx="5265288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fr-FR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fr-FR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fr-FR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" name="Hình chữ nhật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A92B07A-5C18-4D7F-8A84-6A3AB55C41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633" y="7812523"/>
                <a:ext cx="5265288" cy="70788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 6">
                <a:extLst>
                  <a:ext uri="{FF2B5EF4-FFF2-40B4-BE49-F238E27FC236}">
                    <a16:creationId xmlns="" xmlns:a16="http://schemas.microsoft.com/office/drawing/2014/main" id="{3B1F2C63-A9BF-4DC9-812A-84ACD9781ED4}"/>
                  </a:ext>
                </a:extLst>
              </p:cNvPr>
              <p:cNvSpPr/>
              <p:nvPr/>
            </p:nvSpPr>
            <p:spPr>
              <a:xfrm>
                <a:off x="6440260" y="9473668"/>
                <a:ext cx="7730706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⇒</m:t>
                      </m:r>
                      <m:r>
                        <a:rPr lang="fr-FR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fr-FR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′=</m:t>
                      </m:r>
                      <m:r>
                        <a:rPr lang="fr-FR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fr-FR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fr-FR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fr-FR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fr-FR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6</m:t>
                      </m:r>
                      <m:r>
                        <a:rPr lang="fr-FR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fr-FR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" name="Hình chữ nhật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B1F2C63-A9BF-4DC9-812A-84ACD9781E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0260" y="9473668"/>
                <a:ext cx="7730706" cy="70788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Hình chữ nhật 7">
                <a:extLst>
                  <a:ext uri="{FF2B5EF4-FFF2-40B4-BE49-F238E27FC236}">
                    <a16:creationId xmlns="" xmlns:a16="http://schemas.microsoft.com/office/drawing/2014/main" id="{6A99038B-BA9D-492E-903D-092721AF2400}"/>
                  </a:ext>
                </a:extLst>
              </p:cNvPr>
              <p:cNvSpPr/>
              <p:nvPr/>
            </p:nvSpPr>
            <p:spPr>
              <a:xfrm>
                <a:off x="7528790" y="10622366"/>
                <a:ext cx="573022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10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6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" name="Hình chữ nhật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A99038B-BA9D-492E-903D-092721AF24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8790" y="10622366"/>
                <a:ext cx="5730223" cy="70788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ình chữ nhật 8">
                <a:extLst>
                  <a:ext uri="{FF2B5EF4-FFF2-40B4-BE49-F238E27FC236}">
                    <a16:creationId xmlns="" xmlns:a16="http://schemas.microsoft.com/office/drawing/2014/main" id="{1B54792C-789C-4197-9B5F-98831B8C88C1}"/>
                  </a:ext>
                </a:extLst>
              </p:cNvPr>
              <p:cNvSpPr/>
              <p:nvPr/>
            </p:nvSpPr>
            <p:spPr>
              <a:xfrm>
                <a:off x="6965814" y="11711472"/>
                <a:ext cx="4174156" cy="6986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30555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Hình chữ nhật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B54792C-789C-4197-9B5F-98831B8C88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5814" y="11711472"/>
                <a:ext cx="4174156" cy="698653"/>
              </a:xfrm>
              <a:prstGeom prst="rect">
                <a:avLst/>
              </a:prstGeom>
              <a:blipFill rotWithShape="1">
                <a:blip r:embed="rId9"/>
                <a:stretch>
                  <a:fillRect t="-18261" r="-409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ình chữ nhật 9">
                <a:extLst>
                  <a:ext uri="{FF2B5EF4-FFF2-40B4-BE49-F238E27FC236}">
                    <a16:creationId xmlns="" xmlns:a16="http://schemas.microsoft.com/office/drawing/2014/main" id="{E55CC4D5-89A9-4828-B3F3-F559160F3B8B}"/>
                  </a:ext>
                </a:extLst>
              </p:cNvPr>
              <p:cNvSpPr/>
              <p:nvPr/>
            </p:nvSpPr>
            <p:spPr>
              <a:xfrm>
                <a:off x="1519044" y="5095543"/>
                <a:ext cx="4365298" cy="721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′=−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𝟏𝟐</m:t>
                    </m:r>
                    <m:sSup>
                      <m:sSup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fr-FR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	</a:t>
                </a:r>
                <a:endParaRPr lang="en-US"/>
              </a:p>
            </p:txBody>
          </p:sp>
        </mc:Choice>
        <mc:Fallback xmlns="">
          <p:sp>
            <p:nvSpPr>
              <p:cNvPr id="10" name="Hình chữ nhật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55CC4D5-89A9-4828-B3F3-F559160F3B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9044" y="5095543"/>
                <a:ext cx="4365298" cy="721801"/>
              </a:xfrm>
              <a:prstGeom prst="rect">
                <a:avLst/>
              </a:prstGeom>
              <a:blipFill rotWithShape="1">
                <a:blip r:embed="rId10"/>
                <a:stretch>
                  <a:fillRect t="-16949" r="-419" b="-32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1A97B305-C123-43AC-BFBB-A3E633ADDF50}"/>
                  </a:ext>
                </a:extLst>
              </p:cNvPr>
              <p:cNvSpPr/>
              <p:nvPr/>
            </p:nvSpPr>
            <p:spPr>
              <a:xfrm>
                <a:off x="7946831" y="5095543"/>
                <a:ext cx="3907288" cy="721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′=−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𝟏𝟐</m:t>
                    </m:r>
                    <m:sSup>
                      <m:sSup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</m:oMath>
                </a14:m>
                <a:r>
                  <a:rPr lang="fr-FR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A97B305-C123-43AC-BFBB-A3E633ADDF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6831" y="5095543"/>
                <a:ext cx="3907288" cy="721801"/>
              </a:xfrm>
              <a:prstGeom prst="rect">
                <a:avLst/>
              </a:prstGeom>
              <a:blipFill rotWithShape="1">
                <a:blip r:embed="rId11"/>
                <a:stretch>
                  <a:fillRect t="-16949" r="-4524" b="-32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Hình chữ nhật 11">
                <a:extLst>
                  <a:ext uri="{FF2B5EF4-FFF2-40B4-BE49-F238E27FC236}">
                    <a16:creationId xmlns="" xmlns:a16="http://schemas.microsoft.com/office/drawing/2014/main" id="{B08BC2D0-74AF-407D-9E3F-000CB9CA9C04}"/>
                  </a:ext>
                </a:extLst>
              </p:cNvPr>
              <p:cNvSpPr/>
              <p:nvPr/>
            </p:nvSpPr>
            <p:spPr>
              <a:xfrm>
                <a:off x="13514674" y="5045106"/>
                <a:ext cx="5121146" cy="721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′=−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𝟏𝟐</m:t>
                    </m:r>
                    <m:sSup>
                      <m:sSup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fr-FR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08BC2D0-74AF-407D-9E3F-000CB9CA9C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4674" y="5045106"/>
                <a:ext cx="5121146" cy="721801"/>
              </a:xfrm>
              <a:prstGeom prst="rect">
                <a:avLst/>
              </a:prstGeom>
              <a:blipFill rotWithShape="1">
                <a:blip r:embed="rId12"/>
                <a:stretch>
                  <a:fillRect t="-16949" r="-3214" b="-32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ình chữ nhật 12">
                <a:extLst>
                  <a:ext uri="{FF2B5EF4-FFF2-40B4-BE49-F238E27FC236}">
                    <a16:creationId xmlns="" xmlns:a16="http://schemas.microsoft.com/office/drawing/2014/main" id="{BC49C34F-0F3E-4E8C-809E-9413B8A73F6E}"/>
                  </a:ext>
                </a:extLst>
              </p:cNvPr>
              <p:cNvSpPr/>
              <p:nvPr/>
            </p:nvSpPr>
            <p:spPr>
              <a:xfrm>
                <a:off x="19497923" y="5015722"/>
                <a:ext cx="4543360" cy="7114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′=−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𝟏𝟐</m:t>
                    </m:r>
                    <m:sSup>
                      <m:sSup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fr-FR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</m:oMath>
                </a14:m>
                <a:r>
                  <a:rPr lang="fr-FR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3" name="Hình chữ nhật 1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C49C34F-0F3E-4E8C-809E-9413B8A73F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7923" y="5015722"/>
                <a:ext cx="4543360" cy="711413"/>
              </a:xfrm>
              <a:prstGeom prst="rect">
                <a:avLst/>
              </a:prstGeom>
              <a:blipFill rotWithShape="1">
                <a:blip r:embed="rId13"/>
                <a:stretch>
                  <a:fillRect t="-16379" r="-3753" b="-35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36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93370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6488" y="6601089"/>
            <a:ext cx="24079792" cy="6886311"/>
            <a:chOff x="48567" y="4381498"/>
            <a:chExt cx="24079792" cy="8839202"/>
          </a:xfrm>
        </p:grpSpPr>
        <p:sp>
          <p:nvSpPr>
            <p:cNvPr id="422" name="Google Shape;422;p3"/>
            <p:cNvSpPr/>
            <p:nvPr/>
          </p:nvSpPr>
          <p:spPr>
            <a:xfrm>
              <a:off x="353961" y="4997566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48567" y="4381498"/>
              <a:ext cx="3991941" cy="1546715"/>
              <a:chOff x="410517" y="4648198"/>
              <a:chExt cx="3991941" cy="1546715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2278606" y="3913356"/>
                <a:ext cx="1251299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490421" y="4985475"/>
                <a:ext cx="2872840" cy="800219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10517" y="4648198"/>
                <a:ext cx="1058947" cy="1546715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427388" y="4732364"/>
            <a:ext cx="23556178" cy="1234536"/>
            <a:chOff x="241306" y="2243792"/>
            <a:chExt cx="11778089" cy="617268"/>
          </a:xfrm>
        </p:grpSpPr>
        <p:sp>
          <p:nvSpPr>
            <p:cNvPr id="428" name="Google Shape;428;p3"/>
            <p:cNvSpPr/>
            <p:nvPr/>
          </p:nvSpPr>
          <p:spPr>
            <a:xfrm>
              <a:off x="3538287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3247742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31851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41306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6544723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6254178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9551160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9260615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18502894" y="4890327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D</a:t>
            </a:r>
            <a:endParaRPr sz="6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39687" y="1588424"/>
            <a:ext cx="24090260" cy="2871176"/>
            <a:chOff x="923003" y="3917552"/>
            <a:chExt cx="24090260" cy="2871176"/>
          </a:xfrm>
        </p:grpSpPr>
        <p:sp>
          <p:nvSpPr>
            <p:cNvPr id="442" name="Google Shape;442;p3"/>
            <p:cNvSpPr/>
            <p:nvPr/>
          </p:nvSpPr>
          <p:spPr>
            <a:xfrm>
              <a:off x="1272210" y="4426858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3" y="3917552"/>
              <a:ext cx="3942102" cy="1040476"/>
              <a:chOff x="923003" y="3917552"/>
              <a:chExt cx="3942102" cy="104047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1362045" y="4056327"/>
                <a:ext cx="3503060" cy="861996"/>
                <a:chOff x="2028795" y="4418277"/>
                <a:chExt cx="3503060" cy="861996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3364273" y="3082799"/>
                  <a:ext cx="832104" cy="3503060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2636458" y="4480054"/>
                  <a:ext cx="2420395" cy="8002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 </a:t>
                  </a:r>
                  <a:r>
                    <a:rPr lang="vi-VN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11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3" y="3917552"/>
                <a:ext cx="1076356" cy="104047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ình chữ nhật 3">
                <a:extLst>
                  <a:ext uri="{FF2B5EF4-FFF2-40B4-BE49-F238E27FC236}">
                    <a16:creationId xmlns="" xmlns:a16="http://schemas.microsoft.com/office/drawing/2014/main" id="{BD046CD7-73B6-41ED-A280-6EB27427FC12}"/>
                  </a:ext>
                </a:extLst>
              </p:cNvPr>
              <p:cNvSpPr/>
              <p:nvPr/>
            </p:nvSpPr>
            <p:spPr>
              <a:xfrm>
                <a:off x="3306834" y="2526545"/>
                <a:ext cx="10749033" cy="13249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480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Hàm số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480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có đạo hàm bằng:</a:t>
                </a:r>
              </a:p>
            </p:txBody>
          </p:sp>
        </mc:Choice>
        <mc:Fallback xmlns="">
          <p:sp>
            <p:nvSpPr>
              <p:cNvPr id="4" name="Hình chữ nhật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D046CD7-73B6-41ED-A280-6EB27427FC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6834" y="2526545"/>
                <a:ext cx="10749033" cy="1324914"/>
              </a:xfrm>
              <a:prstGeom prst="rect">
                <a:avLst/>
              </a:prstGeom>
              <a:blipFill rotWithShape="1">
                <a:blip r:embed="rId5"/>
                <a:stretch>
                  <a:fillRect r="-1531" b="-9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Hình chữ nhật 4">
            <a:extLst>
              <a:ext uri="{FF2B5EF4-FFF2-40B4-BE49-F238E27FC236}">
                <a16:creationId xmlns="" xmlns:a16="http://schemas.microsoft.com/office/drawing/2014/main" id="{052F0328-00DF-40F6-BC0A-3D0183F073E4}"/>
              </a:ext>
            </a:extLst>
          </p:cNvPr>
          <p:cNvSpPr/>
          <p:nvPr/>
        </p:nvSpPr>
        <p:spPr>
          <a:xfrm>
            <a:off x="2718613" y="8837306"/>
            <a:ext cx="15336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có 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Hình chữ nhật 5">
                <a:extLst>
                  <a:ext uri="{FF2B5EF4-FFF2-40B4-BE49-F238E27FC236}">
                    <a16:creationId xmlns="" xmlns:a16="http://schemas.microsoft.com/office/drawing/2014/main" id="{F814F348-8331-4082-949D-AF28A2CB675D}"/>
                  </a:ext>
                </a:extLst>
              </p:cNvPr>
              <p:cNvSpPr/>
              <p:nvPr/>
            </p:nvSpPr>
            <p:spPr>
              <a:xfrm>
                <a:off x="4361381" y="8382000"/>
                <a:ext cx="2980688" cy="13378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" name="Hình chữ nhật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814F348-8331-4082-949D-AF28A2CB67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381" y="8382000"/>
                <a:ext cx="2980688" cy="133786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 6">
                <a:extLst>
                  <a:ext uri="{FF2B5EF4-FFF2-40B4-BE49-F238E27FC236}">
                    <a16:creationId xmlns="" xmlns:a16="http://schemas.microsoft.com/office/drawing/2014/main" id="{98300709-FB90-4493-9F8F-C6BE58B2101C}"/>
                  </a:ext>
                </a:extLst>
              </p:cNvPr>
              <p:cNvSpPr/>
              <p:nvPr/>
            </p:nvSpPr>
            <p:spPr>
              <a:xfrm>
                <a:off x="1621974" y="4707887"/>
                <a:ext cx="3927678" cy="12698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𝟖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4800"/>
              </a:p>
            </p:txBody>
          </p:sp>
        </mc:Choice>
        <mc:Fallback xmlns="">
          <p:sp>
            <p:nvSpPr>
              <p:cNvPr id="7" name="Hình chữ nhật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8300709-FB90-4493-9F8F-C6BE58B210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974" y="4707887"/>
                <a:ext cx="3927678" cy="1269835"/>
              </a:xfrm>
              <a:prstGeom prst="rect">
                <a:avLst/>
              </a:prstGeom>
              <a:blipFill rotWithShape="1">
                <a:blip r:embed="rId7"/>
                <a:stretch>
                  <a:fillRect r="-6211" b="-9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Hình chữ nhật 7">
                <a:extLst>
                  <a:ext uri="{FF2B5EF4-FFF2-40B4-BE49-F238E27FC236}">
                    <a16:creationId xmlns="" xmlns:a16="http://schemas.microsoft.com/office/drawing/2014/main" id="{A2696357-349E-4298-AE0F-5B6CE44E813F}"/>
                  </a:ext>
                </a:extLst>
              </p:cNvPr>
              <p:cNvSpPr/>
              <p:nvPr/>
            </p:nvSpPr>
            <p:spPr>
              <a:xfrm>
                <a:off x="7828289" y="4671238"/>
                <a:ext cx="4365298" cy="12356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𝟗</m:t>
                        </m:r>
                      </m:num>
                      <m:den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	</a:t>
                </a:r>
                <a:endParaRPr lang="en-US" sz="4800"/>
              </a:p>
            </p:txBody>
          </p:sp>
        </mc:Choice>
        <mc:Fallback xmlns="">
          <p:sp>
            <p:nvSpPr>
              <p:cNvPr id="8" name="Hình chữ nhật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2696357-349E-4298-AE0F-5B6CE44E81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89" y="4671238"/>
                <a:ext cx="4365298" cy="1235659"/>
              </a:xfrm>
              <a:prstGeom prst="rect">
                <a:avLst/>
              </a:prstGeom>
              <a:blipFill rotWithShape="1">
                <a:blip r:embed="rId8"/>
                <a:stretch>
                  <a:fillRect b="-3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ình chữ nhật 8">
                <a:extLst>
                  <a:ext uri="{FF2B5EF4-FFF2-40B4-BE49-F238E27FC236}">
                    <a16:creationId xmlns="" xmlns:a16="http://schemas.microsoft.com/office/drawing/2014/main" id="{7EEE2A3C-241A-41C2-9117-B564F048DC92}"/>
                  </a:ext>
                </a:extLst>
              </p:cNvPr>
              <p:cNvSpPr/>
              <p:nvPr/>
            </p:nvSpPr>
            <p:spPr>
              <a:xfrm>
                <a:off x="13791154" y="4641822"/>
                <a:ext cx="3658374" cy="1346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4800"/>
              </a:p>
            </p:txBody>
          </p:sp>
        </mc:Choice>
        <mc:Fallback xmlns="">
          <p:sp>
            <p:nvSpPr>
              <p:cNvPr id="9" name="Hình chữ nhật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EEE2A3C-241A-41C2-9117-B564F048DC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1154" y="4641822"/>
                <a:ext cx="3658374" cy="1346010"/>
              </a:xfrm>
              <a:prstGeom prst="rect">
                <a:avLst/>
              </a:prstGeom>
              <a:blipFill rotWithShape="1">
                <a:blip r:embed="rId9"/>
                <a:stretch>
                  <a:fillRect r="-6667" b="-3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ình chữ nhật 9">
                <a:extLst>
                  <a:ext uri="{FF2B5EF4-FFF2-40B4-BE49-F238E27FC236}">
                    <a16:creationId xmlns="" xmlns:a16="http://schemas.microsoft.com/office/drawing/2014/main" id="{073E8372-A781-4651-9E32-C6E8DFF778BB}"/>
                  </a:ext>
                </a:extLst>
              </p:cNvPr>
              <p:cNvSpPr/>
              <p:nvPr/>
            </p:nvSpPr>
            <p:spPr>
              <a:xfrm>
                <a:off x="19075234" y="4572172"/>
                <a:ext cx="4563750" cy="14337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𝟖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Hình chữ nhật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73E8372-A781-4651-9E32-C6E8DFF778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5234" y="4572172"/>
                <a:ext cx="4563750" cy="1433790"/>
              </a:xfrm>
              <a:prstGeom prst="rect">
                <a:avLst/>
              </a:prstGeom>
              <a:blipFill rotWithShape="1">
                <a:blip r:embed="rId10"/>
                <a:stretch>
                  <a:fillRect r="-5073" b="-3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8B651DC0-B110-4699-B6B1-83E3778B0569}"/>
                  </a:ext>
                </a:extLst>
              </p:cNvPr>
              <p:cNvSpPr/>
              <p:nvPr/>
            </p:nvSpPr>
            <p:spPr>
              <a:xfrm>
                <a:off x="7254689" y="8326758"/>
                <a:ext cx="10396885" cy="14146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⇒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′=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B651DC0-B110-4699-B6B1-83E3778B05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689" y="8326758"/>
                <a:ext cx="10396885" cy="1414618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Hình chữ nhật 11">
                <a:extLst>
                  <a:ext uri="{FF2B5EF4-FFF2-40B4-BE49-F238E27FC236}">
                    <a16:creationId xmlns="" xmlns:a16="http://schemas.microsoft.com/office/drawing/2014/main" id="{37E90123-A9A8-439A-98D3-B3E777419F5F}"/>
                  </a:ext>
                </a:extLst>
              </p:cNvPr>
              <p:cNvSpPr/>
              <p:nvPr/>
            </p:nvSpPr>
            <p:spPr>
              <a:xfrm>
                <a:off x="8437935" y="9710770"/>
                <a:ext cx="5334024" cy="14146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7E90123-A9A8-439A-98D3-B3E777419F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7935" y="9710770"/>
                <a:ext cx="5334024" cy="1414618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ình chữ nhật 12">
                <a:extLst>
                  <a:ext uri="{FF2B5EF4-FFF2-40B4-BE49-F238E27FC236}">
                    <a16:creationId xmlns="" xmlns:a16="http://schemas.microsoft.com/office/drawing/2014/main" id="{6D2AE5A8-4137-4334-AF1D-AB9677E52C73}"/>
                  </a:ext>
                </a:extLst>
              </p:cNvPr>
              <p:cNvSpPr/>
              <p:nvPr/>
            </p:nvSpPr>
            <p:spPr>
              <a:xfrm>
                <a:off x="8437935" y="11204744"/>
                <a:ext cx="2728119" cy="11157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3" name="Hình chữ nhật 1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2AE5A8-4137-4334-AF1D-AB9677E52C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7935" y="11204744"/>
                <a:ext cx="2728119" cy="1115755"/>
              </a:xfrm>
              <a:prstGeom prst="rect">
                <a:avLst/>
              </a:prstGeom>
              <a:blipFill rotWithShape="1">
                <a:blip r:embed="rId13"/>
                <a:stretch>
                  <a:fillRect r="-6920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36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39150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153691" y="6500300"/>
            <a:ext cx="24079792" cy="6834700"/>
            <a:chOff x="48567" y="4381500"/>
            <a:chExt cx="24079792" cy="8839200"/>
          </a:xfrm>
        </p:grpSpPr>
        <p:sp>
          <p:nvSpPr>
            <p:cNvPr id="422" name="Google Shape;422;p3"/>
            <p:cNvSpPr/>
            <p:nvPr/>
          </p:nvSpPr>
          <p:spPr>
            <a:xfrm>
              <a:off x="353961" y="4997566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48567" y="4381500"/>
              <a:ext cx="3991941" cy="1079473"/>
              <a:chOff x="410517" y="4648200"/>
              <a:chExt cx="3991941" cy="1079473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2489940" y="3702023"/>
                <a:ext cx="828631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406054" y="4769080"/>
                <a:ext cx="2872840" cy="800219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10517" y="4648200"/>
                <a:ext cx="1058947" cy="1079473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427388" y="5265764"/>
            <a:ext cx="23556178" cy="1234536"/>
            <a:chOff x="241306" y="2243792"/>
            <a:chExt cx="11778089" cy="617268"/>
          </a:xfrm>
        </p:grpSpPr>
        <p:sp>
          <p:nvSpPr>
            <p:cNvPr id="428" name="Google Shape;428;p3"/>
            <p:cNvSpPr/>
            <p:nvPr/>
          </p:nvSpPr>
          <p:spPr>
            <a:xfrm>
              <a:off x="3538287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3247742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31851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41306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6544723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6254178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9551160" y="2243792"/>
              <a:ext cx="2468235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9260615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6506552" y="5382782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vi-VN"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B</a:t>
            </a:r>
            <a:endParaRPr sz="6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39687" y="2121824"/>
            <a:ext cx="24090260" cy="2871176"/>
            <a:chOff x="923003" y="3917552"/>
            <a:chExt cx="24090260" cy="2871176"/>
          </a:xfrm>
        </p:grpSpPr>
        <p:sp>
          <p:nvSpPr>
            <p:cNvPr id="442" name="Google Shape;442;p3"/>
            <p:cNvSpPr/>
            <p:nvPr/>
          </p:nvSpPr>
          <p:spPr>
            <a:xfrm>
              <a:off x="1272210" y="4426858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3" y="3917552"/>
              <a:ext cx="3942102" cy="1040476"/>
              <a:chOff x="923003" y="3917552"/>
              <a:chExt cx="3942102" cy="104047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1362045" y="4056327"/>
                <a:ext cx="3503060" cy="861957"/>
                <a:chOff x="2028795" y="4418277"/>
                <a:chExt cx="3503060" cy="861957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3364273" y="3082799"/>
                  <a:ext cx="832104" cy="3503060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2636458" y="4480055"/>
                  <a:ext cx="2895397" cy="8001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</a:t>
                  </a:r>
                  <a:r>
                    <a:rPr lang="vi-VN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 12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3" y="3917552"/>
                <a:ext cx="1076356" cy="104047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ình chữ nhật 3">
                <a:extLst>
                  <a:ext uri="{FF2B5EF4-FFF2-40B4-BE49-F238E27FC236}">
                    <a16:creationId xmlns="" xmlns:a16="http://schemas.microsoft.com/office/drawing/2014/main" id="{F346AE6B-27C0-46E0-ACBD-4EFB88B8D701}"/>
                  </a:ext>
                </a:extLst>
              </p:cNvPr>
              <p:cNvSpPr/>
              <p:nvPr/>
            </p:nvSpPr>
            <p:spPr>
              <a:xfrm>
                <a:off x="3371059" y="3144524"/>
                <a:ext cx="12131398" cy="12700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480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Hàm số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sz="48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sz="48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480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có đạo hàm bằng:</a:t>
                </a:r>
              </a:p>
            </p:txBody>
          </p:sp>
        </mc:Choice>
        <mc:Fallback xmlns="">
          <p:sp>
            <p:nvSpPr>
              <p:cNvPr id="4" name="Hình chữ nhật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346AE6B-27C0-46E0-ACBD-4EFB88B8D7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059" y="3144524"/>
                <a:ext cx="12131398" cy="1270028"/>
              </a:xfrm>
              <a:prstGeom prst="rect">
                <a:avLst/>
              </a:prstGeom>
              <a:blipFill rotWithShape="1">
                <a:blip r:embed="rId5"/>
                <a:stretch>
                  <a:fillRect r="-1206" b="-10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Hình chữ nhật 4">
            <a:extLst>
              <a:ext uri="{FF2B5EF4-FFF2-40B4-BE49-F238E27FC236}">
                <a16:creationId xmlns="" xmlns:a16="http://schemas.microsoft.com/office/drawing/2014/main" id="{05EFFEB2-EA23-40BB-BF02-6BE3E49A0AF7}"/>
              </a:ext>
            </a:extLst>
          </p:cNvPr>
          <p:cNvSpPr/>
          <p:nvPr/>
        </p:nvSpPr>
        <p:spPr>
          <a:xfrm>
            <a:off x="3981789" y="8521549"/>
            <a:ext cx="18028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có </a:t>
            </a:r>
            <a:endParaRPr lang="en-US" sz="4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Hình chữ nhật 5">
                <a:extLst>
                  <a:ext uri="{FF2B5EF4-FFF2-40B4-BE49-F238E27FC236}">
                    <a16:creationId xmlns="" xmlns:a16="http://schemas.microsoft.com/office/drawing/2014/main" id="{3298A428-31DA-4212-BD53-AC7423DB0947}"/>
                  </a:ext>
                </a:extLst>
              </p:cNvPr>
              <p:cNvSpPr/>
              <p:nvPr/>
            </p:nvSpPr>
            <p:spPr>
              <a:xfrm>
                <a:off x="2263503" y="5383100"/>
                <a:ext cx="2060757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4800"/>
              </a:p>
            </p:txBody>
          </p:sp>
        </mc:Choice>
        <mc:Fallback xmlns="">
          <p:sp>
            <p:nvSpPr>
              <p:cNvPr id="6" name="Hình chữ nhật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298A428-31DA-4212-BD53-AC7423DB09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503" y="5383100"/>
                <a:ext cx="2060757" cy="830997"/>
              </a:xfrm>
              <a:prstGeom prst="rect">
                <a:avLst/>
              </a:prstGeom>
              <a:blipFill rotWithShape="1">
                <a:blip r:embed="rId6"/>
                <a:stretch>
                  <a:fillRect t="-19853" r="-12722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 6">
                <a:extLst>
                  <a:ext uri="{FF2B5EF4-FFF2-40B4-BE49-F238E27FC236}">
                    <a16:creationId xmlns="" xmlns:a16="http://schemas.microsoft.com/office/drawing/2014/main" id="{1A39AEB0-9D76-44A6-9164-7FA847B16095}"/>
                  </a:ext>
                </a:extLst>
              </p:cNvPr>
              <p:cNvSpPr/>
              <p:nvPr/>
            </p:nvSpPr>
            <p:spPr>
              <a:xfrm>
                <a:off x="8605192" y="5423727"/>
                <a:ext cx="207518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4800"/>
              </a:p>
            </p:txBody>
          </p:sp>
        </mc:Choice>
        <mc:Fallback xmlns="">
          <p:sp>
            <p:nvSpPr>
              <p:cNvPr id="7" name="Hình chữ nhật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A39AEB0-9D76-44A6-9164-7FA847B160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5192" y="5423727"/>
                <a:ext cx="2075183" cy="830997"/>
              </a:xfrm>
              <a:prstGeom prst="rect">
                <a:avLst/>
              </a:prstGeom>
              <a:blipFill rotWithShape="1">
                <a:blip r:embed="rId7"/>
                <a:stretch>
                  <a:fillRect t="-19853" r="-12353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Hình chữ nhật 7">
                <a:extLst>
                  <a:ext uri="{FF2B5EF4-FFF2-40B4-BE49-F238E27FC236}">
                    <a16:creationId xmlns="" xmlns:a16="http://schemas.microsoft.com/office/drawing/2014/main" id="{6B96B7F3-3134-4A48-8D11-43F4C04F1A18}"/>
                  </a:ext>
                </a:extLst>
              </p:cNvPr>
              <p:cNvSpPr/>
              <p:nvPr/>
            </p:nvSpPr>
            <p:spPr>
              <a:xfrm>
                <a:off x="14320520" y="5443720"/>
                <a:ext cx="2429448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4800"/>
              </a:p>
            </p:txBody>
          </p:sp>
        </mc:Choice>
        <mc:Fallback xmlns="">
          <p:sp>
            <p:nvSpPr>
              <p:cNvPr id="8" name="Hình chữ nhật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B96B7F3-3134-4A48-8D11-43F4C04F1A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20520" y="5443720"/>
                <a:ext cx="2429448" cy="830997"/>
              </a:xfrm>
              <a:prstGeom prst="rect">
                <a:avLst/>
              </a:prstGeom>
              <a:blipFill rotWithShape="1">
                <a:blip r:embed="rId8"/>
                <a:stretch>
                  <a:fillRect t="-19853" r="-10276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ình chữ nhật 8">
                <a:extLst>
                  <a:ext uri="{FF2B5EF4-FFF2-40B4-BE49-F238E27FC236}">
                    <a16:creationId xmlns="" xmlns:a16="http://schemas.microsoft.com/office/drawing/2014/main" id="{3FC3A06A-AC48-479A-85E6-3CA0924A8A1A}"/>
                  </a:ext>
                </a:extLst>
              </p:cNvPr>
              <p:cNvSpPr/>
              <p:nvPr/>
            </p:nvSpPr>
            <p:spPr>
              <a:xfrm>
                <a:off x="20049850" y="5449234"/>
                <a:ext cx="2711255" cy="8199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Hình chữ nhật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FC3A06A-AC48-479A-85E6-3CA0924A8A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49850" y="5449234"/>
                <a:ext cx="2711255" cy="819968"/>
              </a:xfrm>
              <a:prstGeom prst="rect">
                <a:avLst/>
              </a:prstGeom>
              <a:blipFill rotWithShape="1">
                <a:blip r:embed="rId9"/>
                <a:stretch>
                  <a:fillRect t="-19403" r="-9213" b="-380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ình chữ nhật 9">
                <a:extLst>
                  <a:ext uri="{FF2B5EF4-FFF2-40B4-BE49-F238E27FC236}">
                    <a16:creationId xmlns="" xmlns:a16="http://schemas.microsoft.com/office/drawing/2014/main" id="{1BCFE3BD-07B8-4939-9288-0228D5EAC3FC}"/>
                  </a:ext>
                </a:extLst>
              </p:cNvPr>
              <p:cNvSpPr/>
              <p:nvPr/>
            </p:nvSpPr>
            <p:spPr>
              <a:xfrm>
                <a:off x="5863406" y="8266761"/>
                <a:ext cx="4769191" cy="12972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0" name="Hình chữ nhật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BCFE3BD-07B8-4939-9288-0228D5EAC3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3406" y="8266761"/>
                <a:ext cx="4769191" cy="1297278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11974DD8-4FF2-4D00-955D-E06DE17A5693}"/>
                  </a:ext>
                </a:extLst>
              </p:cNvPr>
              <p:cNvSpPr/>
              <p:nvPr/>
            </p:nvSpPr>
            <p:spPr>
              <a:xfrm>
                <a:off x="10599548" y="8266761"/>
                <a:ext cx="4330993" cy="13740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1974DD8-4FF2-4D00-955D-E06DE17A56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9548" y="8266761"/>
                <a:ext cx="4330993" cy="137403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Hình chữ nhật 11">
                <a:extLst>
                  <a:ext uri="{FF2B5EF4-FFF2-40B4-BE49-F238E27FC236}">
                    <a16:creationId xmlns="" xmlns:a16="http://schemas.microsoft.com/office/drawing/2014/main" id="{9418EB91-A49A-4A46-B55F-358D62125C5D}"/>
                  </a:ext>
                </a:extLst>
              </p:cNvPr>
              <p:cNvSpPr/>
              <p:nvPr/>
            </p:nvSpPr>
            <p:spPr>
              <a:xfrm>
                <a:off x="14811888" y="8521549"/>
                <a:ext cx="130086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US" sz="4800"/>
              </a:p>
            </p:txBody>
          </p:sp>
        </mc:Choice>
        <mc:Fallback xmlns=""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418EB91-A49A-4A46-B55F-358D62125C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1888" y="8521549"/>
                <a:ext cx="1300869" cy="83099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ình chữ nhật 12">
                <a:extLst>
                  <a:ext uri="{FF2B5EF4-FFF2-40B4-BE49-F238E27FC236}">
                    <a16:creationId xmlns="" xmlns:a16="http://schemas.microsoft.com/office/drawing/2014/main" id="{D0469A61-366A-4B71-AB03-EEC90D1ABCE9}"/>
                  </a:ext>
                </a:extLst>
              </p:cNvPr>
              <p:cNvSpPr/>
              <p:nvPr/>
            </p:nvSpPr>
            <p:spPr>
              <a:xfrm>
                <a:off x="15535244" y="8519939"/>
                <a:ext cx="3357394" cy="8199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30555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⇒</m:t>
                    </m:r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sz="48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sz="480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3" name="Hình chữ nhật 1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0469A61-366A-4B71-AB03-EEC90D1ABC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5244" y="8519939"/>
                <a:ext cx="3357394" cy="819968"/>
              </a:xfrm>
              <a:prstGeom prst="rect">
                <a:avLst/>
              </a:prstGeom>
              <a:blipFill rotWithShape="1">
                <a:blip r:embed="rId13"/>
                <a:stretch>
                  <a:fillRect t="-19403" r="-7260" b="-380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36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2739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1" grpId="0"/>
      <p:bldP spid="1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39686" y="9222372"/>
            <a:ext cx="24016397" cy="4417428"/>
            <a:chOff x="80265" y="11844863"/>
            <a:chExt cx="24016397" cy="8730358"/>
          </a:xfrm>
        </p:grpSpPr>
        <p:sp>
          <p:nvSpPr>
            <p:cNvPr id="422" name="Google Shape;422;p3"/>
            <p:cNvSpPr/>
            <p:nvPr/>
          </p:nvSpPr>
          <p:spPr>
            <a:xfrm>
              <a:off x="322264" y="12352087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80265" y="11844863"/>
              <a:ext cx="4022023" cy="2311032"/>
              <a:chOff x="442215" y="12111563"/>
              <a:chExt cx="4022023" cy="2311032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2079032" y="11583740"/>
                <a:ext cx="1774008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507749" y="12318257"/>
                <a:ext cx="2872840" cy="800220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42215" y="12111563"/>
                <a:ext cx="1058947" cy="2311032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11649323" y="2492263"/>
            <a:ext cx="12411524" cy="6641870"/>
            <a:chOff x="5973273" y="-1056758"/>
            <a:chExt cx="6205762" cy="3320935"/>
          </a:xfrm>
        </p:grpSpPr>
        <p:sp>
          <p:nvSpPr>
            <p:cNvPr id="428" name="Google Shape;428;p3"/>
            <p:cNvSpPr/>
            <p:nvPr/>
          </p:nvSpPr>
          <p:spPr>
            <a:xfrm>
              <a:off x="6245405" y="-200118"/>
              <a:ext cx="5931248" cy="719683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973273" y="-31536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6245405" y="-1056758"/>
              <a:ext cx="5931248" cy="719683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5975654" y="-895842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6245405" y="672188"/>
              <a:ext cx="5931248" cy="719683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6000292" y="825104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6247787" y="1544494"/>
              <a:ext cx="5931248" cy="719683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6033773" y="1712663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11770323" y="6260403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vi-VN"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C</a:t>
            </a:r>
            <a:endParaRPr sz="6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201773" y="1748452"/>
            <a:ext cx="10923218" cy="6993889"/>
            <a:chOff x="923001" y="3917552"/>
            <a:chExt cx="24064964" cy="2713122"/>
          </a:xfrm>
        </p:grpSpPr>
        <p:sp>
          <p:nvSpPr>
            <p:cNvPr id="442" name="Google Shape;442;p3"/>
            <p:cNvSpPr/>
            <p:nvPr/>
          </p:nvSpPr>
          <p:spPr>
            <a:xfrm>
              <a:off x="1246912" y="4268804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1" y="3917552"/>
              <a:ext cx="9284699" cy="553346"/>
              <a:chOff x="923001" y="3917552"/>
              <a:chExt cx="9284699" cy="55334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3008364" y="3963873"/>
                <a:ext cx="7199336" cy="462225"/>
                <a:chOff x="3675114" y="4325823"/>
                <a:chExt cx="7199336" cy="462225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7066302" y="934635"/>
                  <a:ext cx="416960" cy="7199336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4047970" y="4435254"/>
                  <a:ext cx="5584412" cy="3527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 </a:t>
                  </a:r>
                  <a:r>
                    <a:rPr lang="vi-VN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13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1" y="3917552"/>
                <a:ext cx="2398140" cy="55334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sp>
        <p:nvSpPr>
          <p:cNvPr id="4" name="Hình chữ nhật 3">
            <a:extLst>
              <a:ext uri="{FF2B5EF4-FFF2-40B4-BE49-F238E27FC236}">
                <a16:creationId xmlns="" xmlns:a16="http://schemas.microsoft.com/office/drawing/2014/main" id="{DC147DEA-DB3E-480E-A601-700B6938A233}"/>
              </a:ext>
            </a:extLst>
          </p:cNvPr>
          <p:cNvSpPr/>
          <p:nvPr/>
        </p:nvSpPr>
        <p:spPr>
          <a:xfrm>
            <a:off x="0" y="3041149"/>
            <a:ext cx="3125787" cy="828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992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48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Hàm </a:t>
            </a:r>
            <a:r>
              <a:rPr lang="vi-VN" sz="48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số:</a:t>
            </a:r>
            <a:endParaRPr lang="en-US" sz="4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Hình chữ nhật 4">
            <a:extLst>
              <a:ext uri="{FF2B5EF4-FFF2-40B4-BE49-F238E27FC236}">
                <a16:creationId xmlns="" xmlns:a16="http://schemas.microsoft.com/office/drawing/2014/main" id="{7308A2F3-7A3A-4734-B6C1-4D5F3B3C500C}"/>
              </a:ext>
            </a:extLst>
          </p:cNvPr>
          <p:cNvSpPr/>
          <p:nvPr/>
        </p:nvSpPr>
        <p:spPr>
          <a:xfrm>
            <a:off x="1973162" y="11073491"/>
            <a:ext cx="15336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có 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Hình chữ nhật 5">
                <a:extLst>
                  <a:ext uri="{FF2B5EF4-FFF2-40B4-BE49-F238E27FC236}">
                    <a16:creationId xmlns="" xmlns:a16="http://schemas.microsoft.com/office/drawing/2014/main" id="{A7CAD144-497C-43A3-863E-B39C7F2F49D9}"/>
                  </a:ext>
                </a:extLst>
              </p:cNvPr>
              <p:cNvSpPr/>
              <p:nvPr/>
            </p:nvSpPr>
            <p:spPr>
              <a:xfrm>
                <a:off x="1593396" y="4130957"/>
                <a:ext cx="7962821" cy="8391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ad>
                        <m:radPr>
                          <m:ctrlP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en-US" sz="4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ad>
                        <m:radPr>
                          <m:ctrlP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en-US" sz="4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ad>
                        <m:radPr>
                          <m:ctrlP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en-US" sz="4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g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4800"/>
              </a:p>
            </p:txBody>
          </p:sp>
        </mc:Choice>
        <mc:Fallback xmlns="">
          <p:sp>
            <p:nvSpPr>
              <p:cNvPr id="6" name="Hình chữ nhật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7CAD144-497C-43A3-863E-B39C7F2F49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396" y="4130957"/>
                <a:ext cx="7962821" cy="83914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Hình chữ nhật 6">
            <a:extLst>
              <a:ext uri="{FF2B5EF4-FFF2-40B4-BE49-F238E27FC236}">
                <a16:creationId xmlns="" xmlns:a16="http://schemas.microsoft.com/office/drawing/2014/main" id="{E8555D1C-72C2-416E-B831-764739DFC7AF}"/>
              </a:ext>
            </a:extLst>
          </p:cNvPr>
          <p:cNvSpPr/>
          <p:nvPr/>
        </p:nvSpPr>
        <p:spPr>
          <a:xfrm>
            <a:off x="2008515" y="5572966"/>
            <a:ext cx="51411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 đạo hàm bằng:</a:t>
            </a:r>
            <a:endParaRPr lang="en-US" sz="4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Hình chữ nhật 7">
                <a:extLst>
                  <a:ext uri="{FF2B5EF4-FFF2-40B4-BE49-F238E27FC236}">
                    <a16:creationId xmlns="" xmlns:a16="http://schemas.microsoft.com/office/drawing/2014/main" id="{9D6388D6-8BC4-4B5E-A0DA-2F2903CF1333}"/>
                  </a:ext>
                </a:extLst>
              </p:cNvPr>
              <p:cNvSpPr/>
              <p:nvPr/>
            </p:nvSpPr>
            <p:spPr>
              <a:xfrm>
                <a:off x="3425894" y="11063102"/>
                <a:ext cx="6663426" cy="7148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ad>
                        <m:ra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ad>
                        <m:ra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ad>
                        <m:ra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g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" name="Hình chữ nhật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D6388D6-8BC4-4B5E-A0DA-2F2903CF13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894" y="11063102"/>
                <a:ext cx="6663426" cy="71481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ình chữ nhật 8">
                <a:extLst>
                  <a:ext uri="{FF2B5EF4-FFF2-40B4-BE49-F238E27FC236}">
                    <a16:creationId xmlns="" xmlns:a16="http://schemas.microsoft.com/office/drawing/2014/main" id="{A8AF3DF6-1956-4430-9E5A-5A870CDE9F92}"/>
                  </a:ext>
                </a:extLst>
              </p:cNvPr>
              <p:cNvSpPr/>
              <p:nvPr/>
            </p:nvSpPr>
            <p:spPr>
              <a:xfrm>
                <a:off x="9452894" y="10800368"/>
                <a:ext cx="9040808" cy="11037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30555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⇒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ad>
                          <m:rad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en-US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ad>
                          <m:rad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en-US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ad>
                          <m:rad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en-US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Hình chữ nhật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8AF3DF6-1956-4430-9E5A-5A870CDE9F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2894" y="10800368"/>
                <a:ext cx="9040808" cy="1103764"/>
              </a:xfrm>
              <a:prstGeom prst="rect">
                <a:avLst/>
              </a:prstGeom>
              <a:blipFill rotWithShape="1">
                <a:blip r:embed="rId7"/>
                <a:stretch>
                  <a:fillRect r="-1349" b="-2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ình chữ nhật 9">
                <a:extLst>
                  <a:ext uri="{FF2B5EF4-FFF2-40B4-BE49-F238E27FC236}">
                    <a16:creationId xmlns="" xmlns:a16="http://schemas.microsoft.com/office/drawing/2014/main" id="{9CCD37E2-0E23-49D1-A157-8E81BAD216E2}"/>
                  </a:ext>
                </a:extLst>
              </p:cNvPr>
              <p:cNvSpPr/>
              <p:nvPr/>
            </p:nvSpPr>
            <p:spPr>
              <a:xfrm>
                <a:off x="13098892" y="2924352"/>
                <a:ext cx="174881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10" name="Hình chữ nhật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CCD37E2-0E23-49D1-A157-8E81BAD216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98892" y="2924352"/>
                <a:ext cx="1748812" cy="707886"/>
              </a:xfrm>
              <a:prstGeom prst="rect">
                <a:avLst/>
              </a:prstGeom>
              <a:blipFill rotWithShape="1">
                <a:blip r:embed="rId8"/>
                <a:stretch>
                  <a:fillRect t="-18966" r="-11150" b="-32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2C7036E5-A357-417D-8BB2-EA32FF812D22}"/>
                  </a:ext>
                </a:extLst>
              </p:cNvPr>
              <p:cNvSpPr/>
              <p:nvPr/>
            </p:nvSpPr>
            <p:spPr>
              <a:xfrm>
                <a:off x="13282117" y="4275462"/>
                <a:ext cx="8369664" cy="13539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rad>
                      </m:den>
                    </m:f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  <m:rad>
                          <m:ra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  <m:rad>
                          <m:ra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𝟒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𝟑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  <m:rad>
                          <m:ra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𝟓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𝟒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4800"/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C7036E5-A357-417D-8BB2-EA32FF812D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2117" y="4275462"/>
                <a:ext cx="8369664" cy="1353960"/>
              </a:xfrm>
              <a:prstGeom prst="rect">
                <a:avLst/>
              </a:prstGeom>
              <a:blipFill rotWithShape="1">
                <a:blip r:embed="rId9"/>
                <a:stretch>
                  <a:fillRect r="-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Hình chữ nhật 11">
                <a:extLst>
                  <a:ext uri="{FF2B5EF4-FFF2-40B4-BE49-F238E27FC236}">
                    <a16:creationId xmlns="" xmlns:a16="http://schemas.microsoft.com/office/drawing/2014/main" id="{DF79C1DA-EF2E-41A7-A87F-48EF07B1FF64}"/>
                  </a:ext>
                </a:extLst>
              </p:cNvPr>
              <p:cNvSpPr/>
              <p:nvPr/>
            </p:nvSpPr>
            <p:spPr>
              <a:xfrm>
                <a:off x="13311283" y="6000771"/>
                <a:ext cx="9471952" cy="13539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rad>
                      </m:den>
                    </m:f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  <m:rad>
                          <m:ra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  <m:rad>
                          <m:ra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𝟒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𝟑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  <m:rad>
                          <m:ra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𝟓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𝟒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4800"/>
              </a:p>
            </p:txBody>
          </p:sp>
        </mc:Choice>
        <mc:Fallback xmlns=""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F79C1DA-EF2E-41A7-A87F-48EF07B1FF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1283" y="6000771"/>
                <a:ext cx="9471952" cy="1353960"/>
              </a:xfrm>
              <a:prstGeom prst="rect">
                <a:avLst/>
              </a:prstGeom>
              <a:blipFill rotWithShape="1">
                <a:blip r:embed="rId10"/>
                <a:stretch>
                  <a:fillRect r="-19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ình chữ nhật 12">
                <a:extLst>
                  <a:ext uri="{FF2B5EF4-FFF2-40B4-BE49-F238E27FC236}">
                    <a16:creationId xmlns="" xmlns:a16="http://schemas.microsoft.com/office/drawing/2014/main" id="{F7C5DB64-04BB-45A3-B437-FC076CD77DC9}"/>
                  </a:ext>
                </a:extLst>
              </p:cNvPr>
              <p:cNvSpPr/>
              <p:nvPr/>
            </p:nvSpPr>
            <p:spPr>
              <a:xfrm>
                <a:off x="13395552" y="7697366"/>
                <a:ext cx="8394734" cy="13539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rad>
                      </m:den>
                    </m:f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ad>
                          <m:ra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ad>
                          <m:ra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𝟒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𝟑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ad>
                          <m:rad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𝟓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𝟒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4800"/>
              </a:p>
            </p:txBody>
          </p:sp>
        </mc:Choice>
        <mc:Fallback xmlns="">
          <p:sp>
            <p:nvSpPr>
              <p:cNvPr id="13" name="Hình chữ nhật 1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7C5DB64-04BB-45A3-B437-FC076CD77D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95552" y="7697366"/>
                <a:ext cx="8394734" cy="1353960"/>
              </a:xfrm>
              <a:prstGeom prst="rect">
                <a:avLst/>
              </a:prstGeom>
              <a:blipFill rotWithShape="1">
                <a:blip r:embed="rId11"/>
                <a:stretch>
                  <a:fillRect r="-23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36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48774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3"/>
          <p:cNvGrpSpPr/>
          <p:nvPr/>
        </p:nvGrpSpPr>
        <p:grpSpPr>
          <a:xfrm>
            <a:off x="-19195" y="8381999"/>
            <a:ext cx="24079792" cy="5181601"/>
            <a:chOff x="48567" y="4381498"/>
            <a:chExt cx="24079792" cy="8839202"/>
          </a:xfrm>
        </p:grpSpPr>
        <p:sp>
          <p:nvSpPr>
            <p:cNvPr id="422" name="Google Shape;422;p3"/>
            <p:cNvSpPr/>
            <p:nvPr/>
          </p:nvSpPr>
          <p:spPr>
            <a:xfrm>
              <a:off x="353961" y="4997566"/>
              <a:ext cx="23774398" cy="8223134"/>
            </a:xfrm>
            <a:prstGeom prst="roundRect">
              <a:avLst>
                <a:gd name="adj" fmla="val 2239"/>
              </a:avLst>
            </a:prstGeom>
            <a:solidFill>
              <a:srgbClr val="BBD6EE"/>
            </a:solidFill>
            <a:ln w="28575" cap="flat" cmpd="sng">
              <a:solidFill>
                <a:srgbClr val="5252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3" name="Google Shape;423;p3"/>
            <p:cNvGrpSpPr/>
            <p:nvPr/>
          </p:nvGrpSpPr>
          <p:grpSpPr>
            <a:xfrm>
              <a:off x="48567" y="4381498"/>
              <a:ext cx="3991941" cy="2234343"/>
              <a:chOff x="410517" y="4648198"/>
              <a:chExt cx="3991941" cy="2234343"/>
            </a:xfrm>
          </p:grpSpPr>
          <p:sp>
            <p:nvSpPr>
              <p:cNvPr id="424" name="Google Shape;424;p3"/>
              <p:cNvSpPr/>
              <p:nvPr/>
            </p:nvSpPr>
            <p:spPr>
              <a:xfrm rot="5400000" flipH="1">
                <a:off x="2046686" y="4145275"/>
                <a:ext cx="1715139" cy="2996405"/>
              </a:xfrm>
              <a:prstGeom prst="round1Rect">
                <a:avLst>
                  <a:gd name="adj" fmla="val 16667"/>
                </a:avLst>
              </a:prstGeom>
              <a:solidFill>
                <a:srgbClr val="BBD6EE"/>
              </a:solidFill>
              <a:ln w="57150" cap="flat" cmpd="sng">
                <a:solidFill>
                  <a:srgbClr val="5481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4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 txBox="1"/>
              <p:nvPr/>
            </p:nvSpPr>
            <p:spPr>
              <a:xfrm>
                <a:off x="1508544" y="5045348"/>
                <a:ext cx="2872840" cy="800219"/>
              </a:xfrm>
              <a:prstGeom prst="rect">
                <a:avLst/>
              </a:prstGeom>
              <a:solidFill>
                <a:srgbClr val="BBD6E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600" b="1">
                    <a:solidFill>
                      <a:srgbClr val="548135"/>
                    </a:solidFill>
                    <a:latin typeface="Tahoma"/>
                    <a:ea typeface="Tahoma"/>
                    <a:cs typeface="Tahoma"/>
                    <a:sym typeface="Tahoma"/>
                  </a:rPr>
                  <a:t>Bài giải</a:t>
                </a:r>
                <a:endParaRPr sz="4600" b="1">
                  <a:solidFill>
                    <a:srgbClr val="548135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pic>
            <p:nvPicPr>
              <p:cNvPr id="426" name="Google Shape;426;p3"/>
              <p:cNvPicPr preferRelativeResize="0"/>
              <p:nvPr/>
            </p:nvPicPr>
            <p:blipFill rotWithShape="1">
              <a:blip r:embed="rId3">
                <a:alphaModFix/>
              </a:blip>
              <a:srcRect l="17950" t="14860" r="18922" b="25554"/>
              <a:stretch/>
            </p:blipFill>
            <p:spPr>
              <a:xfrm>
                <a:off x="410517" y="4648198"/>
                <a:ext cx="1058947" cy="2234343"/>
              </a:xfrm>
              <a:prstGeom prst="round2DiagRect">
                <a:avLst>
                  <a:gd name="adj1" fmla="val 27632"/>
                  <a:gd name="adj2" fmla="val 0"/>
                </a:avLst>
              </a:prstGeom>
              <a:solidFill>
                <a:srgbClr val="327E3B"/>
              </a:solidFill>
              <a:ln w="38100" cap="sq" cmpd="sng">
                <a:solidFill>
                  <a:srgbClr val="385623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p:grpSp>
        <p:nvGrpSpPr>
          <p:cNvPr id="427" name="Google Shape;427;p3"/>
          <p:cNvGrpSpPr/>
          <p:nvPr/>
        </p:nvGrpSpPr>
        <p:grpSpPr>
          <a:xfrm>
            <a:off x="427388" y="4495911"/>
            <a:ext cx="20379364" cy="3642636"/>
            <a:chOff x="241306" y="2243792"/>
            <a:chExt cx="10189682" cy="1821318"/>
          </a:xfrm>
        </p:grpSpPr>
        <p:sp>
          <p:nvSpPr>
            <p:cNvPr id="428" name="Google Shape;428;p3"/>
            <p:cNvSpPr/>
            <p:nvPr/>
          </p:nvSpPr>
          <p:spPr>
            <a:xfrm>
              <a:off x="6124406" y="2300302"/>
              <a:ext cx="4306582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808741" y="2349144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B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31851" y="2243792"/>
              <a:ext cx="4306582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41306" y="2303047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50457" y="3331820"/>
              <a:ext cx="4306582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259912" y="3391075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C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6124406" y="3447842"/>
              <a:ext cx="4306582" cy="617268"/>
            </a:xfrm>
            <a:prstGeom prst="rect">
              <a:avLst/>
            </a:prstGeom>
            <a:solidFill>
              <a:srgbClr val="327E3B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808741" y="3491934"/>
              <a:ext cx="544265" cy="500266"/>
            </a:xfrm>
            <a:prstGeom prst="ellipse">
              <a:avLst/>
            </a:prstGeom>
            <a:solidFill>
              <a:srgbClr val="327E3B"/>
            </a:solidFill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6400" b="1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D</a:t>
              </a:r>
              <a:endParaRPr sz="6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3"/>
          <p:cNvSpPr/>
          <p:nvPr/>
        </p:nvSpPr>
        <p:spPr>
          <a:xfrm>
            <a:off x="11562388" y="7021029"/>
            <a:ext cx="1088400" cy="1000500"/>
          </a:xfrm>
          <a:prstGeom prst="ellipse">
            <a:avLst/>
          </a:prstGeom>
          <a:solidFill>
            <a:srgbClr val="FF0000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64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D</a:t>
            </a:r>
            <a:endParaRPr sz="6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3"/>
          <p:cNvGrpSpPr/>
          <p:nvPr/>
        </p:nvGrpSpPr>
        <p:grpSpPr>
          <a:xfrm>
            <a:off x="39687" y="1351971"/>
            <a:ext cx="24090260" cy="2871176"/>
            <a:chOff x="923003" y="3917552"/>
            <a:chExt cx="24090260" cy="2871176"/>
          </a:xfrm>
        </p:grpSpPr>
        <p:sp>
          <p:nvSpPr>
            <p:cNvPr id="442" name="Google Shape;442;p3"/>
            <p:cNvSpPr/>
            <p:nvPr/>
          </p:nvSpPr>
          <p:spPr>
            <a:xfrm>
              <a:off x="1272210" y="4426858"/>
              <a:ext cx="23741053" cy="2361870"/>
            </a:xfrm>
            <a:prstGeom prst="roundRect">
              <a:avLst>
                <a:gd name="adj" fmla="val 10158"/>
              </a:avLst>
            </a:prstGeom>
            <a:solidFill>
              <a:srgbClr val="FEEBB0"/>
            </a:solidFill>
            <a:ln w="12700" cap="flat" cmpd="sng">
              <a:solidFill>
                <a:srgbClr val="91720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43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444" name="Google Shape;444;p3"/>
            <p:cNvGrpSpPr/>
            <p:nvPr/>
          </p:nvGrpSpPr>
          <p:grpSpPr>
            <a:xfrm>
              <a:off x="923003" y="3917552"/>
              <a:ext cx="3942102" cy="1040476"/>
              <a:chOff x="923003" y="3917552"/>
              <a:chExt cx="3942102" cy="1040476"/>
            </a:xfrm>
          </p:grpSpPr>
          <p:grpSp>
            <p:nvGrpSpPr>
              <p:cNvPr id="445" name="Google Shape;445;p3"/>
              <p:cNvGrpSpPr/>
              <p:nvPr/>
            </p:nvGrpSpPr>
            <p:grpSpPr>
              <a:xfrm>
                <a:off x="1362045" y="4056327"/>
                <a:ext cx="3503060" cy="861996"/>
                <a:chOff x="2028795" y="4418277"/>
                <a:chExt cx="3503060" cy="861996"/>
              </a:xfrm>
            </p:grpSpPr>
            <p:sp>
              <p:nvSpPr>
                <p:cNvPr id="446" name="Google Shape;446;p3"/>
                <p:cNvSpPr/>
                <p:nvPr/>
              </p:nvSpPr>
              <p:spPr>
                <a:xfrm rot="5400000">
                  <a:off x="3364273" y="3082799"/>
                  <a:ext cx="832104" cy="3503060"/>
                </a:xfrm>
                <a:prstGeom prst="round2SameRect">
                  <a:avLst>
                    <a:gd name="adj1" fmla="val 19445"/>
                    <a:gd name="adj2" fmla="val 0"/>
                  </a:avLst>
                </a:prstGeom>
                <a:solidFill>
                  <a:schemeClr val="lt1"/>
                </a:solidFill>
                <a:ln w="57150" cap="flat" cmpd="sng">
                  <a:solidFill>
                    <a:srgbClr val="91720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endParaRPr sz="43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47" name="Google Shape;447;p3"/>
                <p:cNvSpPr txBox="1"/>
                <p:nvPr/>
              </p:nvSpPr>
              <p:spPr>
                <a:xfrm>
                  <a:off x="2636458" y="4480054"/>
                  <a:ext cx="2420395" cy="8002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en-US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CÂU </a:t>
                  </a:r>
                  <a:r>
                    <a:rPr lang="vi-VN" sz="4600" b="1">
                      <a:solidFill>
                        <a:schemeClr val="dk1"/>
                      </a:solidFill>
                      <a:latin typeface="Tahoma"/>
                      <a:ea typeface="Tahoma"/>
                      <a:cs typeface="Tahoma"/>
                      <a:sym typeface="Tahoma"/>
                    </a:rPr>
                    <a:t>14</a:t>
                  </a:r>
                  <a:endParaRPr sz="4600" b="1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pic>
            <p:nvPicPr>
              <p:cNvPr id="448" name="Google Shape;448;p3"/>
              <p:cNvPicPr preferRelativeResize="0"/>
              <p:nvPr/>
            </p:nvPicPr>
            <p:blipFill rotWithShape="1">
              <a:blip r:embed="rId4">
                <a:alphaModFix/>
              </a:blip>
              <a:srcRect l="15599" t="21515" r="9758" b="14519"/>
              <a:stretch/>
            </p:blipFill>
            <p:spPr>
              <a:xfrm>
                <a:off x="923003" y="3917552"/>
                <a:ext cx="1076356" cy="1040476"/>
              </a:xfrm>
              <a:prstGeom prst="round2DiagRect">
                <a:avLst>
                  <a:gd name="adj1" fmla="val 30509"/>
                  <a:gd name="adj2" fmla="val 0"/>
                </a:avLst>
              </a:prstGeom>
              <a:noFill/>
              <a:ln w="38100" cap="sq" cmpd="sng">
                <a:solidFill>
                  <a:srgbClr val="91720D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254000" algn="tl" rotWithShape="0">
                  <a:srgbClr val="000000">
                    <a:alpha val="42745"/>
                  </a:srgbClr>
                </a:outerShdw>
              </a:effec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ình chữ nhật 3">
                <a:extLst>
                  <a:ext uri="{FF2B5EF4-FFF2-40B4-BE49-F238E27FC236}">
                    <a16:creationId xmlns="" xmlns:a16="http://schemas.microsoft.com/office/drawing/2014/main" id="{841871D1-4786-479F-AF9C-7FBC7B6DA7A3}"/>
                  </a:ext>
                </a:extLst>
              </p:cNvPr>
              <p:cNvSpPr/>
              <p:nvPr/>
            </p:nvSpPr>
            <p:spPr>
              <a:xfrm>
                <a:off x="3255442" y="2430111"/>
                <a:ext cx="12468285" cy="12923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480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Hàm số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sup>
                        </m:sSup>
                      </m:den>
                    </m:f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sSup>
                          <m:sSupPr>
                            <m:ctrlP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sup>
                        </m:sSup>
                      </m:den>
                    </m:f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480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có đạo hàm bằng:</a:t>
                </a:r>
              </a:p>
            </p:txBody>
          </p:sp>
        </mc:Choice>
        <mc:Fallback xmlns="">
          <p:sp>
            <p:nvSpPr>
              <p:cNvPr id="4" name="Hình chữ nhật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41871D1-4786-479F-AF9C-7FBC7B6DA7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442" y="2430111"/>
                <a:ext cx="12468285" cy="1292341"/>
              </a:xfrm>
              <a:prstGeom prst="rect">
                <a:avLst/>
              </a:prstGeom>
              <a:blipFill rotWithShape="1">
                <a:blip r:embed="rId5"/>
                <a:stretch>
                  <a:fillRect r="-1222" b="-4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Hình chữ nhật 4">
            <a:extLst>
              <a:ext uri="{FF2B5EF4-FFF2-40B4-BE49-F238E27FC236}">
                <a16:creationId xmlns="" xmlns:a16="http://schemas.microsoft.com/office/drawing/2014/main" id="{0F8DD78E-9C50-4DEA-9EBE-152DA62D3E9D}"/>
              </a:ext>
            </a:extLst>
          </p:cNvPr>
          <p:cNvSpPr/>
          <p:nvPr/>
        </p:nvSpPr>
        <p:spPr>
          <a:xfrm>
            <a:off x="1328858" y="9803068"/>
            <a:ext cx="18028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 có </a:t>
            </a:r>
            <a:endParaRPr lang="en-US" sz="4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Hình chữ nhật 5">
                <a:extLst>
                  <a:ext uri="{FF2B5EF4-FFF2-40B4-BE49-F238E27FC236}">
                    <a16:creationId xmlns="" xmlns:a16="http://schemas.microsoft.com/office/drawing/2014/main" id="{7A590534-E5F9-49B8-820E-C8202DE97838}"/>
                  </a:ext>
                </a:extLst>
              </p:cNvPr>
              <p:cNvSpPr/>
              <p:nvPr/>
            </p:nvSpPr>
            <p:spPr>
              <a:xfrm>
                <a:off x="3202512" y="9375651"/>
                <a:ext cx="5027274" cy="16181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num>
                        <m:den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4800"/>
              </a:p>
            </p:txBody>
          </p:sp>
        </mc:Choice>
        <mc:Fallback xmlns="">
          <p:sp>
            <p:nvSpPr>
              <p:cNvPr id="6" name="Hình chữ nhật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A590534-E5F9-49B8-820E-C8202DE978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2512" y="9375651"/>
                <a:ext cx="5027274" cy="161813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 6">
                <a:extLst>
                  <a:ext uri="{FF2B5EF4-FFF2-40B4-BE49-F238E27FC236}">
                    <a16:creationId xmlns="" xmlns:a16="http://schemas.microsoft.com/office/drawing/2014/main" id="{C3E79091-1782-49AF-B314-33ED87765E2E}"/>
                  </a:ext>
                </a:extLst>
              </p:cNvPr>
              <p:cNvSpPr/>
              <p:nvPr/>
            </p:nvSpPr>
            <p:spPr>
              <a:xfrm>
                <a:off x="8359219" y="9383208"/>
                <a:ext cx="7128426" cy="1633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⇒</m:t>
                      </m:r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′=−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7</m:t>
                              </m:r>
                            </m:sup>
                          </m:sSup>
                        </m:den>
                      </m:f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50</m:t>
                          </m:r>
                        </m:num>
                        <m:den>
                          <m:sSup>
                            <m:sSupPr>
                              <m:ctrlP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4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ad>
                            <m:radPr>
                              <m:degHide m:val="on"/>
                              <m:ctrlP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4800"/>
              </a:p>
            </p:txBody>
          </p:sp>
        </mc:Choice>
        <mc:Fallback xmlns="">
          <p:sp>
            <p:nvSpPr>
              <p:cNvPr id="7" name="Hình chữ nhật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3E79091-1782-49AF-B314-33ED87765E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9219" y="9383208"/>
                <a:ext cx="7128426" cy="163320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Hình chữ nhật 7">
                <a:extLst>
                  <a:ext uri="{FF2B5EF4-FFF2-40B4-BE49-F238E27FC236}">
                    <a16:creationId xmlns="" xmlns:a16="http://schemas.microsoft.com/office/drawing/2014/main" id="{6BB3F9FF-97EC-4969-9183-BFD2A7C5C856}"/>
                  </a:ext>
                </a:extLst>
              </p:cNvPr>
              <p:cNvSpPr/>
              <p:nvPr/>
            </p:nvSpPr>
            <p:spPr>
              <a:xfrm>
                <a:off x="15402122" y="9405106"/>
                <a:ext cx="6457217" cy="17520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6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480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7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50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480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6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4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4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US" sz="4800"/>
              </a:p>
            </p:txBody>
          </p:sp>
        </mc:Choice>
        <mc:Fallback xmlns="">
          <p:sp>
            <p:nvSpPr>
              <p:cNvPr id="8" name="Hình chữ nhật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BB3F9FF-97EC-4969-9183-BFD2A7C5C8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2122" y="9405106"/>
                <a:ext cx="6457217" cy="175201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ình chữ nhật 8">
                <a:extLst>
                  <a:ext uri="{FF2B5EF4-FFF2-40B4-BE49-F238E27FC236}">
                    <a16:creationId xmlns="" xmlns:a16="http://schemas.microsoft.com/office/drawing/2014/main" id="{71BA233A-916A-4279-9065-B7068AAC0357}"/>
                  </a:ext>
                </a:extLst>
              </p:cNvPr>
              <p:cNvSpPr/>
              <p:nvPr/>
            </p:nvSpPr>
            <p:spPr>
              <a:xfrm>
                <a:off x="2296589" y="4479445"/>
                <a:ext cx="5256567" cy="12340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𝟕</m:t>
                            </m:r>
                          </m:sup>
                        </m:sSup>
                      </m:den>
                    </m:f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𝟔</m:t>
                            </m:r>
                          </m:sup>
                        </m:sSup>
                      </m:den>
                    </m:f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ad>
                          <m:radPr>
                            <m:degHide m:val="on"/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4800"/>
              </a:p>
            </p:txBody>
          </p:sp>
        </mc:Choice>
        <mc:Fallback xmlns="">
          <p:sp>
            <p:nvSpPr>
              <p:cNvPr id="9" name="Hình chữ nhật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1BA233A-916A-4279-9065-B7068AAC03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6589" y="4479445"/>
                <a:ext cx="5256567" cy="1234056"/>
              </a:xfrm>
              <a:prstGeom prst="rect">
                <a:avLst/>
              </a:prstGeom>
              <a:blipFill rotWithShape="1">
                <a:blip r:embed="rId9"/>
                <a:stretch>
                  <a:fillRect r="-4292" b="-4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ình chữ nhật 9">
                <a:extLst>
                  <a:ext uri="{FF2B5EF4-FFF2-40B4-BE49-F238E27FC236}">
                    <a16:creationId xmlns="" xmlns:a16="http://schemas.microsoft.com/office/drawing/2014/main" id="{E971229D-C14A-4D6A-A9D8-9D003CB227F9}"/>
                  </a:ext>
                </a:extLst>
              </p:cNvPr>
              <p:cNvSpPr/>
              <p:nvPr/>
            </p:nvSpPr>
            <p:spPr>
              <a:xfrm>
                <a:off x="13869987" y="4700367"/>
                <a:ext cx="4442755" cy="1052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𝟔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𝟕</m:t>
                            </m:r>
                          </m:sup>
                        </m:sSup>
                      </m:den>
                    </m:f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𝟓𝟎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𝟔</m:t>
                            </m:r>
                          </m:sup>
                        </m:sSup>
                      </m:den>
                    </m:f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ad>
                          <m:radPr>
                            <m:degHide m:val="on"/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/>
              </a:p>
            </p:txBody>
          </p:sp>
        </mc:Choice>
        <mc:Fallback xmlns="">
          <p:sp>
            <p:nvSpPr>
              <p:cNvPr id="10" name="Hình chữ nhật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971229D-C14A-4D6A-A9D8-9D003CB227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87" y="4700367"/>
                <a:ext cx="4442755" cy="1052917"/>
              </a:xfrm>
              <a:prstGeom prst="rect">
                <a:avLst/>
              </a:prstGeom>
              <a:blipFill rotWithShape="1">
                <a:blip r:embed="rId10"/>
                <a:stretch>
                  <a:fillRect r="-3978" b="-3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 10">
                <a:extLst>
                  <a:ext uri="{FF2B5EF4-FFF2-40B4-BE49-F238E27FC236}">
                    <a16:creationId xmlns="" xmlns:a16="http://schemas.microsoft.com/office/drawing/2014/main" id="{31F98C6B-8E04-4176-9FD8-1A517A3B0797}"/>
                  </a:ext>
                </a:extLst>
              </p:cNvPr>
              <p:cNvSpPr/>
              <p:nvPr/>
            </p:nvSpPr>
            <p:spPr>
              <a:xfrm>
                <a:off x="2178471" y="6652698"/>
                <a:ext cx="6422720" cy="12538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′=−</m:t>
                    </m:r>
                    <m:d>
                      <m:d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𝟕</m:t>
                                </m:r>
                              </m:sup>
                            </m:sSup>
                          </m:den>
                        </m:f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𝟔</m:t>
                                </m:r>
                              </m:sup>
                            </m:sSup>
                          </m:den>
                        </m:f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  <m:rad>
                              <m:radPr>
                                <m:degHide m:val="on"/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4800"/>
              </a:p>
            </p:txBody>
          </p:sp>
        </mc:Choice>
        <mc:Fallback xmlns="">
          <p:sp>
            <p:nvSpPr>
              <p:cNvPr id="11" name="Hình chữ nhật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1F98C6B-8E04-4176-9FD8-1A517A3B07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471" y="6652698"/>
                <a:ext cx="6422720" cy="1253805"/>
              </a:xfrm>
              <a:prstGeom prst="rect">
                <a:avLst/>
              </a:prstGeom>
              <a:blipFill rotWithShape="1">
                <a:blip r:embed="rId11"/>
                <a:stretch>
                  <a:fillRect r="-3321" b="-43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Hình chữ nhật 11">
                <a:extLst>
                  <a:ext uri="{FF2B5EF4-FFF2-40B4-BE49-F238E27FC236}">
                    <a16:creationId xmlns="" xmlns:a16="http://schemas.microsoft.com/office/drawing/2014/main" id="{618E9775-3A96-4924-8E76-BFD798C898F8}"/>
                  </a:ext>
                </a:extLst>
              </p:cNvPr>
              <p:cNvSpPr/>
              <p:nvPr/>
            </p:nvSpPr>
            <p:spPr>
              <a:xfrm>
                <a:off x="13179850" y="6817439"/>
                <a:ext cx="7097840" cy="13351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2992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4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′=−</m:t>
                    </m:r>
                    <m:d>
                      <m:d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𝟔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𝟕</m:t>
                                </m:r>
                              </m:sup>
                            </m:sSup>
                          </m:den>
                        </m:f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𝟓𝟎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𝟔</m:t>
                                </m:r>
                              </m:sup>
                            </m:sSup>
                          </m:den>
                        </m:f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  <m: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  <m:rad>
                              <m:radPr>
                                <m:degHide m:val="on"/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r>
                  <a:rPr lang="en-US" sz="4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18E9775-3A96-4924-8E76-BFD798C898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79850" y="6817439"/>
                <a:ext cx="7097840" cy="1335109"/>
              </a:xfrm>
              <a:prstGeom prst="rect">
                <a:avLst/>
              </a:prstGeom>
              <a:blipFill rotWithShape="1">
                <a:blip r:embed="rId12"/>
                <a:stretch>
                  <a:fillRect r="-3007" b="-4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2211387" y="202246"/>
            <a:ext cx="19569747" cy="1093154"/>
            <a:chOff x="2211387" y="202246"/>
            <a:chExt cx="19569747" cy="1093154"/>
          </a:xfrm>
        </p:grpSpPr>
        <p:sp>
          <p:nvSpPr>
            <p:cNvPr id="35" name="Rectangle: Rounded Corners 38">
              <a:extLst>
                <a:ext uri="{FF2B5EF4-FFF2-40B4-BE49-F238E27FC236}">
                  <a16:creationId xmlns="" xmlns:a16="http://schemas.microsoft.com/office/drawing/2014/main" id="{B48BED0B-CDB1-4DD2-A71F-D237DC6B8737}"/>
                </a:ext>
              </a:extLst>
            </p:cNvPr>
            <p:cNvSpPr/>
            <p:nvPr/>
          </p:nvSpPr>
          <p:spPr>
            <a:xfrm>
              <a:off x="2211387" y="228600"/>
              <a:ext cx="1066800" cy="1066800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: Rounded Corners 39">
              <a:extLst>
                <a:ext uri="{FF2B5EF4-FFF2-40B4-BE49-F238E27FC236}">
                  <a16:creationId xmlns="" xmlns:a16="http://schemas.microsoft.com/office/drawing/2014/main" id="{FE5E6614-CBC3-41D6-A304-A366930A2A92}"/>
                </a:ext>
              </a:extLst>
            </p:cNvPr>
            <p:cNvSpPr/>
            <p:nvPr/>
          </p:nvSpPr>
          <p:spPr>
            <a:xfrm>
              <a:off x="3278187" y="228600"/>
              <a:ext cx="2946399" cy="1066800"/>
            </a:xfrm>
            <a:prstGeom prst="roundRect">
              <a:avLst/>
            </a:prstGeom>
            <a:solidFill>
              <a:srgbClr val="05860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 ĐẠI </a:t>
              </a:r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SỐ VÀ GIẢI TÍCH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: Rounded Corners 40">
              <a:extLst>
                <a:ext uri="{FF2B5EF4-FFF2-40B4-BE49-F238E27FC236}">
                  <a16:creationId xmlns="" xmlns:a16="http://schemas.microsoft.com/office/drawing/2014/main" id="{4A3C864D-102C-410C-B2C9-2869AB1F766E}"/>
                </a:ext>
              </a:extLst>
            </p:cNvPr>
            <p:cNvSpPr/>
            <p:nvPr/>
          </p:nvSpPr>
          <p:spPr>
            <a:xfrm>
              <a:off x="6224586" y="228600"/>
              <a:ext cx="2387601" cy="1066800"/>
            </a:xfrm>
            <a:prstGeom prst="roundRect">
              <a:avLst/>
            </a:prstGeom>
            <a:solidFill>
              <a:srgbClr val="007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BÀI 2</a:t>
              </a:r>
            </a:p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8598534" y="202246"/>
              <a:ext cx="13182600" cy="1093154"/>
            </a:xfrm>
            <a:prstGeom prst="roundRect">
              <a:avLst/>
            </a:prstGeom>
            <a:solidFill>
              <a:srgbClr val="007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 TẮC TÍNH ĐẠO HÀM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02960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32020</TotalTime>
  <Words>1697</Words>
  <Application>Microsoft Office PowerPoint</Application>
  <PresentationFormat>Custom</PresentationFormat>
  <Paragraphs>514</Paragraphs>
  <Slides>29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Arial</vt:lpstr>
      <vt:lpstr>AvantGarde</vt:lpstr>
      <vt:lpstr>AvantGarde-Demi</vt:lpstr>
      <vt:lpstr>Calibri</vt:lpstr>
      <vt:lpstr>Calibri Light</vt:lpstr>
      <vt:lpstr>Cambria Math</vt:lpstr>
      <vt:lpstr>Palatino Linotype</vt:lpstr>
      <vt:lpstr>Tahoma</vt:lpstr>
      <vt:lpstr>Times New Roman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9Slide.vn</dc:creator>
  <cp:lastModifiedBy>Chau Van An</cp:lastModifiedBy>
  <cp:revision>1318</cp:revision>
  <cp:lastPrinted>2013-08-27T05:47:15Z</cp:lastPrinted>
  <dcterms:created xsi:type="dcterms:W3CDTF">2013-05-31T23:14:39Z</dcterms:created>
  <dcterms:modified xsi:type="dcterms:W3CDTF">2023-12-26T03:05:20Z</dcterms:modified>
</cp:coreProperties>
</file>