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01" r:id="rId2"/>
    <p:sldId id="258" r:id="rId3"/>
    <p:sldId id="302" r:id="rId4"/>
    <p:sldId id="303" r:id="rId5"/>
    <p:sldId id="305" r:id="rId6"/>
    <p:sldId id="304" r:id="rId7"/>
    <p:sldId id="308" r:id="rId8"/>
    <p:sldId id="306" r:id="rId9"/>
    <p:sldId id="312" r:id="rId10"/>
    <p:sldId id="313" r:id="rId11"/>
    <p:sldId id="314" r:id="rId12"/>
    <p:sldId id="315" r:id="rId13"/>
    <p:sldId id="307" r:id="rId14"/>
    <p:sldId id="316" r:id="rId15"/>
    <p:sldId id="317" r:id="rId16"/>
    <p:sldId id="318" r:id="rId17"/>
    <p:sldId id="320" r:id="rId18"/>
    <p:sldId id="319" r:id="rId19"/>
    <p:sldId id="321" r:id="rId20"/>
    <p:sldId id="322" r:id="rId21"/>
    <p:sldId id="324" r:id="rId22"/>
    <p:sldId id="325" r:id="rId23"/>
    <p:sldId id="326" r:id="rId24"/>
    <p:sldId id="327" r:id="rId25"/>
    <p:sldId id="328" r:id="rId26"/>
  </p:sldIdLst>
  <p:sldSz cx="24387175" cy="13716000"/>
  <p:notesSz cx="6858000" cy="9144000"/>
  <p:custDataLst>
    <p:tags r:id="rId28"/>
  </p:custDataLst>
  <p:defaultTextStyle>
    <a:defPPr>
      <a:defRPr lang="en-US"/>
    </a:defPPr>
    <a:lvl1pPr marL="0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F82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7" autoAdjust="0"/>
    <p:restoredTop sz="86355" autoAdjust="0"/>
  </p:normalViewPr>
  <p:slideViewPr>
    <p:cSldViewPr>
      <p:cViewPr varScale="1">
        <p:scale>
          <a:sx n="35" d="100"/>
          <a:sy n="35" d="100"/>
        </p:scale>
        <p:origin x="756" y="72"/>
      </p:cViewPr>
      <p:guideLst>
        <p:guide orient="horz" pos="4320"/>
        <p:guide pos="76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BB293-0719-4B19-A181-EE36FD0623AD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A8B73-FCCD-4D4C-BC4E-0CE5120A1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96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23D8C-BCC6-453A-B078-455701A5542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564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08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847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59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688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68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96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773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321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000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899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247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061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Note: </a:t>
            </a:r>
            <a:r>
              <a:rPr lang="en-US" dirty="0" err="1"/>
              <a:t>hiệu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xuất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882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78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1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1778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39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789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437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116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2371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1812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1933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07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9038" y="4260851"/>
            <a:ext cx="20729099" cy="29400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8076" y="7772400"/>
            <a:ext cx="17071023" cy="3505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7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3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1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20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9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359" y="3200401"/>
            <a:ext cx="21948458" cy="90519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419" y="8813801"/>
            <a:ext cx="20729099" cy="2724150"/>
          </a:xfrm>
          <a:prstGeom prst="rect">
            <a:avLst/>
          </a:prstGeom>
        </p:spPr>
        <p:txBody>
          <a:bodyPr anchor="t"/>
          <a:lstStyle>
            <a:lvl1pPr algn="l">
              <a:defRPr sz="9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419" y="5813427"/>
            <a:ext cx="20729099" cy="30003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8639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7278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65917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4354556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544319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6531834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7620472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8709111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359" y="3200401"/>
            <a:ext cx="10771002" cy="9051926"/>
          </a:xfrm>
          <a:prstGeom prst="rect">
            <a:avLst/>
          </a:prstGeo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6814" y="3200401"/>
            <a:ext cx="10771002" cy="9051926"/>
          </a:xfrm>
          <a:prstGeom prst="rect">
            <a:avLst/>
          </a:prstGeo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359" y="3070226"/>
            <a:ext cx="10775238" cy="12795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700" b="1"/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359" y="4349750"/>
            <a:ext cx="10775238" cy="7902576"/>
          </a:xfrm>
          <a:prstGeom prst="rect">
            <a:avLst/>
          </a:prstGeo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8348" y="3070226"/>
            <a:ext cx="10779470" cy="12795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700" b="1"/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8348" y="4349750"/>
            <a:ext cx="10779470" cy="7902576"/>
          </a:xfrm>
          <a:prstGeom prst="rect">
            <a:avLst/>
          </a:prstGeo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60" y="546100"/>
            <a:ext cx="8023213" cy="2324100"/>
          </a:xfrm>
          <a:prstGeom prst="rect">
            <a:avLst/>
          </a:prstGeo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4708" y="546101"/>
            <a:ext cx="13633108" cy="11706226"/>
          </a:xfrm>
          <a:prstGeom prst="rect">
            <a:avLst/>
          </a:prstGeom>
        </p:spPr>
        <p:txBody>
          <a:bodyPr/>
          <a:lstStyle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360" y="2870201"/>
            <a:ext cx="8023213" cy="9382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/>
            </a:lvl1pPr>
            <a:lvl2pPr marL="1088639" indent="0">
              <a:buNone/>
              <a:defRPr sz="2900"/>
            </a:lvl2pPr>
            <a:lvl3pPr marL="2177278" indent="0">
              <a:buNone/>
              <a:defRPr sz="2400"/>
            </a:lvl3pPr>
            <a:lvl4pPr marL="3265917" indent="0">
              <a:buNone/>
              <a:defRPr sz="2100"/>
            </a:lvl4pPr>
            <a:lvl5pPr marL="4354556" indent="0">
              <a:buNone/>
              <a:defRPr sz="2100"/>
            </a:lvl5pPr>
            <a:lvl6pPr marL="5443195" indent="0">
              <a:buNone/>
              <a:defRPr sz="2100"/>
            </a:lvl6pPr>
            <a:lvl7pPr marL="6531834" indent="0">
              <a:buNone/>
              <a:defRPr sz="2100"/>
            </a:lvl7pPr>
            <a:lvl8pPr marL="7620472" indent="0">
              <a:buNone/>
              <a:defRPr sz="2100"/>
            </a:lvl8pPr>
            <a:lvl9pPr marL="8709111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0057" y="9601200"/>
            <a:ext cx="14632305" cy="1133476"/>
          </a:xfrm>
          <a:prstGeom prst="rect">
            <a:avLst/>
          </a:prstGeo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80057" y="1225550"/>
            <a:ext cx="14632305" cy="822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600"/>
            </a:lvl1pPr>
            <a:lvl2pPr marL="1088639" indent="0">
              <a:buNone/>
              <a:defRPr sz="6700"/>
            </a:lvl2pPr>
            <a:lvl3pPr marL="2177278" indent="0">
              <a:buNone/>
              <a:defRPr sz="5700"/>
            </a:lvl3pPr>
            <a:lvl4pPr marL="3265917" indent="0">
              <a:buNone/>
              <a:defRPr sz="4800"/>
            </a:lvl4pPr>
            <a:lvl5pPr marL="4354556" indent="0">
              <a:buNone/>
              <a:defRPr sz="4800"/>
            </a:lvl5pPr>
            <a:lvl6pPr marL="5443195" indent="0">
              <a:buNone/>
              <a:defRPr sz="4800"/>
            </a:lvl6pPr>
            <a:lvl7pPr marL="6531834" indent="0">
              <a:buNone/>
              <a:defRPr sz="4800"/>
            </a:lvl7pPr>
            <a:lvl8pPr marL="7620472" indent="0">
              <a:buNone/>
              <a:defRPr sz="4800"/>
            </a:lvl8pPr>
            <a:lvl9pPr marL="8709111" indent="0">
              <a:buNone/>
              <a:defRPr sz="4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80057" y="10734676"/>
            <a:ext cx="14632305" cy="16097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/>
            </a:lvl1pPr>
            <a:lvl2pPr marL="1088639" indent="0">
              <a:buNone/>
              <a:defRPr sz="2900"/>
            </a:lvl2pPr>
            <a:lvl3pPr marL="2177278" indent="0">
              <a:buNone/>
              <a:defRPr sz="2400"/>
            </a:lvl3pPr>
            <a:lvl4pPr marL="3265917" indent="0">
              <a:buNone/>
              <a:defRPr sz="2100"/>
            </a:lvl4pPr>
            <a:lvl5pPr marL="4354556" indent="0">
              <a:buNone/>
              <a:defRPr sz="2100"/>
            </a:lvl5pPr>
            <a:lvl6pPr marL="5443195" indent="0">
              <a:buNone/>
              <a:defRPr sz="2100"/>
            </a:lvl6pPr>
            <a:lvl7pPr marL="6531834" indent="0">
              <a:buNone/>
              <a:defRPr sz="2100"/>
            </a:lvl7pPr>
            <a:lvl8pPr marL="7620472" indent="0">
              <a:buNone/>
              <a:defRPr sz="2100"/>
            </a:lvl8pPr>
            <a:lvl9pPr marL="8709111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359" y="3200401"/>
            <a:ext cx="21948458" cy="90519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80702" y="549277"/>
            <a:ext cx="5487114" cy="117030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359" y="549277"/>
            <a:ext cx="16054890" cy="117030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6"/>
            <a:ext cx="5690342" cy="730250"/>
          </a:xfrm>
          <a:prstGeom prst="rect">
            <a:avLst/>
          </a:prstGeom>
        </p:spPr>
        <p:txBody>
          <a:bodyPr lIns="91426" tIns="45713" rIns="91426" bIns="45713"/>
          <a:lstStyle/>
          <a:p>
            <a:fld id="{D15044BE-B3F3-4258-B55D-9238C2EBFDF1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90" y="12712706"/>
            <a:ext cx="7722606" cy="730250"/>
          </a:xfrm>
          <a:prstGeom prst="rect">
            <a:avLst/>
          </a:prstGeom>
        </p:spPr>
        <p:txBody>
          <a:bodyPr lIns="91426" tIns="45713" rIns="91426" bIns="45713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9" y="12712706"/>
            <a:ext cx="5690342" cy="730250"/>
          </a:xfrm>
          <a:prstGeom prst="rect">
            <a:avLst/>
          </a:prstGeom>
        </p:spPr>
        <p:txBody>
          <a:bodyPr lIns="91426" tIns="45713" rIns="91426" bIns="45713"/>
          <a:lstStyle/>
          <a:p>
            <a:fld id="{E56A0A80-8336-46B1-B89F-89FB7E7362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18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" y="3523"/>
            <a:ext cx="24387048" cy="1428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10688637" y="333375"/>
            <a:ext cx="9494907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10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LŨY</a:t>
            </a:r>
            <a:r>
              <a:rPr lang="en-US" sz="5100" baseline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 THỪA – HÀM SỐ LŨY THỪA</a:t>
            </a:r>
            <a:endParaRPr lang="en-US" sz="5100">
              <a:solidFill>
                <a:schemeClr val="bg1"/>
              </a:solidFill>
              <a:latin typeface="AvantGarde-Demi" pitchFamily="18" charset="0"/>
              <a:ea typeface="AvantGarde-Demi" pitchFamily="18" charset="0"/>
              <a:cs typeface="AvantGarde-Demi" pitchFamily="18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17920" y="455250"/>
            <a:ext cx="20681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0" baseline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GIẢI </a:t>
            </a:r>
            <a:r>
              <a:rPr lang="en-US" sz="3200" b="0" baseline="0" dirty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TÍCH</a:t>
            </a:r>
            <a:endParaRPr lang="en-US" sz="3200" b="0" dirty="0">
              <a:solidFill>
                <a:schemeClr val="bg1"/>
              </a:solidFill>
              <a:latin typeface="AvantGarde-Demi" pitchFamily="18" charset="0"/>
              <a:ea typeface="AvantGarde-Demi" pitchFamily="18" charset="0"/>
              <a:cs typeface="AvantGarde-Demi" pitchFamily="18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135187" y="185946"/>
            <a:ext cx="87395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0" dirty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LỚP</a:t>
            </a:r>
          </a:p>
          <a:p>
            <a:pPr algn="ctr">
              <a:lnSpc>
                <a:spcPts val="4500"/>
              </a:lnSpc>
            </a:pPr>
            <a:r>
              <a:rPr lang="en-US" sz="480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12</a:t>
            </a:r>
            <a:endParaRPr lang="en-US" sz="4800" dirty="0">
              <a:solidFill>
                <a:schemeClr val="bg1"/>
              </a:solidFill>
              <a:latin typeface="AvantGarde-Demi" pitchFamily="18" charset="0"/>
              <a:ea typeface="AvantGarde-Demi" pitchFamily="18" charset="0"/>
              <a:cs typeface="AvantGarde-Demi" pitchFamily="18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5115175" y="276523"/>
            <a:ext cx="23038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BÀI</a:t>
            </a:r>
            <a:r>
              <a:rPr lang="en-US" sz="3200" b="0" baseline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 9</a:t>
            </a:r>
            <a:endParaRPr lang="en-US" sz="3200" b="0" baseline="0" dirty="0">
              <a:solidFill>
                <a:schemeClr val="bg1"/>
              </a:solidFill>
              <a:latin typeface="AvantGarde-Demi" pitchFamily="18" charset="0"/>
              <a:ea typeface="AvantGarde-Demi" pitchFamily="18" charset="0"/>
              <a:cs typeface="AvantGarde-Demi" pitchFamily="18" charset="0"/>
            </a:endParaRPr>
          </a:p>
          <a:p>
            <a:pPr algn="ctr"/>
            <a:r>
              <a:rPr lang="en-US" sz="3200" b="0" baseline="0" err="1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Chương</a:t>
            </a:r>
            <a:r>
              <a:rPr lang="en-US" sz="3200" b="0" baseline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 </a:t>
            </a:r>
            <a:r>
              <a:rPr lang="vi-VN" sz="3200" b="1" baseline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3200" b="1" baseline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endParaRPr lang="en-US" sz="3200" b="1" dirty="0">
              <a:solidFill>
                <a:schemeClr val="bg1"/>
              </a:solidFill>
              <a:latin typeface="AvantGarde-Demi" pitchFamily="18" charset="0"/>
              <a:ea typeface="AvantGarde-Demi" pitchFamily="18" charset="0"/>
              <a:cs typeface="AvantGarde-Demi" pitchFamily="18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8775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2177278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479" indent="-816479" algn="l" defTabSz="2177278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9038" indent="-680399" algn="l" defTabSz="2177278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597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10236" indent="-544319" algn="l" defTabSz="2177278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8875" indent="-544319" algn="l" defTabSz="2177278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7514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8973" y="0"/>
            <a:ext cx="24406148" cy="138248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525226" y="4865914"/>
            <a:ext cx="19877574" cy="8392886"/>
          </a:xfrm>
          <a:prstGeom prst="roundRect">
            <a:avLst>
              <a:gd name="adj" fmla="val 4570"/>
            </a:avLst>
          </a:prstGeom>
          <a:noFill/>
          <a:ln>
            <a:solidFill>
              <a:srgbClr val="135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0578540" y="1907684"/>
            <a:ext cx="3397023" cy="830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0" tIns="45705" rIns="91410" bIns="45705" rtlCol="0">
            <a:spAutoFit/>
          </a:bodyPr>
          <a:lstStyle/>
          <a:p>
            <a:pPr algn="ctr"/>
            <a:r>
              <a:rPr lang="en-US" sz="4800" b="1" dirty="0">
                <a:solidFill>
                  <a:srgbClr val="13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GIẢI TÍCH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18974" y="2754463"/>
            <a:ext cx="24400495" cy="830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0" tIns="45705" rIns="91410" bIns="45705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4800" b="1" dirty="0" err="1">
                <a:solidFill>
                  <a:srgbClr val="77624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</a:t>
            </a:r>
            <a:r>
              <a:rPr lang="en-US" sz="4800" b="1" dirty="0">
                <a:solidFill>
                  <a:srgbClr val="77624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4: GIỚI HẠN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239285" y="4133098"/>
            <a:ext cx="12050302" cy="1388109"/>
            <a:chOff x="5747658" y="3914360"/>
            <a:chExt cx="13632086" cy="1388109"/>
          </a:xfrm>
        </p:grpSpPr>
        <p:sp>
          <p:nvSpPr>
            <p:cNvPr id="17" name="Rectangle 16"/>
            <p:cNvSpPr/>
            <p:nvPr/>
          </p:nvSpPr>
          <p:spPr>
            <a:xfrm>
              <a:off x="5747658" y="4469240"/>
              <a:ext cx="13632086" cy="8332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0" tIns="45705" rIns="91410" bIns="45705"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298349" y="3914360"/>
              <a:ext cx="10520512" cy="892778"/>
            </a:xfrm>
            <a:prstGeom prst="rect">
              <a:avLst/>
            </a:prstGeom>
            <a:noFill/>
          </p:spPr>
          <p:txBody>
            <a:bodyPr wrap="none" lIns="91410" tIns="45705" rIns="91410" bIns="45705" rtlCol="0">
              <a:spAutoFit/>
            </a:bodyPr>
            <a:lstStyle/>
            <a:p>
              <a:pPr algn="ctr">
                <a:lnSpc>
                  <a:spcPts val="5999"/>
                </a:lnSpc>
                <a:spcBef>
                  <a:spcPts val="1800"/>
                </a:spcBef>
              </a:pPr>
              <a:r>
                <a:rPr lang="en-US" sz="6599" b="1" dirty="0" err="1">
                  <a:solidFill>
                    <a:srgbClr val="135F82"/>
                  </a:solidFill>
                  <a:latin typeface="AvantGarde-Demi" pitchFamily="18" charset="0"/>
                  <a:ea typeface="AvantGarde-Demi" pitchFamily="18" charset="0"/>
                  <a:cs typeface="AvantGarde-Demi" pitchFamily="18" charset="0"/>
                </a:rPr>
                <a:t>Bài</a:t>
              </a:r>
              <a:r>
                <a:rPr lang="en-US" sz="6599" b="1" dirty="0">
                  <a:solidFill>
                    <a:srgbClr val="135F82"/>
                  </a:solidFill>
                  <a:latin typeface="AvantGarde-Demi" pitchFamily="18" charset="0"/>
                  <a:ea typeface="AvantGarde-Demi" pitchFamily="18" charset="0"/>
                  <a:cs typeface="AvantGarde-Demi" pitchFamily="18" charset="0"/>
                </a:rPr>
                <a:t> 2. GIỚI HẠN CỦA HÀM SỐ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2784885" y="-10885"/>
            <a:ext cx="1814128" cy="1828784"/>
            <a:chOff x="12784885" y="1066801"/>
            <a:chExt cx="1814128" cy="1828784"/>
          </a:xfrm>
        </p:grpSpPr>
        <p:sp>
          <p:nvSpPr>
            <p:cNvPr id="24" name="TextBox 23"/>
            <p:cNvSpPr txBox="1"/>
            <p:nvPr/>
          </p:nvSpPr>
          <p:spPr>
            <a:xfrm>
              <a:off x="12784885" y="1066801"/>
              <a:ext cx="1814128" cy="754022"/>
            </a:xfrm>
            <a:prstGeom prst="rect">
              <a:avLst/>
            </a:prstGeom>
            <a:noFill/>
          </p:spPr>
          <p:txBody>
            <a:bodyPr wrap="square" lIns="91410" tIns="45705" rIns="91410" bIns="45705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135F82"/>
                  </a:solidFill>
                  <a:latin typeface="Times New Roman" panose="02020603050405020304" pitchFamily="18" charset="0"/>
                  <a:ea typeface="AvantGarde" pitchFamily="2" charset="0"/>
                  <a:cs typeface="Times New Roman" panose="02020603050405020304" pitchFamily="18" charset="0"/>
                </a:rPr>
                <a:t>LỚP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020903" y="1556787"/>
              <a:ext cx="1184816" cy="1338798"/>
            </a:xfrm>
            <a:prstGeom prst="rect">
              <a:avLst/>
            </a:prstGeom>
            <a:noFill/>
          </p:spPr>
          <p:txBody>
            <a:bodyPr wrap="none" lIns="91410" tIns="45705" rIns="91410" bIns="45705" rtlCol="0">
              <a:spAutoFit/>
            </a:bodyPr>
            <a:lstStyle/>
            <a:p>
              <a:r>
                <a:rPr lang="en-US" sz="8100" dirty="0">
                  <a:solidFill>
                    <a:srgbClr val="135F82"/>
                  </a:solidFill>
                  <a:latin typeface="Times New Roman" panose="02020603050405020304" pitchFamily="18" charset="0"/>
                  <a:ea typeface="AvantGarde" pitchFamily="2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1186391" y="149817"/>
            <a:ext cx="2238375" cy="1707027"/>
            <a:chOff x="11186391" y="149817"/>
            <a:chExt cx="2238375" cy="1707027"/>
          </a:xfrm>
        </p:grpSpPr>
        <p:pic>
          <p:nvPicPr>
            <p:cNvPr id="20" name="Picture 5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7236" y="149817"/>
              <a:ext cx="1495424" cy="1495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86391" y="1620306"/>
              <a:ext cx="2238375" cy="236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6" name="Group 60"/>
          <p:cNvGrpSpPr/>
          <p:nvPr/>
        </p:nvGrpSpPr>
        <p:grpSpPr>
          <a:xfrm>
            <a:off x="2374530" y="5796145"/>
            <a:ext cx="16625804" cy="907184"/>
            <a:chOff x="7459670" y="7086600"/>
            <a:chExt cx="16627729" cy="907289"/>
          </a:xfrm>
        </p:grpSpPr>
        <p:sp>
          <p:nvSpPr>
            <p:cNvPr id="57" name="Rectangle 56"/>
            <p:cNvSpPr/>
            <p:nvPr/>
          </p:nvSpPr>
          <p:spPr>
            <a:xfrm>
              <a:off x="9092456" y="7178187"/>
              <a:ext cx="14994943" cy="8157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47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HỮU HẠN CỦA HÀM SỐ TẠI MỘT ĐIỂM</a:t>
              </a:r>
            </a:p>
          </p:txBody>
        </p:sp>
        <p:grpSp>
          <p:nvGrpSpPr>
            <p:cNvPr id="58" name="Group 26"/>
            <p:cNvGrpSpPr/>
            <p:nvPr/>
          </p:nvGrpSpPr>
          <p:grpSpPr>
            <a:xfrm>
              <a:off x="7459670" y="7086600"/>
              <a:ext cx="1392615" cy="872846"/>
              <a:chOff x="7459669" y="7543800"/>
              <a:chExt cx="1381118" cy="872846"/>
            </a:xfrm>
          </p:grpSpPr>
          <p:sp>
            <p:nvSpPr>
              <p:cNvPr id="59" name="Isosceles Triangle 44"/>
              <p:cNvSpPr/>
              <p:nvPr/>
            </p:nvSpPr>
            <p:spPr>
              <a:xfrm rot="16200000">
                <a:off x="7469936" y="7533533"/>
                <a:ext cx="143688" cy="164221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0" name="Group 28"/>
              <p:cNvGrpSpPr/>
              <p:nvPr/>
            </p:nvGrpSpPr>
            <p:grpSpPr>
              <a:xfrm>
                <a:off x="7469187" y="7685126"/>
                <a:ext cx="1371600" cy="731520"/>
                <a:chOff x="7469187" y="7685126"/>
                <a:chExt cx="1371600" cy="731520"/>
              </a:xfrm>
            </p:grpSpPr>
            <p:sp>
              <p:nvSpPr>
                <p:cNvPr id="61" name="Round Same Side Corner Rectangle 60"/>
                <p:cNvSpPr/>
                <p:nvPr/>
              </p:nvSpPr>
              <p:spPr>
                <a:xfrm rot="5400000">
                  <a:off x="7789227" y="7365086"/>
                  <a:ext cx="731520" cy="1371600"/>
                </a:xfrm>
                <a:prstGeom prst="round2SameRect">
                  <a:avLst/>
                </a:prstGeom>
                <a:solidFill>
                  <a:srgbClr val="135F82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7997786" y="7688759"/>
                  <a:ext cx="429556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4000" b="1" dirty="0">
                      <a:solidFill>
                        <a:prstClr val="white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I</a:t>
                  </a:r>
                </a:p>
              </p:txBody>
            </p:sp>
          </p:grpSp>
        </p:grpSp>
      </p:grpSp>
      <p:grpSp>
        <p:nvGrpSpPr>
          <p:cNvPr id="63" name="Group 67"/>
          <p:cNvGrpSpPr/>
          <p:nvPr/>
        </p:nvGrpSpPr>
        <p:grpSpPr>
          <a:xfrm>
            <a:off x="2374529" y="10766864"/>
            <a:ext cx="15006769" cy="929775"/>
            <a:chOff x="7459670" y="8524495"/>
            <a:chExt cx="15008517" cy="929882"/>
          </a:xfrm>
        </p:grpSpPr>
        <p:sp>
          <p:nvSpPr>
            <p:cNvPr id="75" name="Rectangle 74"/>
            <p:cNvSpPr/>
            <p:nvPr/>
          </p:nvSpPr>
          <p:spPr>
            <a:xfrm>
              <a:off x="9092456" y="8638675"/>
              <a:ext cx="13375731" cy="8157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r>
                <a:rPr lang="en-US" sz="4700" b="1" spc="-150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HỮU HẠN CỦA HÀM SỐ TẠI VÔ CỰC</a:t>
              </a:r>
            </a:p>
          </p:txBody>
        </p:sp>
        <p:grpSp>
          <p:nvGrpSpPr>
            <p:cNvPr id="76" name="Group 32"/>
            <p:cNvGrpSpPr/>
            <p:nvPr/>
          </p:nvGrpSpPr>
          <p:grpSpPr>
            <a:xfrm>
              <a:off x="7459670" y="8524495"/>
              <a:ext cx="1392615" cy="872846"/>
              <a:chOff x="7459669" y="7543800"/>
              <a:chExt cx="1381118" cy="872846"/>
            </a:xfrm>
          </p:grpSpPr>
          <p:sp>
            <p:nvSpPr>
              <p:cNvPr id="77" name="Isosceles Triangle 44"/>
              <p:cNvSpPr/>
              <p:nvPr/>
            </p:nvSpPr>
            <p:spPr>
              <a:xfrm rot="16200000">
                <a:off x="7469936" y="7533533"/>
                <a:ext cx="143688" cy="164221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8" name="Group 41"/>
              <p:cNvGrpSpPr/>
              <p:nvPr/>
            </p:nvGrpSpPr>
            <p:grpSpPr>
              <a:xfrm>
                <a:off x="7469187" y="7685126"/>
                <a:ext cx="1371600" cy="731520"/>
                <a:chOff x="7469187" y="7685126"/>
                <a:chExt cx="1371600" cy="731520"/>
              </a:xfrm>
            </p:grpSpPr>
            <p:sp>
              <p:nvSpPr>
                <p:cNvPr id="79" name="Round Same Side Corner Rectangle 78"/>
                <p:cNvSpPr/>
                <p:nvPr/>
              </p:nvSpPr>
              <p:spPr>
                <a:xfrm rot="5400000">
                  <a:off x="7789227" y="7365086"/>
                  <a:ext cx="731520" cy="1371600"/>
                </a:xfrm>
                <a:prstGeom prst="round2SameRect">
                  <a:avLst/>
                </a:prstGeom>
                <a:solidFill>
                  <a:srgbClr val="135F82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7874579" y="7688759"/>
                  <a:ext cx="675970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4000" b="1" dirty="0">
                      <a:solidFill>
                        <a:prstClr val="white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II</a:t>
                  </a:r>
                </a:p>
              </p:txBody>
            </p:sp>
          </p:grpSp>
        </p:grpSp>
      </p:grpSp>
      <p:grpSp>
        <p:nvGrpSpPr>
          <p:cNvPr id="81" name="Group 74"/>
          <p:cNvGrpSpPr/>
          <p:nvPr/>
        </p:nvGrpSpPr>
        <p:grpSpPr>
          <a:xfrm>
            <a:off x="2374534" y="12077661"/>
            <a:ext cx="11419252" cy="942109"/>
            <a:chOff x="7459670" y="9982200"/>
            <a:chExt cx="11420564" cy="942218"/>
          </a:xfrm>
        </p:grpSpPr>
        <p:sp>
          <p:nvSpPr>
            <p:cNvPr id="82" name="Rectangle 81"/>
            <p:cNvSpPr/>
            <p:nvPr/>
          </p:nvSpPr>
          <p:spPr>
            <a:xfrm>
              <a:off x="9092456" y="10108716"/>
              <a:ext cx="9787778" cy="8157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47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VÔ CỰC CỦA HÀM SỐ</a:t>
              </a:r>
            </a:p>
          </p:txBody>
        </p:sp>
        <p:grpSp>
          <p:nvGrpSpPr>
            <p:cNvPr id="83" name="Group 44"/>
            <p:cNvGrpSpPr/>
            <p:nvPr/>
          </p:nvGrpSpPr>
          <p:grpSpPr>
            <a:xfrm>
              <a:off x="7459670" y="9982200"/>
              <a:ext cx="1392615" cy="872846"/>
              <a:chOff x="7459669" y="7543800"/>
              <a:chExt cx="1381118" cy="872846"/>
            </a:xfrm>
          </p:grpSpPr>
          <p:sp>
            <p:nvSpPr>
              <p:cNvPr id="84" name="Isosceles Triangle 44"/>
              <p:cNvSpPr/>
              <p:nvPr/>
            </p:nvSpPr>
            <p:spPr>
              <a:xfrm rot="16200000">
                <a:off x="7469936" y="7533533"/>
                <a:ext cx="143688" cy="164221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5" name="Group 46"/>
              <p:cNvGrpSpPr/>
              <p:nvPr/>
            </p:nvGrpSpPr>
            <p:grpSpPr>
              <a:xfrm>
                <a:off x="7469187" y="7685126"/>
                <a:ext cx="1371600" cy="731520"/>
                <a:chOff x="7469187" y="7685126"/>
                <a:chExt cx="1371600" cy="731520"/>
              </a:xfrm>
            </p:grpSpPr>
            <p:sp>
              <p:nvSpPr>
                <p:cNvPr id="86" name="Round Same Side Corner Rectangle 85"/>
                <p:cNvSpPr/>
                <p:nvPr/>
              </p:nvSpPr>
              <p:spPr>
                <a:xfrm rot="5400000">
                  <a:off x="7789227" y="7365086"/>
                  <a:ext cx="731520" cy="1371600"/>
                </a:xfrm>
                <a:prstGeom prst="round2SameRect">
                  <a:avLst/>
                </a:prstGeom>
                <a:solidFill>
                  <a:srgbClr val="135F82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7751373" y="7688759"/>
                  <a:ext cx="922384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4000" b="1" dirty="0">
                      <a:solidFill>
                        <a:prstClr val="white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88" name="Group 87"/>
          <p:cNvGrpSpPr/>
          <p:nvPr/>
        </p:nvGrpSpPr>
        <p:grpSpPr>
          <a:xfrm>
            <a:off x="4061959" y="7084350"/>
            <a:ext cx="10253661" cy="861774"/>
            <a:chOff x="644526" y="2766774"/>
            <a:chExt cx="10253661" cy="861774"/>
          </a:xfrm>
        </p:grpSpPr>
        <p:sp>
          <p:nvSpPr>
            <p:cNvPr id="89" name="TextBox 88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Định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nghĩa</a:t>
              </a:r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0" name="Rounded Rectangle 89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</a:t>
              </a: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4061959" y="8311854"/>
            <a:ext cx="10253661" cy="861774"/>
            <a:chOff x="644526" y="2766774"/>
            <a:chExt cx="10253661" cy="861774"/>
          </a:xfrm>
        </p:grpSpPr>
        <p:sp>
          <p:nvSpPr>
            <p:cNvPr id="93" name="TextBox 92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Định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lý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về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hữu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4061959" y="9539358"/>
            <a:ext cx="10253661" cy="861774"/>
            <a:chOff x="644526" y="2766774"/>
            <a:chExt cx="10253661" cy="861774"/>
          </a:xfrm>
        </p:grpSpPr>
        <p:sp>
          <p:nvSpPr>
            <p:cNvPr id="97" name="TextBox 96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một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bên</a:t>
              </a:r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  <a:endParaRPr lang="en-US" sz="4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842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82675" y="1913523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HỮU HẠN CỦA HÀM SỐ TẠI MỘT ĐIỂM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504836"/>
            <a:ext cx="10253661" cy="861774"/>
            <a:chOff x="644526" y="2766774"/>
            <a:chExt cx="10253661" cy="861774"/>
          </a:xfrm>
        </p:grpSpPr>
        <p:sp>
          <p:nvSpPr>
            <p:cNvPr id="7" name="TextBox 6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Định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nghĩa</a:t>
              </a:r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76414" y="3848305"/>
            <a:ext cx="22325581" cy="8295633"/>
            <a:chOff x="1076414" y="4377895"/>
            <a:chExt cx="22325581" cy="3525133"/>
          </a:xfrm>
        </p:grpSpPr>
        <p:grpSp>
          <p:nvGrpSpPr>
            <p:cNvPr id="22" name="Group 5"/>
            <p:cNvGrpSpPr/>
            <p:nvPr/>
          </p:nvGrpSpPr>
          <p:grpSpPr>
            <a:xfrm>
              <a:off x="1533269" y="4671091"/>
              <a:ext cx="21868726" cy="3231937"/>
              <a:chOff x="637542" y="1083939"/>
              <a:chExt cx="8611674" cy="1272428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637542" y="1083939"/>
                <a:ext cx="8611674" cy="1272428"/>
              </a:xfrm>
              <a:prstGeom prst="roundRect">
                <a:avLst>
                  <a:gd name="adj" fmla="val 4110"/>
                </a:avLst>
              </a:prstGeom>
              <a:solidFill>
                <a:srgbClr val="BEDCF4"/>
              </a:solidFill>
              <a:ln w="28575">
                <a:solidFill>
                  <a:srgbClr val="0999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07731" y="1742814"/>
                <a:ext cx="7867095" cy="242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3" name="Group 65"/>
            <p:cNvGrpSpPr/>
            <p:nvPr/>
          </p:nvGrpSpPr>
          <p:grpSpPr>
            <a:xfrm>
              <a:off x="1076414" y="4377895"/>
              <a:ext cx="4411573" cy="597725"/>
              <a:chOff x="166396" y="8755082"/>
              <a:chExt cx="4411573" cy="597725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2"/>
                <a:ext cx="4193447" cy="597725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932673" y="8841483"/>
                <a:ext cx="3408305" cy="3400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 nghĩa</a:t>
                </a:r>
                <a:endPara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D271F7D4-673D-4030-8147-A0DDDAE90092}"/>
                  </a:ext>
                </a:extLst>
              </p:cNvPr>
              <p:cNvSpPr/>
              <p:nvPr/>
            </p:nvSpPr>
            <p:spPr>
              <a:xfrm>
                <a:off x="1830387" y="5410200"/>
                <a:ext cx="21564600" cy="5771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698625" algn="ctr"/>
                    <a:tab pos="5943600" algn="r"/>
                    <a:tab pos="539750" algn="l"/>
                    <a:tab pos="2971800" algn="ctr"/>
                    <a:tab pos="5943600" algn="r"/>
                  </a:tabLst>
                </a:pPr>
                <a:r>
                  <a:rPr lang="nl-NL" sz="4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  <a:r>
                  <a:rPr lang="nl-NL" sz="5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Cho khoảng </a:t>
                </a:r>
                <a14:m>
                  <m:oMath xmlns:m="http://schemas.openxmlformats.org/officeDocument/2006/math">
                    <m:r>
                      <a:rPr lang="nl-NL" sz="5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  <m:r>
                      <a:rPr lang="nl-NL" sz="5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nl-NL" sz="5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chứa điểm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và hàm số </a:t>
                </a:r>
                <a14:m>
                  <m:oMath xmlns:m="http://schemas.openxmlformats.org/officeDocument/2006/math"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xác định trên </a:t>
                </a:r>
                <a14:m>
                  <m:oMath xmlns:m="http://schemas.openxmlformats.org/officeDocument/2006/math"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\</m:t>
                    </m:r>
                    <m:d>
                      <m:dPr>
                        <m:begChr m:val="{"/>
                        <m:endChr m:val="}"/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5400" b="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5400" b="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 Ta nói hàm số</a:t>
                </a:r>
                <a14:m>
                  <m:oMath xmlns:m="http://schemas.openxmlformats.org/officeDocument/2006/math">
                    <m:r>
                      <a:rPr lang="en-US" sz="54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</m:t>
                    </m:r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có giới hạn là số </a:t>
                </a:r>
                <a14:m>
                  <m:oMath xmlns:m="http://schemas.openxmlformats.org/officeDocument/2006/math"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khi </a:t>
                </a:r>
                <a14:m>
                  <m:oMath xmlns:m="http://schemas.openxmlformats.org/officeDocument/2006/math"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tiến đến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nếu với mọi dãy số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5400" b="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5400" b="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bất kì,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∈</m:t>
                    </m:r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\</m:t>
                    </m:r>
                    <m:d>
                      <m:dPr>
                        <m:begChr m:val="{"/>
                        <m:endChr m:val="}"/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5400" b="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5400" b="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54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</m:t>
                    </m:r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ta có </a:t>
                </a:r>
                <a14:m>
                  <m:oMath xmlns:m="http://schemas.openxmlformats.org/officeDocument/2006/math"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5400" b="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5400" b="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nl-NL" sz="5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</m:t>
                    </m:r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  <a:endParaRPr lang="en-US" sz="5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2971800" algn="ctr"/>
                    <a:tab pos="5943600" algn="r"/>
                    <a:tab pos="540385" algn="l"/>
                    <a:tab pos="2971800" algn="ctr"/>
                    <a:tab pos="5943600" algn="r"/>
                  </a:tabLst>
                </a:pPr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Kí hiệu: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5400" b="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5400" b="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hay </a:t>
                </a:r>
                <a14:m>
                  <m:oMath xmlns:m="http://schemas.openxmlformats.org/officeDocument/2006/math"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</m:t>
                    </m:r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khi </a:t>
                </a:r>
                <a14:m>
                  <m:oMath xmlns:m="http://schemas.openxmlformats.org/officeDocument/2006/math"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nl-NL" sz="5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</m:t>
                    </m:r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5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  <a:endParaRPr lang="en-US" sz="5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271F7D4-673D-4030-8147-A0DDDAE900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387" y="5410200"/>
                <a:ext cx="21564600" cy="5771516"/>
              </a:xfrm>
              <a:prstGeom prst="rect">
                <a:avLst/>
              </a:prstGeom>
              <a:blipFill rotWithShape="0">
                <a:blip r:embed="rId3"/>
                <a:stretch>
                  <a:fillRect l="-1498" r="-14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xmlns="" id="{00D15418-51F0-4443-84E9-B5511FF0A03E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xmlns="" id="{3D7E1415-4941-40E1-81F8-10C58633A1D5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xmlns="" id="{AE587342-2F37-4693-9D3E-0D32D8D1E64F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9745855E-34AA-4CAB-B228-614CF08CF99B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82675" y="1913523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HỮU HẠN CỦA HÀM SỐ TẠI MỘT ĐIỂM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504836"/>
            <a:ext cx="10253661" cy="861774"/>
            <a:chOff x="644526" y="2766774"/>
            <a:chExt cx="10253661" cy="861774"/>
          </a:xfrm>
        </p:grpSpPr>
        <p:sp>
          <p:nvSpPr>
            <p:cNvPr id="7" name="TextBox 6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Định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nghĩa</a:t>
              </a:r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</a:t>
              </a:r>
            </a:p>
          </p:txBody>
        </p: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E0E3BDF-3204-470D-A2C5-56BDE2623520}"/>
              </a:ext>
            </a:extLst>
          </p:cNvPr>
          <p:cNvSpPr/>
          <p:nvPr/>
        </p:nvSpPr>
        <p:spPr>
          <a:xfrm>
            <a:off x="5075917" y="5046880"/>
            <a:ext cx="113086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sz="4800" b="1" dirty="0">
              <a:solidFill>
                <a:srgbClr val="D3D9DD">
                  <a:lumMod val="10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14DE728E-0185-49CD-8DB2-22EE234028B9}"/>
              </a:ext>
            </a:extLst>
          </p:cNvPr>
          <p:cNvGrpSpPr/>
          <p:nvPr/>
        </p:nvGrpSpPr>
        <p:grpSpPr>
          <a:xfrm>
            <a:off x="2028288" y="3791247"/>
            <a:ext cx="12609247" cy="6105623"/>
            <a:chOff x="2028288" y="3791247"/>
            <a:chExt cx="12609247" cy="6105623"/>
          </a:xfrm>
        </p:grpSpPr>
        <p:sp>
          <p:nvSpPr>
            <p:cNvPr id="47" name="TextBox 46"/>
            <p:cNvSpPr txBox="1"/>
            <p:nvPr/>
          </p:nvSpPr>
          <p:spPr>
            <a:xfrm>
              <a:off x="2028288" y="3791247"/>
              <a:ext cx="3047629" cy="800219"/>
            </a:xfrm>
            <a:prstGeom prst="rect">
              <a:avLst/>
            </a:prstGeom>
            <a:solidFill>
              <a:srgbClr val="996600"/>
            </a:solidFill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Nhận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xét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xmlns="" id="{A8799E02-EBC5-4D29-B116-470D46F85E5C}"/>
                </a:ext>
              </a:extLst>
            </p:cNvPr>
            <p:cNvGrpSpPr/>
            <p:nvPr/>
          </p:nvGrpSpPr>
          <p:grpSpPr>
            <a:xfrm>
              <a:off x="6822966" y="4938914"/>
              <a:ext cx="7814569" cy="2400379"/>
              <a:chOff x="2591452" y="7549397"/>
              <a:chExt cx="7814569" cy="2400379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xmlns="" id="{4AB73A21-2BE2-42F7-8CBB-52E4BE79E6A1}"/>
                  </a:ext>
                </a:extLst>
              </p:cNvPr>
              <p:cNvGrpSpPr/>
              <p:nvPr/>
            </p:nvGrpSpPr>
            <p:grpSpPr>
              <a:xfrm>
                <a:off x="2591452" y="7549397"/>
                <a:ext cx="7814569" cy="2400379"/>
                <a:chOff x="2333821" y="7164087"/>
                <a:chExt cx="7815473" cy="2400657"/>
              </a:xfrm>
            </p:grpSpPr>
            <p:sp>
              <p:nvSpPr>
                <p:cNvPr id="63" name="Round Same Side Corner Rectangle 91">
                  <a:extLst>
                    <a:ext uri="{FF2B5EF4-FFF2-40B4-BE49-F238E27FC236}">
                      <a16:creationId xmlns:a16="http://schemas.microsoft.com/office/drawing/2014/main" xmlns="" id="{64D32956-E157-419A-8716-17E0CC7F8E26}"/>
                    </a:ext>
                  </a:extLst>
                </p:cNvPr>
                <p:cNvSpPr/>
                <p:nvPr/>
              </p:nvSpPr>
              <p:spPr>
                <a:xfrm rot="5400000">
                  <a:off x="5935333" y="4818428"/>
                  <a:ext cx="1385716" cy="7042206"/>
                </a:xfrm>
                <a:prstGeom prst="round2Same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xmlns="" id="{17B57EF5-A1E0-48BB-BD3F-488F7E002249}"/>
                    </a:ext>
                  </a:extLst>
                </p:cNvPr>
                <p:cNvSpPr/>
                <p:nvPr/>
              </p:nvSpPr>
              <p:spPr>
                <a:xfrm>
                  <a:off x="2333821" y="7164087"/>
                  <a:ext cx="1409360" cy="2400657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>
                  <a:spAutoFit/>
                </a:bodyPr>
                <a:lstStyle/>
                <a:p>
                  <a:r>
                    <a:rPr lang="en-US" sz="14999" b="1" dirty="0">
                      <a:ln w="17780" cmpd="sng">
                        <a:solidFill>
                          <a:schemeClr val="accent1">
                            <a:tint val="3000"/>
                          </a:schemeClr>
                        </a:solidFill>
                        <a:prstDash val="solid"/>
                        <a:miter lim="800000"/>
                      </a:ln>
                      <a:solidFill>
                        <a:schemeClr val="accent5">
                          <a:lumMod val="75000"/>
                        </a:schemeClr>
                      </a:solidFill>
                      <a:effectLst>
                        <a:outerShdw blurRad="55000" dist="50800" dir="5400000" algn="tl">
                          <a:srgbClr val="000000">
                            <a:alpha val="33000"/>
                          </a:srgb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1</a:t>
                  </a:r>
                  <a:endParaRPr lang="en-US" sz="14999" b="1" dirty="0">
                    <a:ln w="17780" cmpd="sng">
                      <a:solidFill>
                        <a:schemeClr val="accent1">
                          <a:tint val="3000"/>
                        </a:schemeClr>
                      </a:solidFill>
                      <a:prstDash val="solid"/>
                      <a:miter lim="800000"/>
                    </a:ln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55000" dist="50800" dir="5400000" algn="tl">
                        <a:srgbClr val="000000">
                          <a:alpha val="33000"/>
                        </a:srgbClr>
                      </a:outerShdw>
                    </a:effectLst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xmlns="" id="{6D82861D-F38A-4653-A053-DE1395628B89}"/>
                      </a:ext>
                    </a:extLst>
                  </p:cNvPr>
                  <p:cNvSpPr/>
                  <p:nvPr/>
                </p:nvSpPr>
                <p:spPr>
                  <a:xfrm>
                    <a:off x="4681639" y="8327998"/>
                    <a:ext cx="3409908" cy="114448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limLow>
                          <m:limLowPr>
                            <m:ctrlPr>
                              <a:rPr lang="en-US" sz="4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limLowPr>
                          <m:e>
                            <m:r>
                              <a:rPr lang="nl-NL" sz="4800" b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𝐥𝐢𝐦</m:t>
                            </m:r>
                          </m:e>
                          <m:lim>
                            <m:r>
                              <a:rPr lang="nl-NL" sz="4800" b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𝐱</m:t>
                            </m:r>
                            <m:r>
                              <a:rPr lang="nl-NL" sz="4800" b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sz="4800" b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nl-NL" sz="4800" b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𝟎</m:t>
                                </m:r>
                              </m:sub>
                            </m:sSub>
                          </m:lim>
                        </m:limLow>
                        <m:r>
                          <a:rPr lang="nl-NL" sz="48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𝐱</m:t>
                        </m:r>
                        <m:r>
                          <a:rPr lang="nl-NL" sz="48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4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4800" b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nl-NL" sz="4800" b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𝟎</m:t>
                            </m:r>
                          </m:sub>
                        </m:sSub>
                      </m:oMath>
                    </a14:m>
                    <a:r>
                      <a:rPr lang="nl-NL" sz="4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; </a:t>
                    </a:r>
                    <a:endParaRPr lang="en-US" sz="4800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6D82861D-F38A-4653-A053-DE1395628B8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81639" y="8327998"/>
                    <a:ext cx="3409908" cy="114448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t="-12234" r="-733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xmlns="" id="{F63D31FA-2C15-4134-967F-6B667B7419E9}"/>
                </a:ext>
              </a:extLst>
            </p:cNvPr>
            <p:cNvGrpSpPr/>
            <p:nvPr/>
          </p:nvGrpSpPr>
          <p:grpSpPr>
            <a:xfrm>
              <a:off x="6822966" y="7496491"/>
              <a:ext cx="7814569" cy="2400379"/>
              <a:chOff x="13162978" y="7549397"/>
              <a:chExt cx="7814569" cy="2400379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xmlns="" id="{1B514B52-507B-403E-AC7C-5304550114DA}"/>
                  </a:ext>
                </a:extLst>
              </p:cNvPr>
              <p:cNvGrpSpPr/>
              <p:nvPr/>
            </p:nvGrpSpPr>
            <p:grpSpPr>
              <a:xfrm>
                <a:off x="13162978" y="7549397"/>
                <a:ext cx="7814569" cy="2400379"/>
                <a:chOff x="12906571" y="7164087"/>
                <a:chExt cx="7815473" cy="2400657"/>
              </a:xfrm>
            </p:grpSpPr>
            <p:sp>
              <p:nvSpPr>
                <p:cNvPr id="73" name="Round Same Side Corner Rectangle 94">
                  <a:extLst>
                    <a:ext uri="{FF2B5EF4-FFF2-40B4-BE49-F238E27FC236}">
                      <a16:creationId xmlns:a16="http://schemas.microsoft.com/office/drawing/2014/main" xmlns="" id="{CBD0DD14-9318-465F-AA41-64375D8E56FE}"/>
                    </a:ext>
                  </a:extLst>
                </p:cNvPr>
                <p:cNvSpPr/>
                <p:nvPr/>
              </p:nvSpPr>
              <p:spPr>
                <a:xfrm rot="5400000">
                  <a:off x="16373764" y="4684109"/>
                  <a:ext cx="1385716" cy="7310844"/>
                </a:xfrm>
                <a:custGeom>
                  <a:avLst/>
                  <a:gdLst>
                    <a:gd name="connsiteX0" fmla="*/ 230957 w 1385716"/>
                    <a:gd name="connsiteY0" fmla="*/ 0 h 7042206"/>
                    <a:gd name="connsiteX1" fmla="*/ 1154759 w 1385716"/>
                    <a:gd name="connsiteY1" fmla="*/ 0 h 7042206"/>
                    <a:gd name="connsiteX2" fmla="*/ 1385716 w 1385716"/>
                    <a:gd name="connsiteY2" fmla="*/ 230957 h 7042206"/>
                    <a:gd name="connsiteX3" fmla="*/ 1385716 w 1385716"/>
                    <a:gd name="connsiteY3" fmla="*/ 7042206 h 7042206"/>
                    <a:gd name="connsiteX4" fmla="*/ 1385716 w 1385716"/>
                    <a:gd name="connsiteY4" fmla="*/ 7042206 h 7042206"/>
                    <a:gd name="connsiteX5" fmla="*/ 0 w 1385716"/>
                    <a:gd name="connsiteY5" fmla="*/ 7042206 h 7042206"/>
                    <a:gd name="connsiteX6" fmla="*/ 0 w 1385716"/>
                    <a:gd name="connsiteY6" fmla="*/ 7042206 h 7042206"/>
                    <a:gd name="connsiteX7" fmla="*/ 0 w 1385716"/>
                    <a:gd name="connsiteY7" fmla="*/ 230957 h 7042206"/>
                    <a:gd name="connsiteX8" fmla="*/ 230957 w 1385716"/>
                    <a:gd name="connsiteY8" fmla="*/ 0 h 7042206"/>
                    <a:gd name="connsiteX0" fmla="*/ 230957 w 1385716"/>
                    <a:gd name="connsiteY0" fmla="*/ 0 h 7063194"/>
                    <a:gd name="connsiteX1" fmla="*/ 1154759 w 1385716"/>
                    <a:gd name="connsiteY1" fmla="*/ 0 h 7063194"/>
                    <a:gd name="connsiteX2" fmla="*/ 1385716 w 1385716"/>
                    <a:gd name="connsiteY2" fmla="*/ 230957 h 7063194"/>
                    <a:gd name="connsiteX3" fmla="*/ 1385716 w 1385716"/>
                    <a:gd name="connsiteY3" fmla="*/ 7042206 h 7063194"/>
                    <a:gd name="connsiteX4" fmla="*/ 1385716 w 1385716"/>
                    <a:gd name="connsiteY4" fmla="*/ 7042206 h 7063194"/>
                    <a:gd name="connsiteX5" fmla="*/ 411477 w 1385716"/>
                    <a:gd name="connsiteY5" fmla="*/ 7063194 h 7063194"/>
                    <a:gd name="connsiteX6" fmla="*/ 0 w 1385716"/>
                    <a:gd name="connsiteY6" fmla="*/ 7042206 h 7063194"/>
                    <a:gd name="connsiteX7" fmla="*/ 0 w 1385716"/>
                    <a:gd name="connsiteY7" fmla="*/ 7042206 h 7063194"/>
                    <a:gd name="connsiteX8" fmla="*/ 0 w 1385716"/>
                    <a:gd name="connsiteY8" fmla="*/ 230957 h 7063194"/>
                    <a:gd name="connsiteX9" fmla="*/ 230957 w 1385716"/>
                    <a:gd name="connsiteY9" fmla="*/ 0 h 7063194"/>
                    <a:gd name="connsiteX0" fmla="*/ 230957 w 1385716"/>
                    <a:gd name="connsiteY0" fmla="*/ 0 h 7042206"/>
                    <a:gd name="connsiteX1" fmla="*/ 1154759 w 1385716"/>
                    <a:gd name="connsiteY1" fmla="*/ 0 h 7042206"/>
                    <a:gd name="connsiteX2" fmla="*/ 1385716 w 1385716"/>
                    <a:gd name="connsiteY2" fmla="*/ 230957 h 7042206"/>
                    <a:gd name="connsiteX3" fmla="*/ 1385716 w 1385716"/>
                    <a:gd name="connsiteY3" fmla="*/ 7042206 h 7042206"/>
                    <a:gd name="connsiteX4" fmla="*/ 1385716 w 1385716"/>
                    <a:gd name="connsiteY4" fmla="*/ 7042206 h 7042206"/>
                    <a:gd name="connsiteX5" fmla="*/ 449577 w 1385716"/>
                    <a:gd name="connsiteY5" fmla="*/ 6701244 h 7042206"/>
                    <a:gd name="connsiteX6" fmla="*/ 0 w 1385716"/>
                    <a:gd name="connsiteY6" fmla="*/ 7042206 h 7042206"/>
                    <a:gd name="connsiteX7" fmla="*/ 0 w 1385716"/>
                    <a:gd name="connsiteY7" fmla="*/ 7042206 h 7042206"/>
                    <a:gd name="connsiteX8" fmla="*/ 0 w 1385716"/>
                    <a:gd name="connsiteY8" fmla="*/ 230957 h 7042206"/>
                    <a:gd name="connsiteX9" fmla="*/ 230957 w 1385716"/>
                    <a:gd name="connsiteY9" fmla="*/ 0 h 7042206"/>
                    <a:gd name="connsiteX0" fmla="*/ 230957 w 1385716"/>
                    <a:gd name="connsiteY0" fmla="*/ 0 h 7042206"/>
                    <a:gd name="connsiteX1" fmla="*/ 1154759 w 1385716"/>
                    <a:gd name="connsiteY1" fmla="*/ 0 h 7042206"/>
                    <a:gd name="connsiteX2" fmla="*/ 1385716 w 1385716"/>
                    <a:gd name="connsiteY2" fmla="*/ 230957 h 7042206"/>
                    <a:gd name="connsiteX3" fmla="*/ 1385716 w 1385716"/>
                    <a:gd name="connsiteY3" fmla="*/ 7042206 h 7042206"/>
                    <a:gd name="connsiteX4" fmla="*/ 1385716 w 1385716"/>
                    <a:gd name="connsiteY4" fmla="*/ 7042206 h 7042206"/>
                    <a:gd name="connsiteX5" fmla="*/ 944877 w 1385716"/>
                    <a:gd name="connsiteY5" fmla="*/ 6929844 h 7042206"/>
                    <a:gd name="connsiteX6" fmla="*/ 449577 w 1385716"/>
                    <a:gd name="connsiteY6" fmla="*/ 6701244 h 7042206"/>
                    <a:gd name="connsiteX7" fmla="*/ 0 w 1385716"/>
                    <a:gd name="connsiteY7" fmla="*/ 7042206 h 7042206"/>
                    <a:gd name="connsiteX8" fmla="*/ 0 w 1385716"/>
                    <a:gd name="connsiteY8" fmla="*/ 7042206 h 7042206"/>
                    <a:gd name="connsiteX9" fmla="*/ 0 w 1385716"/>
                    <a:gd name="connsiteY9" fmla="*/ 230957 h 7042206"/>
                    <a:gd name="connsiteX10" fmla="*/ 230957 w 1385716"/>
                    <a:gd name="connsiteY10" fmla="*/ 0 h 7042206"/>
                    <a:gd name="connsiteX0" fmla="*/ 230957 w 1385716"/>
                    <a:gd name="connsiteY0" fmla="*/ 0 h 7310844"/>
                    <a:gd name="connsiteX1" fmla="*/ 1154759 w 1385716"/>
                    <a:gd name="connsiteY1" fmla="*/ 0 h 7310844"/>
                    <a:gd name="connsiteX2" fmla="*/ 1385716 w 1385716"/>
                    <a:gd name="connsiteY2" fmla="*/ 230957 h 7310844"/>
                    <a:gd name="connsiteX3" fmla="*/ 1385716 w 1385716"/>
                    <a:gd name="connsiteY3" fmla="*/ 7042206 h 7310844"/>
                    <a:gd name="connsiteX4" fmla="*/ 1385716 w 1385716"/>
                    <a:gd name="connsiteY4" fmla="*/ 7042206 h 7310844"/>
                    <a:gd name="connsiteX5" fmla="*/ 1154427 w 1385716"/>
                    <a:gd name="connsiteY5" fmla="*/ 7310844 h 7310844"/>
                    <a:gd name="connsiteX6" fmla="*/ 449577 w 1385716"/>
                    <a:gd name="connsiteY6" fmla="*/ 6701244 h 7310844"/>
                    <a:gd name="connsiteX7" fmla="*/ 0 w 1385716"/>
                    <a:gd name="connsiteY7" fmla="*/ 7042206 h 7310844"/>
                    <a:gd name="connsiteX8" fmla="*/ 0 w 1385716"/>
                    <a:gd name="connsiteY8" fmla="*/ 7042206 h 7310844"/>
                    <a:gd name="connsiteX9" fmla="*/ 0 w 1385716"/>
                    <a:gd name="connsiteY9" fmla="*/ 230957 h 7310844"/>
                    <a:gd name="connsiteX10" fmla="*/ 230957 w 1385716"/>
                    <a:gd name="connsiteY10" fmla="*/ 0 h 73108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5716" h="7310844">
                      <a:moveTo>
                        <a:pt x="230957" y="0"/>
                      </a:moveTo>
                      <a:lnTo>
                        <a:pt x="1154759" y="0"/>
                      </a:lnTo>
                      <a:cubicBezTo>
                        <a:pt x="1282313" y="0"/>
                        <a:pt x="1385716" y="103403"/>
                        <a:pt x="1385716" y="230957"/>
                      </a:cubicBezTo>
                      <a:lnTo>
                        <a:pt x="1385716" y="7042206"/>
                      </a:lnTo>
                      <a:lnTo>
                        <a:pt x="1385716" y="7042206"/>
                      </a:lnTo>
                      <a:lnTo>
                        <a:pt x="1154427" y="7310844"/>
                      </a:lnTo>
                      <a:lnTo>
                        <a:pt x="449577" y="6701244"/>
                      </a:lnTo>
                      <a:lnTo>
                        <a:pt x="0" y="7042206"/>
                      </a:lnTo>
                      <a:lnTo>
                        <a:pt x="0" y="7042206"/>
                      </a:lnTo>
                      <a:lnTo>
                        <a:pt x="0" y="230957"/>
                      </a:lnTo>
                      <a:cubicBezTo>
                        <a:pt x="0" y="103403"/>
                        <a:pt x="103403" y="0"/>
                        <a:pt x="230957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xmlns="" id="{129AB16F-37A6-46FE-82A4-F3659337DFE3}"/>
                    </a:ext>
                  </a:extLst>
                </p:cNvPr>
                <p:cNvSpPr/>
                <p:nvPr/>
              </p:nvSpPr>
              <p:spPr>
                <a:xfrm>
                  <a:off x="12906571" y="7164087"/>
                  <a:ext cx="1409360" cy="2400657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>
                  <a:spAutoFit/>
                </a:bodyPr>
                <a:lstStyle/>
                <a:p>
                  <a:r>
                    <a:rPr lang="en-US" sz="14999" b="1" dirty="0">
                      <a:ln w="17780" cmpd="sng">
                        <a:solidFill>
                          <a:schemeClr val="accent1">
                            <a:tint val="3000"/>
                          </a:schemeClr>
                        </a:solidFill>
                        <a:prstDash val="solid"/>
                        <a:miter lim="800000"/>
                      </a:ln>
                      <a:solidFill>
                        <a:schemeClr val="accent5">
                          <a:lumMod val="75000"/>
                        </a:schemeClr>
                      </a:solidFill>
                      <a:effectLst>
                        <a:outerShdw blurRad="55000" dist="50800" dir="5400000" algn="tl">
                          <a:srgbClr val="000000">
                            <a:alpha val="33000"/>
                          </a:srgb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2</a:t>
                  </a:r>
                  <a:endParaRPr lang="en-US" sz="14999" b="1" dirty="0">
                    <a:ln w="17780" cmpd="sng">
                      <a:solidFill>
                        <a:schemeClr val="accent1">
                          <a:tint val="3000"/>
                        </a:schemeClr>
                      </a:solidFill>
                      <a:prstDash val="solid"/>
                      <a:miter lim="800000"/>
                    </a:ln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55000" dist="50800" dir="5400000" algn="tl">
                        <a:srgbClr val="000000">
                          <a:alpha val="33000"/>
                        </a:srgbClr>
                      </a:outerShdw>
                    </a:effectLst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xmlns="" id="{60226751-0329-4FE8-AF63-33C813B65A89}"/>
                      </a:ext>
                    </a:extLst>
                  </p:cNvPr>
                  <p:cNvSpPr/>
                  <p:nvPr/>
                </p:nvSpPr>
                <p:spPr>
                  <a:xfrm>
                    <a:off x="14692438" y="8229600"/>
                    <a:ext cx="6037037" cy="114448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limLow>
                          <m:limLowPr>
                            <m:ctrlPr>
                              <a:rPr lang="en-US" sz="4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limLowPr>
                          <m:e>
                            <m:r>
                              <a:rPr lang="nl-NL" sz="4800" b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𝐥𝐢𝐦</m:t>
                            </m:r>
                          </m:e>
                          <m:lim>
                            <m:r>
                              <a:rPr lang="nl-NL" sz="4800" b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𝐱</m:t>
                            </m:r>
                            <m:r>
                              <a:rPr lang="nl-NL" sz="4800" b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en-US" sz="4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sz="4800" b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nl-NL" sz="4800" b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𝟎</m:t>
                                </m:r>
                              </m:sub>
                            </m:sSub>
                          </m:lim>
                        </m:limLow>
                        <m:r>
                          <a:rPr lang="nl-NL" sz="48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𝐜</m:t>
                        </m:r>
                        <m:r>
                          <a:rPr lang="nl-NL" sz="48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nl-NL" sz="48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𝐜</m:t>
                        </m:r>
                      </m:oMath>
                    </a14:m>
                    <a:r>
                      <a:rPr lang="nl-NL" sz="4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(c: hằng số).</a:t>
                    </a:r>
                    <a:endParaRPr lang="en-US" sz="4800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60226751-0329-4FE8-AF63-33C813B65A8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692438" y="8229600"/>
                    <a:ext cx="6037037" cy="114448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t="-12234" r="-363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81680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82675" y="1913523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HỮU HẠN CỦA HÀM SỐ TẠI MỘT ĐIỂM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504836"/>
            <a:ext cx="10253661" cy="861774"/>
            <a:chOff x="644526" y="2766774"/>
            <a:chExt cx="10253661" cy="861774"/>
          </a:xfrm>
        </p:grpSpPr>
        <p:sp>
          <p:nvSpPr>
            <p:cNvPr id="7" name="TextBox 6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Định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lý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về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hữu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76414" y="3858993"/>
            <a:ext cx="22325581" cy="7952008"/>
            <a:chOff x="1076414" y="4377894"/>
            <a:chExt cx="22325581" cy="3525134"/>
          </a:xfrm>
        </p:grpSpPr>
        <p:grpSp>
          <p:nvGrpSpPr>
            <p:cNvPr id="22" name="Group 5"/>
            <p:cNvGrpSpPr/>
            <p:nvPr/>
          </p:nvGrpSpPr>
          <p:grpSpPr>
            <a:xfrm>
              <a:off x="1533269" y="4671091"/>
              <a:ext cx="21868726" cy="3231937"/>
              <a:chOff x="637542" y="1083939"/>
              <a:chExt cx="8611674" cy="1272428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637542" y="1083939"/>
                <a:ext cx="8611674" cy="1272428"/>
              </a:xfrm>
              <a:prstGeom prst="roundRect">
                <a:avLst>
                  <a:gd name="adj" fmla="val 4110"/>
                </a:avLst>
              </a:prstGeom>
              <a:solidFill>
                <a:srgbClr val="BEDCF4"/>
              </a:solidFill>
              <a:ln w="28575">
                <a:solidFill>
                  <a:srgbClr val="0999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07731" y="1742814"/>
                <a:ext cx="7867095" cy="242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3" name="Group 65"/>
            <p:cNvGrpSpPr/>
            <p:nvPr/>
          </p:nvGrpSpPr>
          <p:grpSpPr>
            <a:xfrm>
              <a:off x="1076414" y="4377894"/>
              <a:ext cx="4411573" cy="597725"/>
              <a:chOff x="166396" y="8755081"/>
              <a:chExt cx="4411573" cy="597725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540204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1322536" y="8833092"/>
                <a:ext cx="2440092" cy="307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lý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p:grp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F9D85071-A0C9-4919-A803-A5A1B9E3D648}"/>
                  </a:ext>
                </a:extLst>
              </p:cNvPr>
              <p:cNvSpPr/>
              <p:nvPr/>
            </p:nvSpPr>
            <p:spPr>
              <a:xfrm>
                <a:off x="5487987" y="5406276"/>
                <a:ext cx="15925800" cy="55665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14350" marR="0" indent="-514350">
                  <a:spcBef>
                    <a:spcPts val="0"/>
                  </a:spcBef>
                  <a:spcAft>
                    <a:spcPts val="0"/>
                  </a:spcAft>
                  <a:buAutoNum type="alphaLcParenR"/>
                  <a:tabLst>
                    <a:tab pos="2971800" algn="ctr"/>
                    <a:tab pos="5943600" algn="r"/>
                  </a:tabLst>
                </a:pPr>
                <a:r>
                  <a:rPr lang="nl-NL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Giả sử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)=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nl-NL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𝑔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)=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𝑀</m:t>
                    </m:r>
                  </m:oMath>
                </a14:m>
                <a:r>
                  <a:rPr lang="nl-NL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 Khi đó:</a:t>
                </a:r>
                <a:endParaRPr lang="en-US" sz="48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016000" marR="0" indent="134938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tabLst>
                    <a:tab pos="1557338" algn="ctr"/>
                    <a:tab pos="5943600" algn="r"/>
                  </a:tabLst>
                </a:pPr>
                <a:r>
                  <a:rPr lang="en-US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d>
                      <m:dPr>
                        <m:begChr m:val="["/>
                        <m:endChr m:val="]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)+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𝑔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d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𝐿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𝑀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	 </a:t>
                </a:r>
              </a:p>
              <a:p>
                <a:pPr marL="1554163" lvl="0" indent="-57150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tabLst>
                    <a:tab pos="2971800" algn="ctr"/>
                    <a:tab pos="5943600" algn="r"/>
                  </a:tabLst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d>
                      <m:dPr>
                        <m:begChr m:val="["/>
                        <m:endChr m:val="]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)−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𝑔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d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𝐿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𝑀</m:t>
                    </m:r>
                  </m:oMath>
                </a14:m>
                <a:endParaRPr lang="en-US" sz="4800" i="1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016000" lvl="0" indent="373063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tabLst>
                    <a:tab pos="2971800" algn="ctr"/>
                    <a:tab pos="5943600" algn="r"/>
                  </a:tabLst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d>
                      <m:dPr>
                        <m:begChr m:val="["/>
                        <m:endChr m:val="]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).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𝑔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d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𝐿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𝑀</m:t>
                    </m:r>
                  </m:oMath>
                </a14:m>
                <a:endParaRPr lang="en-US" sz="48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554163" lvl="0" indent="-57150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tabLst>
                    <a:tab pos="2971800" algn="ctr"/>
                    <a:tab pos="5943600" algn="r"/>
                  </a:tabLst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f>
                      <m:f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𝑔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  <m:r>
                      <a:rPr lang="nl-NL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𝐿</m:t>
                        </m:r>
                      </m:num>
                      <m:den>
                        <m:r>
                          <a:rPr lang="nl-NL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𝑀</m:t>
                        </m:r>
                      </m:den>
                    </m:f>
                  </m:oMath>
                </a14:m>
                <a:r>
                  <a:rPr lang="nl-NL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(nếu M </a:t>
                </a:r>
                <a:r>
                  <a:rPr lang="nl-NL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</a:t>
                </a:r>
                <a:r>
                  <a:rPr lang="nl-NL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0)</a:t>
                </a:r>
                <a:endParaRPr lang="en-US" sz="48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9D85071-A0C9-4919-A803-A5A1B9E3D6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987" y="5406276"/>
                <a:ext cx="15925800" cy="5566524"/>
              </a:xfrm>
              <a:prstGeom prst="rect">
                <a:avLst/>
              </a:prstGeom>
              <a:blipFill>
                <a:blip r:embed="rId3"/>
                <a:stretch>
                  <a:fillRect l="-1569" t="-2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976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82675" y="1913523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HỮU HẠN CỦA HÀM SỐ TẠI MỘT ĐIỂM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504836"/>
            <a:ext cx="10253661" cy="861774"/>
            <a:chOff x="644526" y="2766774"/>
            <a:chExt cx="10253661" cy="861774"/>
          </a:xfrm>
        </p:grpSpPr>
        <p:sp>
          <p:nvSpPr>
            <p:cNvPr id="7" name="TextBox 6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Định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lý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về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hữu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76414" y="3858993"/>
            <a:ext cx="22325581" cy="5285007"/>
            <a:chOff x="1076414" y="4377894"/>
            <a:chExt cx="22325581" cy="3525134"/>
          </a:xfrm>
        </p:grpSpPr>
        <p:grpSp>
          <p:nvGrpSpPr>
            <p:cNvPr id="22" name="Group 5"/>
            <p:cNvGrpSpPr/>
            <p:nvPr/>
          </p:nvGrpSpPr>
          <p:grpSpPr>
            <a:xfrm>
              <a:off x="1533269" y="4671091"/>
              <a:ext cx="21868726" cy="3231937"/>
              <a:chOff x="637542" y="1083939"/>
              <a:chExt cx="8611674" cy="1272428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637542" y="1083939"/>
                <a:ext cx="8611674" cy="1272428"/>
              </a:xfrm>
              <a:prstGeom prst="roundRect">
                <a:avLst>
                  <a:gd name="adj" fmla="val 4110"/>
                </a:avLst>
              </a:prstGeom>
              <a:solidFill>
                <a:srgbClr val="BEDCF4"/>
              </a:solidFill>
              <a:ln w="28575">
                <a:solidFill>
                  <a:srgbClr val="0999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07731" y="1742814"/>
                <a:ext cx="7867095" cy="242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3" name="Group 65"/>
            <p:cNvGrpSpPr/>
            <p:nvPr/>
          </p:nvGrpSpPr>
          <p:grpSpPr>
            <a:xfrm>
              <a:off x="1076414" y="4377894"/>
              <a:ext cx="4411573" cy="597725"/>
              <a:chOff x="166396" y="8755081"/>
              <a:chExt cx="4411573" cy="597725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540204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1322536" y="8833092"/>
                <a:ext cx="2440092" cy="307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lý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p:grp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0ABC0883-D93B-4EC9-9CCA-56E11FCBF29E}"/>
                  </a:ext>
                </a:extLst>
              </p:cNvPr>
              <p:cNvSpPr/>
              <p:nvPr/>
            </p:nvSpPr>
            <p:spPr>
              <a:xfrm>
                <a:off x="3506788" y="5257800"/>
                <a:ext cx="18669000" cy="260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ts val="0"/>
                  </a:spcBef>
                  <a:spcAft>
                    <a:spcPts val="0"/>
                  </a:spcAft>
                  <a:tabLst>
                    <a:tab pos="2971800" algn="ctr"/>
                    <a:tab pos="5943600" algn="r"/>
                  </a:tabLst>
                </a:pPr>
                <a:r>
                  <a:rPr lang="nl-NL" sz="5400" dirty="0">
                    <a:solidFill>
                      <a:srgbClr val="D3D9DD">
                        <a:lumMod val="10000"/>
                      </a:srgb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Nếu f(x) </a:t>
                </a:r>
                <a:r>
                  <a:rPr lang="nl-NL" sz="5400" dirty="0">
                    <a:solidFill>
                      <a:srgbClr val="D3D9DD">
                        <a:lumMod val="10000"/>
                      </a:srgb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</a:t>
                </a:r>
                <a:r>
                  <a:rPr lang="nl-NL" sz="5400" dirty="0">
                    <a:solidFill>
                      <a:srgbClr val="D3D9DD">
                        <a:lumMod val="10000"/>
                      </a:srgb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0 và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540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5400" i="1">
                                <a:solidFill>
                                  <a:srgbClr val="D3D9DD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5400" b="0" i="1">
                                <a:solidFill>
                                  <a:srgbClr val="D3D9DD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5400" b="0" i="1">
                                <a:solidFill>
                                  <a:srgbClr val="D3D9DD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r>
                      <a:rPr lang="nl-NL" sz="5400" b="0" i="1">
                        <a:solidFill>
                          <a:srgbClr val="D3D9DD">
                            <a:lumMod val="10000"/>
                          </a:srgb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nl-NL" sz="5400" b="0" i="1">
                        <a:solidFill>
                          <a:srgbClr val="D3D9DD">
                            <a:lumMod val="10000"/>
                          </a:srgb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nl-NL" sz="5400" b="0" i="1">
                        <a:solidFill>
                          <a:srgbClr val="D3D9DD">
                            <a:lumMod val="10000"/>
                          </a:srgb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nl-NL" sz="5400" b="0" i="1">
                        <a:solidFill>
                          <a:srgbClr val="D3D9DD">
                            <a:lumMod val="10000"/>
                          </a:srgb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)=</m:t>
                    </m:r>
                    <m:r>
                      <a:rPr lang="nl-NL" sz="5400" b="0" i="1">
                        <a:solidFill>
                          <a:srgbClr val="D3D9DD">
                            <a:lumMod val="10000"/>
                          </a:srgb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nl-NL" sz="5400" dirty="0">
                    <a:solidFill>
                      <a:srgbClr val="D3D9DD">
                        <a:lumMod val="10000"/>
                      </a:srgb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thì  L </a:t>
                </a:r>
                <a:r>
                  <a:rPr lang="nl-NL" sz="5400" dirty="0">
                    <a:solidFill>
                      <a:srgbClr val="D3D9DD">
                        <a:lumMod val="10000"/>
                      </a:srgb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</a:t>
                </a:r>
                <a:r>
                  <a:rPr lang="nl-NL" sz="5400" dirty="0">
                    <a:solidFill>
                      <a:srgbClr val="D3D9DD">
                        <a:lumMod val="10000"/>
                      </a:srgb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0 và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540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5400" i="1">
                                <a:solidFill>
                                  <a:srgbClr val="D3D9DD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5400" b="0" i="1">
                                <a:solidFill>
                                  <a:srgbClr val="D3D9DD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5400" b="0" i="1">
                                <a:solidFill>
                                  <a:srgbClr val="D3D9DD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rad>
                      <m:radPr>
                        <m:degHide m:val="on"/>
                        <m:ctrlPr>
                          <a:rPr lang="en-US" sz="540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rad>
                    <m:r>
                      <a:rPr lang="nl-NL" sz="5400" b="0" i="1">
                        <a:solidFill>
                          <a:srgbClr val="D3D9DD">
                            <a:lumMod val="10000"/>
                          </a:srgb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540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</m:rad>
                  </m:oMath>
                </a14:m>
                <a:r>
                  <a:rPr lang="en-US" sz="5400" dirty="0">
                    <a:solidFill>
                      <a:srgbClr val="D3D9DD">
                        <a:lumMod val="10000"/>
                      </a:srgb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lvl="0"/>
                <a:r>
                  <a:rPr lang="nl-NL" sz="5400" dirty="0">
                    <a:solidFill>
                      <a:srgbClr val="D3D9DD">
                        <a:lumMod val="10000"/>
                      </a:srgb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Nếu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540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5400" i="1">
                                <a:solidFill>
                                  <a:srgbClr val="D3D9DD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5400" b="0" i="1">
                                <a:solidFill>
                                  <a:srgbClr val="D3D9DD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5400" b="0" i="1">
                                <a:solidFill>
                                  <a:srgbClr val="D3D9DD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r>
                      <a:rPr lang="nl-NL" sz="5400" b="0" i="1">
                        <a:solidFill>
                          <a:srgbClr val="D3D9DD">
                            <a:lumMod val="10000"/>
                          </a:srgb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nl-NL" sz="5400" b="0" i="1">
                        <a:solidFill>
                          <a:srgbClr val="D3D9DD">
                            <a:lumMod val="10000"/>
                          </a:srgb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nl-NL" sz="5400" b="0" i="1">
                        <a:solidFill>
                          <a:srgbClr val="D3D9DD">
                            <a:lumMod val="10000"/>
                          </a:srgb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nl-NL" sz="5400" b="0" i="1">
                        <a:solidFill>
                          <a:srgbClr val="D3D9DD">
                            <a:lumMod val="10000"/>
                          </a:srgb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)=</m:t>
                    </m:r>
                    <m:r>
                      <a:rPr lang="nl-NL" sz="5400" b="0" i="1">
                        <a:solidFill>
                          <a:srgbClr val="D3D9DD">
                            <a:lumMod val="10000"/>
                          </a:srgb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nl-NL" sz="5400" dirty="0">
                    <a:solidFill>
                      <a:srgbClr val="D3D9DD">
                        <a:lumMod val="10000"/>
                      </a:srgb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thì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540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5400" i="1">
                                <a:solidFill>
                                  <a:srgbClr val="D3D9DD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5400" b="0" i="1">
                                <a:solidFill>
                                  <a:srgbClr val="D3D9DD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5400" b="0" i="1">
                                <a:solidFill>
                                  <a:srgbClr val="D3D9DD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d>
                      <m:dPr>
                        <m:begChr m:val="|"/>
                        <m:endChr m:val="|"/>
                        <m:ctrlPr>
                          <a:rPr lang="en-US" sz="540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d>
                    <m:r>
                      <a:rPr lang="nl-NL" sz="5400" b="0" i="1">
                        <a:solidFill>
                          <a:srgbClr val="D3D9DD">
                            <a:lumMod val="10000"/>
                          </a:srgb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540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l-NL" sz="5400" b="0" i="1">
                            <a:solidFill>
                              <a:srgbClr val="D3D9DD">
                                <a:lumMod val="10000"/>
                              </a:srgb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</m:d>
                  </m:oMath>
                </a14:m>
                <a:r>
                  <a:rPr lang="en-US" sz="5400" dirty="0">
                    <a:solidFill>
                      <a:srgbClr val="2A4F8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ABC0883-D93B-4EC9-9CCA-56E11FCBF2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788" y="5257800"/>
                <a:ext cx="18669000" cy="2604431"/>
              </a:xfrm>
              <a:prstGeom prst="rect">
                <a:avLst/>
              </a:prstGeom>
              <a:blipFill>
                <a:blip r:embed="rId3"/>
                <a:stretch>
                  <a:fillRect l="-1730" t="-2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6819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82675" y="1913523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HỮU HẠN CỦA HÀM SỐ TẠI MỘT ĐIỂM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504836"/>
            <a:ext cx="10253661" cy="861774"/>
            <a:chOff x="644526" y="2766774"/>
            <a:chExt cx="10253661" cy="861774"/>
          </a:xfrm>
        </p:grpSpPr>
        <p:sp>
          <p:nvSpPr>
            <p:cNvPr id="7" name="TextBox 6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Định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lý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về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hữu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76414" y="3747030"/>
            <a:ext cx="22325581" cy="3568169"/>
            <a:chOff x="1076414" y="4334859"/>
            <a:chExt cx="22325581" cy="3568169"/>
          </a:xfrm>
        </p:grpSpPr>
        <p:grpSp>
          <p:nvGrpSpPr>
            <p:cNvPr id="22" name="Group 5"/>
            <p:cNvGrpSpPr/>
            <p:nvPr/>
          </p:nvGrpSpPr>
          <p:grpSpPr>
            <a:xfrm>
              <a:off x="1533269" y="4671091"/>
              <a:ext cx="21868726" cy="3231937"/>
              <a:chOff x="637542" y="1083939"/>
              <a:chExt cx="8611674" cy="1272428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637542" y="1083939"/>
                <a:ext cx="8611674" cy="1272428"/>
              </a:xfrm>
              <a:prstGeom prst="roundRect">
                <a:avLst>
                  <a:gd name="adj" fmla="val 4110"/>
                </a:avLst>
              </a:prstGeom>
              <a:solidFill>
                <a:srgbClr val="BEDCF4"/>
              </a:solidFill>
              <a:ln w="28575">
                <a:solidFill>
                  <a:srgbClr val="0999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07731" y="1742814"/>
                <a:ext cx="7867095" cy="242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3" name="Group 65"/>
            <p:cNvGrpSpPr/>
            <p:nvPr/>
          </p:nvGrpSpPr>
          <p:grpSpPr>
            <a:xfrm>
              <a:off x="1076414" y="4334859"/>
              <a:ext cx="4411573" cy="824978"/>
              <a:chOff x="166396" y="8712046"/>
              <a:chExt cx="4411573" cy="824978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932118" y="8712046"/>
                <a:ext cx="2589170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Ví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dụ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1. </a:t>
                </a: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1390107" y="7794171"/>
            <a:ext cx="21948825" cy="3962400"/>
            <a:chOff x="1390107" y="4038600"/>
            <a:chExt cx="21948825" cy="3962400"/>
          </a:xfrm>
        </p:grpSpPr>
        <p:grpSp>
          <p:nvGrpSpPr>
            <p:cNvPr id="46" name="Group 45"/>
            <p:cNvGrpSpPr/>
            <p:nvPr/>
          </p:nvGrpSpPr>
          <p:grpSpPr>
            <a:xfrm>
              <a:off x="1390107" y="4076041"/>
              <a:ext cx="21948825" cy="3924959"/>
              <a:chOff x="1232452" y="2495616"/>
              <a:chExt cx="21948825" cy="3924959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1232452" y="2858285"/>
                <a:ext cx="21948825" cy="3562290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9" name="Freeform 20"/>
              <p:cNvSpPr>
                <a:spLocks/>
              </p:cNvSpPr>
              <p:nvPr/>
            </p:nvSpPr>
            <p:spPr bwMode="auto">
              <a:xfrm>
                <a:off x="1247578" y="2495616"/>
                <a:ext cx="3478409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1661194" y="4038600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13962BA3-78CF-4A8C-BC03-DE0E8366D1E6}"/>
                  </a:ext>
                </a:extLst>
              </p:cNvPr>
              <p:cNvSpPr/>
              <p:nvPr/>
            </p:nvSpPr>
            <p:spPr>
              <a:xfrm>
                <a:off x="6045982" y="4343400"/>
                <a:ext cx="8662949" cy="14932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540385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  <a:tab pos="629920" algn="l"/>
                  </a:tabLst>
                </a:pPr>
                <a:r>
                  <a:rPr lang="en-US" sz="4800" b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</a:t>
                </a:r>
                <a:r>
                  <a:rPr lang="en-US" sz="4800" b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48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𝑨</m:t>
                    </m:r>
                    <m:r>
                      <a:rPr lang="en-US" sz="48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𝒍𝒊𝒎</m:t>
                        </m:r>
                      </m:e>
                      <m:lim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→−</m:t>
                        </m:r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lim>
                    </m:limLow>
                    <m:d>
                      <m:dPr>
                        <m:ctrlP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4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</m:t>
                        </m:r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𝟑</m:t>
                        </m:r>
                      </m:e>
                    </m:d>
                  </m:oMath>
                </a14:m>
                <a:r>
                  <a:rPr lang="en-US" sz="4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3962BA3-78CF-4A8C-BC03-DE0E8366D1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982" y="4343400"/>
                <a:ext cx="8662949" cy="1493229"/>
              </a:xfrm>
              <a:prstGeom prst="rect">
                <a:avLst/>
              </a:prstGeom>
              <a:blipFill>
                <a:blip r:embed="rId3"/>
                <a:stretch>
                  <a:fillRect r="-2252" b="-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29C76DDA-76B5-422E-A630-C9A3694345D7}"/>
                  </a:ext>
                </a:extLst>
              </p:cNvPr>
              <p:cNvSpPr/>
              <p:nvPr/>
            </p:nvSpPr>
            <p:spPr>
              <a:xfrm>
                <a:off x="6402387" y="9388029"/>
                <a:ext cx="12334274" cy="10731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4800" b="1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en-US" sz="4800" b="1" i="1">
                              <a:latin typeface="Cambria Math" panose="02040503050406030204" pitchFamily="18" charset="0"/>
                            </a:rPr>
                            <m:t>𝒍𝒊𝒎</m:t>
                          </m:r>
                        </m:e>
                        <m:lim>
                          <m:r>
                            <a:rPr lang="en-US" sz="4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4800" b="0" i="0">
                              <a:latin typeface="Cambria Math" panose="02040503050406030204" pitchFamily="18" charset="0"/>
                            </a:rPr>
                            <m:t>→−1</m:t>
                          </m:r>
                        </m:lim>
                      </m:limLow>
                      <m:d>
                        <m:dPr>
                          <m:ctrlPr>
                            <a:rPr lang="en-US" sz="4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4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4800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4800" b="0" i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4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4800" b="0" i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4800" b="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8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8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0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48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8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800" b="0" i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4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b="0" i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4800" b="0" i="0">
                          <a:latin typeface="Cambria Math" panose="02040503050406030204" pitchFamily="18" charset="0"/>
                        </a:rPr>
                        <m:t>+3=6.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9C76DDA-76B5-422E-A630-C9A3694345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2387" y="9388029"/>
                <a:ext cx="12334274" cy="10731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888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82675" y="1913523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HỮU HẠN CỦA HÀM SỐ TẠI MỘT ĐIỂM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504836"/>
            <a:ext cx="10253661" cy="861774"/>
            <a:chOff x="644526" y="2766774"/>
            <a:chExt cx="10253661" cy="861774"/>
          </a:xfrm>
        </p:grpSpPr>
        <p:sp>
          <p:nvSpPr>
            <p:cNvPr id="7" name="TextBox 6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Định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lý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về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hữu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76414" y="3747030"/>
            <a:ext cx="22325581" cy="3568169"/>
            <a:chOff x="1076414" y="4334859"/>
            <a:chExt cx="22325581" cy="3568169"/>
          </a:xfrm>
        </p:grpSpPr>
        <p:grpSp>
          <p:nvGrpSpPr>
            <p:cNvPr id="22" name="Group 5"/>
            <p:cNvGrpSpPr/>
            <p:nvPr/>
          </p:nvGrpSpPr>
          <p:grpSpPr>
            <a:xfrm>
              <a:off x="1533269" y="4671091"/>
              <a:ext cx="21868726" cy="3231937"/>
              <a:chOff x="637542" y="1083939"/>
              <a:chExt cx="8611674" cy="1272428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637542" y="1083939"/>
                <a:ext cx="8611674" cy="1272428"/>
              </a:xfrm>
              <a:prstGeom prst="roundRect">
                <a:avLst>
                  <a:gd name="adj" fmla="val 4110"/>
                </a:avLst>
              </a:prstGeom>
              <a:solidFill>
                <a:srgbClr val="BEDCF4"/>
              </a:solidFill>
              <a:ln w="28575">
                <a:solidFill>
                  <a:srgbClr val="0999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07731" y="1742814"/>
                <a:ext cx="7867095" cy="242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3" name="Group 65"/>
            <p:cNvGrpSpPr/>
            <p:nvPr/>
          </p:nvGrpSpPr>
          <p:grpSpPr>
            <a:xfrm>
              <a:off x="1076414" y="4334859"/>
              <a:ext cx="4411573" cy="824978"/>
              <a:chOff x="166396" y="8712046"/>
              <a:chExt cx="4411573" cy="824978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932118" y="8712046"/>
                <a:ext cx="2589170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Ví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dụ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2. </a:t>
                </a: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1390107" y="7794170"/>
            <a:ext cx="21948825" cy="5236029"/>
            <a:chOff x="1390107" y="4038600"/>
            <a:chExt cx="21948825" cy="3962400"/>
          </a:xfrm>
        </p:grpSpPr>
        <p:grpSp>
          <p:nvGrpSpPr>
            <p:cNvPr id="46" name="Group 45"/>
            <p:cNvGrpSpPr/>
            <p:nvPr/>
          </p:nvGrpSpPr>
          <p:grpSpPr>
            <a:xfrm>
              <a:off x="1390107" y="4076041"/>
              <a:ext cx="21948825" cy="3924959"/>
              <a:chOff x="1232452" y="2495616"/>
              <a:chExt cx="21948825" cy="3924959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1232452" y="2858285"/>
                <a:ext cx="21948825" cy="3562290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9" name="Freeform 20"/>
              <p:cNvSpPr>
                <a:spLocks/>
              </p:cNvSpPr>
              <p:nvPr/>
            </p:nvSpPr>
            <p:spPr bwMode="auto">
              <a:xfrm>
                <a:off x="1247578" y="2495616"/>
                <a:ext cx="3478409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1661194" y="4038600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0C4FCF00-08B3-4ECB-97BB-07E75032CFD6}"/>
                  </a:ext>
                </a:extLst>
              </p:cNvPr>
              <p:cNvSpPr/>
              <p:nvPr/>
            </p:nvSpPr>
            <p:spPr>
              <a:xfrm>
                <a:off x="6402387" y="4786085"/>
                <a:ext cx="4893584" cy="16491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6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Tính</a:t>
                </a:r>
                <a:r>
                  <a:rPr lang="nl-NL" sz="6000" b="1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6000" b="1" i="1">
                            <a:effectLst/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a:rPr lang="en-US" sz="6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𝒍𝒊𝒎</m:t>
                        </m:r>
                      </m:e>
                      <m:lim>
                        <m:r>
                          <a:rPr lang="en-US" sz="6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6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r>
                          <a:rPr lang="en-US" sz="6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lim>
                    </m:limLow>
                    <m:f>
                      <m:fPr>
                        <m:ctrlPr>
                          <a:rPr lang="en-US" sz="60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60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60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60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𝟑</m:t>
                            </m:r>
                          </m:sup>
                        </m:sSup>
                        <m:r>
                          <a:rPr lang="en-US" sz="6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en-US" sz="6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𝟖</m:t>
                        </m:r>
                      </m:num>
                      <m:den>
                        <m:sSup>
                          <m:sSupPr>
                            <m:ctrlPr>
                              <a:rPr lang="en-US" sz="60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60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60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6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en-US" sz="6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4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4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C4FCF00-08B3-4ECB-97BB-07E75032CF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2387" y="4786085"/>
                <a:ext cx="4893584" cy="1649169"/>
              </a:xfrm>
              <a:prstGeom prst="rect">
                <a:avLst/>
              </a:prstGeom>
              <a:blipFill>
                <a:blip r:embed="rId3"/>
                <a:stretch>
                  <a:fillRect l="-7472" r="-4732" b="-6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CF7D3885-8B2A-4A44-A133-411AB9FC60BE}"/>
                  </a:ext>
                </a:extLst>
              </p:cNvPr>
              <p:cNvSpPr/>
              <p:nvPr/>
            </p:nvSpPr>
            <p:spPr>
              <a:xfrm>
                <a:off x="3201987" y="9144293"/>
                <a:ext cx="19354800" cy="35885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2863" defTabSz="174625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5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𝑙𝑖𝑚</m:t>
                          </m:r>
                        </m:e>
                        <m:lim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→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lim>
                      </m:limLow>
                      <m:f>
                        <m:fPr>
                          <m:ctrlPr>
                            <a:rPr lang="en-US" sz="5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5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5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l-NL" sz="5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−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8</m:t>
                          </m:r>
                        </m:num>
                        <m:den>
                          <m:sSup>
                            <m:sSupPr>
                              <m:ctrlPr>
                                <a:rPr lang="en-US" sz="5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5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l-NL" sz="5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−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nl-NL" sz="5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5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𝑙𝑖𝑚</m:t>
                          </m:r>
                        </m:e>
                        <m:lim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→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lim>
                      </m:limLow>
                      <m:f>
                        <m:fPr>
                          <m:ctrlPr>
                            <a:rPr lang="en-US" sz="5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−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2)(</m:t>
                          </m:r>
                          <m:sSup>
                            <m:sSupPr>
                              <m:ctrlPr>
                                <a:rPr lang="en-US" sz="5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5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l-NL" sz="5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+2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+4)</m:t>
                          </m:r>
                        </m:num>
                        <m:den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−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2)(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+2)</m:t>
                          </m:r>
                        </m:den>
                      </m:f>
                    </m:oMath>
                  </m:oMathPara>
                </a14:m>
                <a:endParaRPr lang="en-US" sz="5400" i="1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5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5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𝑙𝑖𝑚</m:t>
                          </m:r>
                        </m:e>
                        <m:lim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→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lim>
                      </m:limLow>
                      <m:f>
                        <m:fPr>
                          <m:ctrlPr>
                            <a:rPr lang="en-US" sz="5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5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5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l-NL" sz="5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+2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+2</m:t>
                          </m:r>
                        </m:den>
                      </m:f>
                      <m:r>
                        <a:rPr lang="nl-NL" sz="5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5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nl-NL" sz="5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nl-NL" sz="5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=3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F7D3885-8B2A-4A44-A133-411AB9FC60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1987" y="9144293"/>
                <a:ext cx="19354800" cy="35885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516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82675" y="1913523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HỮU HẠN CỦA HÀM SỐ TẠI MỘT ĐIỂM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504836"/>
            <a:ext cx="10253661" cy="861774"/>
            <a:chOff x="644526" y="2766774"/>
            <a:chExt cx="10253661" cy="861774"/>
          </a:xfrm>
        </p:grpSpPr>
        <p:sp>
          <p:nvSpPr>
            <p:cNvPr id="7" name="TextBox 6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một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bên</a:t>
              </a:r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76414" y="3858992"/>
            <a:ext cx="22325581" cy="9171207"/>
            <a:chOff x="1076414" y="4377894"/>
            <a:chExt cx="22325581" cy="3525134"/>
          </a:xfrm>
        </p:grpSpPr>
        <p:grpSp>
          <p:nvGrpSpPr>
            <p:cNvPr id="22" name="Group 5"/>
            <p:cNvGrpSpPr/>
            <p:nvPr/>
          </p:nvGrpSpPr>
          <p:grpSpPr>
            <a:xfrm>
              <a:off x="1533269" y="4671091"/>
              <a:ext cx="21868726" cy="3231937"/>
              <a:chOff x="637542" y="1083939"/>
              <a:chExt cx="8611674" cy="1272428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637542" y="1083939"/>
                <a:ext cx="8611674" cy="1272428"/>
              </a:xfrm>
              <a:prstGeom prst="roundRect">
                <a:avLst>
                  <a:gd name="adj" fmla="val 4110"/>
                </a:avLst>
              </a:prstGeom>
              <a:solidFill>
                <a:srgbClr val="BEDCF4"/>
              </a:solidFill>
              <a:ln w="28575">
                <a:solidFill>
                  <a:srgbClr val="0999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07731" y="1742814"/>
                <a:ext cx="7867095" cy="242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3" name="Group 65"/>
            <p:cNvGrpSpPr/>
            <p:nvPr/>
          </p:nvGrpSpPr>
          <p:grpSpPr>
            <a:xfrm>
              <a:off x="1076414" y="4377894"/>
              <a:ext cx="4411573" cy="889127"/>
              <a:chOff x="166396" y="8755081"/>
              <a:chExt cx="4411573" cy="889127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57506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932118" y="8843989"/>
                <a:ext cx="3581430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 nghĩa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p:grp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D1506862-6F0C-4B66-8EBB-AD65225B9B28}"/>
                  </a:ext>
                </a:extLst>
              </p:cNvPr>
              <p:cNvSpPr/>
              <p:nvPr/>
            </p:nvSpPr>
            <p:spPr>
              <a:xfrm>
                <a:off x="1754187" y="5978905"/>
                <a:ext cx="20726400" cy="59302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654175" algn="l"/>
                    <a:tab pos="2971800" algn="ctr"/>
                    <a:tab pos="5943600" algn="r"/>
                    <a:tab pos="2971800" algn="ctr"/>
                    <a:tab pos="5943600" algn="r"/>
                  </a:tabLst>
                </a:pPr>
                <a:r>
                  <a:rPr lang="nl-NL" sz="4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nl-NL" sz="5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Cho hàm số </a:t>
                </a:r>
                <a14:m>
                  <m:oMath xmlns:m="http://schemas.openxmlformats.org/officeDocument/2006/math"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xác định trên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;</m:t>
                        </m:r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Số </a:t>
                </a:r>
                <a14:m>
                  <m:oMath xmlns:m="http://schemas.openxmlformats.org/officeDocument/2006/math"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được gọi là </a:t>
                </a:r>
                <a:r>
                  <a:rPr lang="nl-NL" sz="54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giới hạn bên phải</a:t>
                </a:r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của hàm số </a:t>
                </a:r>
                <a14:m>
                  <m:oMath xmlns:m="http://schemas.openxmlformats.org/officeDocument/2006/math"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khi </a:t>
                </a:r>
                <a14:m>
                  <m:oMath xmlns:m="http://schemas.openxmlformats.org/officeDocument/2006/math"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</m:t>
                    </m:r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nếu với mọi dãy số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bất kì,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</m:t>
                    </m:r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</m:t>
                    </m:r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</m:t>
                    </m:r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ta có  </a:t>
                </a:r>
                <a14:m>
                  <m:oMath xmlns:m="http://schemas.openxmlformats.org/officeDocument/2006/math"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</m:t>
                    </m:r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5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2971800" algn="ctr"/>
                    <a:tab pos="5943600" algn="r"/>
                    <a:tab pos="540385" algn="l"/>
                    <a:tab pos="2971800" algn="ctr"/>
                    <a:tab pos="5943600" algn="r"/>
                  </a:tabLst>
                </a:pPr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Kí hiệu: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5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nl-NL" sz="5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𝒍𝒊𝒎</m:t>
                        </m:r>
                      </m:e>
                      <m:lim>
                        <m:r>
                          <a:rPr lang="nl-NL" sz="5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𝒙</m:t>
                        </m:r>
                        <m:r>
                          <a:rPr lang="nl-NL" sz="5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→</m:t>
                        </m:r>
                        <m:sSubSup>
                          <m:sSubSupPr>
                            <m:ctrlPr>
                              <a:rPr lang="en-US" sz="5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nl-NL" sz="5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nl-NL" sz="5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𝟎</m:t>
                            </m:r>
                          </m:sub>
                          <m:sup>
                            <m:r>
                              <a:rPr lang="nl-NL" sz="5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</m:t>
                            </m:r>
                          </m:sup>
                        </m:sSubSup>
                      </m:lim>
                    </m:limLow>
                    <m:r>
                      <a:rPr lang="nl-NL" sz="5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𝒇</m:t>
                    </m:r>
                    <m:r>
                      <a:rPr lang="nl-NL" sz="5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nl-NL" sz="5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  <m:r>
                      <a:rPr lang="nl-NL" sz="5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r>
                      <a:rPr lang="nl-NL" sz="5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𝑳</m:t>
                    </m:r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5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1506862-6F0C-4B66-8EBB-AD65225B9B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187" y="5978905"/>
                <a:ext cx="20726400" cy="5930278"/>
              </a:xfrm>
              <a:prstGeom prst="rect">
                <a:avLst/>
              </a:prstGeom>
              <a:blipFill>
                <a:blip r:embed="rId3"/>
                <a:stretch>
                  <a:fillRect l="-1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901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82675" y="1913523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HỮU HẠN CỦA HÀM SỐ TẠI MỘT ĐIỂM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504836"/>
            <a:ext cx="10253661" cy="861774"/>
            <a:chOff x="644526" y="2766774"/>
            <a:chExt cx="10253661" cy="861774"/>
          </a:xfrm>
        </p:grpSpPr>
        <p:sp>
          <p:nvSpPr>
            <p:cNvPr id="7" name="TextBox 6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một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bên</a:t>
              </a:r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76414" y="3858992"/>
            <a:ext cx="22325581" cy="9171207"/>
            <a:chOff x="1076414" y="4377894"/>
            <a:chExt cx="22325581" cy="3525134"/>
          </a:xfrm>
        </p:grpSpPr>
        <p:grpSp>
          <p:nvGrpSpPr>
            <p:cNvPr id="22" name="Group 5"/>
            <p:cNvGrpSpPr/>
            <p:nvPr/>
          </p:nvGrpSpPr>
          <p:grpSpPr>
            <a:xfrm>
              <a:off x="1533269" y="4671091"/>
              <a:ext cx="21868726" cy="3231937"/>
              <a:chOff x="637542" y="1083939"/>
              <a:chExt cx="8611674" cy="1272428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637542" y="1083939"/>
                <a:ext cx="8611674" cy="1272428"/>
              </a:xfrm>
              <a:prstGeom prst="roundRect">
                <a:avLst>
                  <a:gd name="adj" fmla="val 4110"/>
                </a:avLst>
              </a:prstGeom>
              <a:solidFill>
                <a:srgbClr val="BEDCF4"/>
              </a:solidFill>
              <a:ln w="28575">
                <a:solidFill>
                  <a:srgbClr val="0999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07731" y="1742814"/>
                <a:ext cx="7867095" cy="242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3" name="Group 65"/>
            <p:cNvGrpSpPr/>
            <p:nvPr/>
          </p:nvGrpSpPr>
          <p:grpSpPr>
            <a:xfrm>
              <a:off x="1076414" y="4377894"/>
              <a:ext cx="4411573" cy="889127"/>
              <a:chOff x="166396" y="8755081"/>
              <a:chExt cx="4411573" cy="889127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57506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932118" y="8843989"/>
                <a:ext cx="3581430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 nghĩa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p:grp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9BB03A30-F2D0-41EA-9CBC-1A0F3C1F7057}"/>
                  </a:ext>
                </a:extLst>
              </p:cNvPr>
              <p:cNvSpPr/>
              <p:nvPr/>
            </p:nvSpPr>
            <p:spPr>
              <a:xfrm>
                <a:off x="2033587" y="5791200"/>
                <a:ext cx="20751800" cy="58439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40385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727200" algn="ctr"/>
                    <a:tab pos="5943600" algn="r"/>
                  </a:tabLst>
                </a:pPr>
                <a:r>
                  <a:rPr lang="nl-NL" sz="4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:r>
                  <a:rPr lang="nl-NL" sz="5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Cho hàm số </a:t>
                </a:r>
                <a14:m>
                  <m:oMath xmlns:m="http://schemas.openxmlformats.org/officeDocument/2006/math"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xác định trên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𝑎</m:t>
                        </m:r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Số </a:t>
                </a:r>
                <a14:m>
                  <m:oMath xmlns:m="http://schemas.openxmlformats.org/officeDocument/2006/math"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được gọi là </a:t>
                </a:r>
                <a:r>
                  <a:rPr lang="nl-NL" sz="54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giới hạn bên trái</a:t>
                </a:r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của hàm số </a:t>
                </a:r>
                <a14:m>
                  <m:oMath xmlns:m="http://schemas.openxmlformats.org/officeDocument/2006/math"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khi </a:t>
                </a:r>
                <a14:m>
                  <m:oMath xmlns:m="http://schemas.openxmlformats.org/officeDocument/2006/math"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</m:t>
                    </m:r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nếu với mọi dãy số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bất kì, </a:t>
                </a:r>
                <a14:m>
                  <m:oMath xmlns:m="http://schemas.openxmlformats.org/officeDocument/2006/math"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𝑎</m:t>
                    </m:r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</m:t>
                    </m:r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</m:t>
                    </m:r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</m:t>
                    </m:r>
                    <m:sSub>
                      <m:sSub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ta có  </a:t>
                </a:r>
                <a14:m>
                  <m:oMath xmlns:m="http://schemas.openxmlformats.org/officeDocument/2006/math"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5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</m:t>
                    </m:r>
                    <m:r>
                      <a:rPr lang="nl-NL" sz="5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5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40385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2971800" algn="ctr"/>
                    <a:tab pos="5943600" algn="r"/>
                  </a:tabLst>
                </a:pPr>
                <a:r>
                  <a:rPr lang="nl-NL" sz="5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Kí hiệu: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5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nl-NL" sz="5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𝒍𝒊𝒎</m:t>
                        </m:r>
                      </m:e>
                      <m:lim>
                        <m:r>
                          <a:rPr lang="nl-NL" sz="5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𝒙</m:t>
                        </m:r>
                        <m:r>
                          <a:rPr lang="nl-NL" sz="5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→</m:t>
                        </m:r>
                        <m:sSubSup>
                          <m:sSubSupPr>
                            <m:ctrlPr>
                              <a:rPr lang="en-US" sz="5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nl-NL" sz="5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nl-NL" sz="5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𝟎</m:t>
                            </m:r>
                          </m:sub>
                          <m:sup>
                            <m:r>
                              <a:rPr lang="nl-NL" sz="5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</m:t>
                            </m:r>
                          </m:sup>
                        </m:sSubSup>
                      </m:lim>
                    </m:limLow>
                    <m:r>
                      <a:rPr lang="nl-NL" sz="5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𝒇</m:t>
                    </m:r>
                    <m:r>
                      <a:rPr lang="nl-NL" sz="5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nl-NL" sz="5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  <m:r>
                      <a:rPr lang="nl-NL" sz="5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r>
                      <a:rPr lang="nl-NL" sz="5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𝑳</m:t>
                    </m:r>
                  </m:oMath>
                </a14:m>
                <a:r>
                  <a:rPr lang="nl-NL" sz="54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5400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BB03A30-F2D0-41EA-9CBC-1A0F3C1F70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587" y="5791200"/>
                <a:ext cx="20751800" cy="58439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6370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82675" y="1913523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HỮU HẠN CỦA HÀM SỐ TẠI MỘT ĐIỂM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504836"/>
            <a:ext cx="10253661" cy="861774"/>
            <a:chOff x="644526" y="2766774"/>
            <a:chExt cx="10253661" cy="861774"/>
          </a:xfrm>
        </p:grpSpPr>
        <p:sp>
          <p:nvSpPr>
            <p:cNvPr id="7" name="TextBox 6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một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bên</a:t>
              </a:r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76414" y="3858991"/>
            <a:ext cx="22325581" cy="4904008"/>
            <a:chOff x="1076414" y="4377893"/>
            <a:chExt cx="22325581" cy="3525135"/>
          </a:xfrm>
        </p:grpSpPr>
        <p:sp>
          <p:nvSpPr>
            <p:cNvPr id="39" name="Rounded Rectangle 38"/>
            <p:cNvSpPr/>
            <p:nvPr/>
          </p:nvSpPr>
          <p:spPr>
            <a:xfrm>
              <a:off x="1533269" y="4671091"/>
              <a:ext cx="21868726" cy="3231937"/>
            </a:xfrm>
            <a:prstGeom prst="roundRect">
              <a:avLst>
                <a:gd name="adj" fmla="val 4110"/>
              </a:avLst>
            </a:prstGeom>
            <a:solidFill>
              <a:srgbClr val="BEDCF4"/>
            </a:solidFill>
            <a:ln w="28575">
              <a:solidFill>
                <a:srgbClr val="0999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8000" rIns="36000" bIns="18000" rtlCol="0" anchor="ctr"/>
            <a:lstStyle/>
            <a:p>
              <a:pPr algn="ctr"/>
              <a:endParaRPr lang="en-US" sz="46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23" name="Group 65"/>
            <p:cNvGrpSpPr/>
            <p:nvPr/>
          </p:nvGrpSpPr>
          <p:grpSpPr>
            <a:xfrm>
              <a:off x="1076414" y="4377893"/>
              <a:ext cx="4411573" cy="940336"/>
              <a:chOff x="166396" y="8755080"/>
              <a:chExt cx="4411573" cy="940336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0"/>
                <a:ext cx="4193447" cy="940336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932118" y="8843989"/>
                <a:ext cx="2266967" cy="307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lý</a:t>
                </a:r>
                <a:endPara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3E401578-807E-471F-989D-1A025C2D46EA}"/>
                  </a:ext>
                </a:extLst>
              </p:cNvPr>
              <p:cNvSpPr/>
              <p:nvPr/>
            </p:nvSpPr>
            <p:spPr>
              <a:xfrm>
                <a:off x="2363787" y="5832687"/>
                <a:ext cx="19430999" cy="14402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en-US" sz="60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nl-NL" sz="60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nl-NL" sz="60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60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6000" i="1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6000" i="1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sz="6000" i="1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r>
                      <a:rPr lang="nl-NL" sz="60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nl-NL" sz="60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nl-NL" sz="60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nl-NL" sz="60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)=</m:t>
                    </m:r>
                    <m:r>
                      <a:rPr lang="nl-NL" sz="60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nl-NL" sz="6000" dirty="0">
                    <a:solidFill>
                      <a:schemeClr val="bg2">
                        <a:lumMod val="10000"/>
                      </a:scheme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khi và chỉ khi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60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nl-NL" sz="60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nl-NL" sz="60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60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6000" i="1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6000" i="1">
                                    <a:solidFill>
                                      <a:schemeClr val="bg2">
                                        <a:lumMod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sz="6000" i="1">
                                    <a:solidFill>
                                      <a:schemeClr val="bg2">
                                        <a:lumMod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l-NL" sz="6000" i="1">
                                    <a:solidFill>
                                      <a:schemeClr val="bg2">
                                        <a:lumMod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  <m:sup>
                            <m:r>
                              <a:rPr lang="nl-NL" sz="6000" i="1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</m:t>
                            </m:r>
                          </m:sup>
                        </m:sSup>
                      </m:lim>
                    </m:limLow>
                    <m:r>
                      <a:rPr lang="nl-NL" sz="60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nl-NL" sz="60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nl-NL" sz="60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nl-NL" sz="60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)=</m:t>
                    </m:r>
                    <m:limLow>
                      <m:limLowPr>
                        <m:ctrlPr>
                          <a:rPr lang="en-US" sz="60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nl-NL" sz="60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nl-NL" sz="60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nl-NL" sz="60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6000" i="1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6000" i="1">
                                    <a:solidFill>
                                      <a:schemeClr val="bg2">
                                        <a:lumMod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sz="6000" i="1">
                                    <a:solidFill>
                                      <a:schemeClr val="bg2">
                                        <a:lumMod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l-NL" sz="6000" i="1">
                                    <a:solidFill>
                                      <a:schemeClr val="bg2">
                                        <a:lumMod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  <m:sup>
                            <m:r>
                              <a:rPr lang="nl-NL" sz="6000" i="1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</m:sup>
                        </m:sSup>
                      </m:lim>
                    </m:limLow>
                    <m:r>
                      <a:rPr lang="nl-NL" sz="60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nl-NL" sz="60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nl-NL" sz="60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nl-NL" sz="60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)=</m:t>
                    </m:r>
                    <m:r>
                      <a:rPr lang="nl-NL" sz="60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en-US" sz="4800" dirty="0">
                    <a:solidFill>
                      <a:schemeClr val="bg2">
                        <a:lumMod val="1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E401578-807E-471F-989D-1A025C2D46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787" y="5832687"/>
                <a:ext cx="19430999" cy="1440266"/>
              </a:xfrm>
              <a:prstGeom prst="rect">
                <a:avLst/>
              </a:prstGeom>
              <a:blipFill>
                <a:blip r:embed="rId3"/>
                <a:stretch>
                  <a:fillRect t="-13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692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82675" y="1913523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HỮU HẠN CỦA HÀM SỐ TẠI MỘT ĐIỂM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504836"/>
            <a:ext cx="10253661" cy="861774"/>
            <a:chOff x="644526" y="2766774"/>
            <a:chExt cx="10253661" cy="861774"/>
          </a:xfrm>
        </p:grpSpPr>
        <p:sp>
          <p:nvSpPr>
            <p:cNvPr id="7" name="TextBox 6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một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bên</a:t>
              </a:r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76414" y="3747030"/>
            <a:ext cx="22325581" cy="3568169"/>
            <a:chOff x="1076414" y="4334859"/>
            <a:chExt cx="22325581" cy="3568169"/>
          </a:xfrm>
        </p:grpSpPr>
        <p:grpSp>
          <p:nvGrpSpPr>
            <p:cNvPr id="22" name="Group 5"/>
            <p:cNvGrpSpPr/>
            <p:nvPr/>
          </p:nvGrpSpPr>
          <p:grpSpPr>
            <a:xfrm>
              <a:off x="1533269" y="4671091"/>
              <a:ext cx="21868726" cy="3231937"/>
              <a:chOff x="637542" y="1083939"/>
              <a:chExt cx="8611674" cy="1272428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637542" y="1083939"/>
                <a:ext cx="8611674" cy="1272428"/>
              </a:xfrm>
              <a:prstGeom prst="roundRect">
                <a:avLst>
                  <a:gd name="adj" fmla="val 4110"/>
                </a:avLst>
              </a:prstGeom>
              <a:solidFill>
                <a:srgbClr val="BEDCF4"/>
              </a:solidFill>
              <a:ln w="28575">
                <a:solidFill>
                  <a:srgbClr val="0999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07731" y="1742814"/>
                <a:ext cx="7867095" cy="242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3" name="Group 65"/>
            <p:cNvGrpSpPr/>
            <p:nvPr/>
          </p:nvGrpSpPr>
          <p:grpSpPr>
            <a:xfrm>
              <a:off x="1076414" y="4334859"/>
              <a:ext cx="4411573" cy="824978"/>
              <a:chOff x="166396" y="8712046"/>
              <a:chExt cx="4411573" cy="824978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932118" y="8712046"/>
                <a:ext cx="2589170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Ví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dụ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1. </a:t>
                </a: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1390107" y="7467600"/>
            <a:ext cx="21948825" cy="6019800"/>
            <a:chOff x="1390107" y="4038600"/>
            <a:chExt cx="21948825" cy="3962400"/>
          </a:xfrm>
        </p:grpSpPr>
        <p:grpSp>
          <p:nvGrpSpPr>
            <p:cNvPr id="46" name="Group 45"/>
            <p:cNvGrpSpPr/>
            <p:nvPr/>
          </p:nvGrpSpPr>
          <p:grpSpPr>
            <a:xfrm>
              <a:off x="1390107" y="4076041"/>
              <a:ext cx="21948825" cy="3924959"/>
              <a:chOff x="1232452" y="2495616"/>
              <a:chExt cx="21948825" cy="3924959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1232452" y="2858285"/>
                <a:ext cx="21948825" cy="3562290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9" name="Freeform 20"/>
              <p:cNvSpPr>
                <a:spLocks/>
              </p:cNvSpPr>
              <p:nvPr/>
            </p:nvSpPr>
            <p:spPr bwMode="auto">
              <a:xfrm>
                <a:off x="1247578" y="2495616"/>
                <a:ext cx="3478409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1661194" y="4038600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FA3CA1FA-AAE4-4E58-9FFB-C194B6EDD8A1}"/>
                  </a:ext>
                </a:extLst>
              </p:cNvPr>
              <p:cNvSpPr/>
              <p:nvPr/>
            </p:nvSpPr>
            <p:spPr>
              <a:xfrm>
                <a:off x="2973387" y="3810000"/>
                <a:ext cx="17983200" cy="3329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40385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</a:tabLst>
                </a:pPr>
                <a:r>
                  <a:rPr lang="en-US" sz="54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Tính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5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5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𝒍𝒊𝒎</m:t>
                        </m:r>
                      </m:e>
                      <m:lim>
                        <m:r>
                          <a:rPr lang="en-US" sz="5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5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r>
                          <a:rPr lang="en-US" sz="5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lim>
                    </m:limLow>
                    <m:r>
                      <a:rPr lang="en-US" sz="5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𝒇</m:t>
                    </m:r>
                    <m:d>
                      <m:dPr>
                        <m:ctrlPr>
                          <a:rPr lang="en-US" sz="5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5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fr-FR" sz="5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5400" b="1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với</a:t>
                </a:r>
                <a:r>
                  <a:rPr lang="fr-FR" sz="5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5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𝒇</m:t>
                    </m:r>
                    <m:d>
                      <m:dPr>
                        <m:ctrlPr>
                          <a:rPr lang="en-US" sz="5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fr-FR" sz="5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</m:e>
                    </m:d>
                    <m:r>
                      <a:rPr lang="fr-FR" sz="5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5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eqArrPr>
                          <m:e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&amp;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𝟑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,</m:t>
                            </m:r>
                            <m:r>
                              <m:rPr>
                                <m:nor/>
                              </m:rPr>
                              <a:rPr lang="fr-FR" sz="5400" b="1">
                                <a:effectLst/>
                                <a:latin typeface="Times New Roman" panose="020206030504050203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              </m:t>
                            </m:r>
                            <m:r>
                              <a:rPr lang="en-US" sz="5400" b="1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 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𝒌𝒉𝒊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 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&lt;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𝟏</m:t>
                            </m:r>
                          </m:e>
                          <m:e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&amp;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𝟏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</m:t>
                            </m:r>
                            <m:rad>
                              <m:radPr>
                                <m:degHide m:val="on"/>
                                <m:ctrlPr>
                                  <a:rPr lang="en-US" sz="54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54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𝟕</m:t>
                                </m:r>
                                <m:sSup>
                                  <m:sSupPr>
                                    <m:ctrlPr>
                                      <a:rPr lang="en-US" sz="54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54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fr-FR" sz="54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fr-FR" sz="54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+</m:t>
                                </m:r>
                                <m:r>
                                  <a:rPr lang="fr-FR" sz="54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𝟐</m:t>
                                </m:r>
                              </m:e>
                            </m:rad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,</m:t>
                            </m:r>
                            <m:r>
                              <m:rPr>
                                <m:nor/>
                              </m:rPr>
                              <a:rPr lang="fr-FR" sz="5400" b="1">
                                <a:effectLst/>
                                <a:latin typeface="Times New Roman" panose="020206030504050203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  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𝒌𝒉𝒊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 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≥</m:t>
                            </m:r>
                            <m:r>
                              <a:rPr lang="fr-FR" sz="5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𝟏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5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A3CA1FA-AAE4-4E58-9FFB-C194B6EDD8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387" y="3810000"/>
                <a:ext cx="17983200" cy="33297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F78F7843-EB95-4B51-A2AE-71DACFF5ED1D}"/>
                  </a:ext>
                </a:extLst>
              </p:cNvPr>
              <p:cNvSpPr/>
              <p:nvPr/>
            </p:nvSpPr>
            <p:spPr>
              <a:xfrm>
                <a:off x="4852987" y="8020983"/>
                <a:ext cx="20218400" cy="53451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40385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</a:tabLst>
                </a:pPr>
                <a:r>
                  <a:rPr lang="fr-FR" sz="4800" b="1" i="1" dirty="0" err="1">
                    <a:solidFill>
                      <a:srgbClr val="1508B8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Cách</a:t>
                </a:r>
                <a:r>
                  <a:rPr lang="fr-FR" sz="4800" b="1" i="1" dirty="0">
                    <a:solidFill>
                      <a:srgbClr val="1508B8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 1 : </a:t>
                </a:r>
                <a:r>
                  <a:rPr lang="fr-FR" sz="4800" b="1" i="1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Tự</a:t>
                </a:r>
                <a:r>
                  <a:rPr lang="fr-FR" sz="4800" b="1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4800" b="1" i="1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luận</a:t>
                </a:r>
                <a:endParaRPr lang="fr-FR" sz="4800" b="1" i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marL="540385"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</a:tabLst>
                </a:pPr>
                <a:r>
                  <a:rPr lang="fr-FR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Ta </a:t>
                </a:r>
                <a:r>
                  <a:rPr lang="fr-FR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có</a:t>
                </a:r>
                <a:r>
                  <a:rPr lang="fr-FR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eqArrPr>
                          <m:e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&amp;</m:t>
                            </m:r>
                            <m:limLow>
                              <m:limLowPr>
                                <m:ctrlP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limLowPr>
                              <m:e>
                                <m: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𝑙𝑖𝑚</m:t>
                                </m:r>
                              </m:e>
                              <m:lim>
                                <m: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𝑥</m:t>
                                </m:r>
                                <m: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−</m:t>
                                    </m:r>
                                  </m:sup>
                                </m:sSup>
                              </m:lim>
                            </m:limLow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=</m:t>
                            </m:r>
                            <m:limLow>
                              <m:limLowPr>
                                <m:ctrlP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limLowPr>
                              <m:e>
                                <m: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𝑙𝑖𝑚</m:t>
                                </m:r>
                              </m:e>
                              <m:lim>
                                <m: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𝑥</m:t>
                                </m:r>
                                <m: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−</m:t>
                                    </m:r>
                                  </m:sup>
                                </m:sSup>
                              </m:lim>
                            </m:limLow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(</m:t>
                            </m:r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−3)=−2</m:t>
                            </m:r>
                          </m:e>
                          <m:e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&amp;</m:t>
                            </m:r>
                            <m:limLow>
                              <m:limLowPr>
                                <m:ctrlP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limLowPr>
                              <m:e>
                                <m: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𝑙𝑖𝑚</m:t>
                                </m:r>
                              </m:e>
                              <m:lim>
                                <m: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𝑥</m:t>
                                </m:r>
                                <m: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</m:t>
                                    </m:r>
                                  </m:sup>
                                </m:sSup>
                              </m:lim>
                            </m:limLow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=</m:t>
                            </m:r>
                            <m:limLow>
                              <m:limLowPr>
                                <m:ctrlP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limLowPr>
                              <m:e>
                                <m: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𝑙𝑖𝑚</m:t>
                                </m:r>
                              </m:e>
                              <m:lim>
                                <m: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𝑥</m:t>
                                </m:r>
                                <m: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</m:t>
                                    </m:r>
                                  </m:sup>
                                </m:sSup>
                              </m:lim>
                            </m:limLow>
                            <m:d>
                              <m:dPr>
                                <m:ctrlP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1−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7</m:t>
                                    </m:r>
                                    <m:sSup>
                                      <m:sSupPr>
                                        <m:ctrlPr>
                                          <a:rPr lang="en-US" sz="48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48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48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+2</m:t>
                                    </m:r>
                                  </m:e>
                                </m:rad>
                              </m:e>
                            </m:d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=−2</m:t>
                            </m:r>
                          </m:e>
                        </m:eqArr>
                      </m:e>
                    </m:d>
                  </m:oMath>
                </a14:m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marL="540385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</a:tabLst>
                </a:pPr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𝒍𝒊𝒎</m:t>
                        </m:r>
                      </m:e>
                      <m:lim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𝟏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</m:t>
                            </m:r>
                          </m:sup>
                        </m:sSup>
                      </m:lim>
                    </m:limLow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𝒇</m:t>
                    </m:r>
                    <m:d>
                      <m:d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</m:e>
                    </m:d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𝒍𝒊𝒎</m:t>
                        </m:r>
                      </m:e>
                      <m:lim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𝟏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+</m:t>
                            </m:r>
                          </m:sup>
                        </m:sSup>
                      </m:lim>
                    </m:limLow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𝒇</m:t>
                    </m:r>
                    <m:d>
                      <m:d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</m:e>
                    </m:d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=−</m:t>
                    </m:r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𝟐</m:t>
                    </m:r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⇒</m:t>
                    </m:r>
                    <m:limLow>
                      <m:limLow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𝒍𝒊𝒎</m:t>
                        </m:r>
                      </m:e>
                      <m:lim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lim>
                    </m:limLow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𝒇</m:t>
                    </m:r>
                    <m:d>
                      <m:d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</m:e>
                    </m:d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=−</m:t>
                    </m:r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𝟐</m:t>
                    </m:r>
                  </m:oMath>
                </a14:m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78F7843-EB95-4B51-A2AE-71DACFF5ED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2987" y="8020983"/>
                <a:ext cx="20218400" cy="5345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969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82675" y="1913523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HỮU HẠN CỦA HÀM SỐ TẠI MỘT ĐIỂM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504836"/>
            <a:ext cx="10253661" cy="861774"/>
            <a:chOff x="644526" y="2766774"/>
            <a:chExt cx="10253661" cy="861774"/>
          </a:xfrm>
        </p:grpSpPr>
        <p:sp>
          <p:nvSpPr>
            <p:cNvPr id="7" name="TextBox 6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một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bên</a:t>
              </a:r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76414" y="3747030"/>
            <a:ext cx="22325581" cy="3568169"/>
            <a:chOff x="1076414" y="4334859"/>
            <a:chExt cx="22325581" cy="3568169"/>
          </a:xfrm>
        </p:grpSpPr>
        <p:grpSp>
          <p:nvGrpSpPr>
            <p:cNvPr id="22" name="Group 5"/>
            <p:cNvGrpSpPr/>
            <p:nvPr/>
          </p:nvGrpSpPr>
          <p:grpSpPr>
            <a:xfrm>
              <a:off x="1533269" y="4671091"/>
              <a:ext cx="21868726" cy="3231937"/>
              <a:chOff x="637542" y="1083939"/>
              <a:chExt cx="8611674" cy="1272428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637542" y="1083939"/>
                <a:ext cx="8611674" cy="1272428"/>
              </a:xfrm>
              <a:prstGeom prst="roundRect">
                <a:avLst>
                  <a:gd name="adj" fmla="val 4110"/>
                </a:avLst>
              </a:prstGeom>
              <a:solidFill>
                <a:srgbClr val="BEDCF4"/>
              </a:solidFill>
              <a:ln w="28575">
                <a:solidFill>
                  <a:srgbClr val="0999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07731" y="1742814"/>
                <a:ext cx="7867095" cy="242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3" name="Group 65"/>
            <p:cNvGrpSpPr/>
            <p:nvPr/>
          </p:nvGrpSpPr>
          <p:grpSpPr>
            <a:xfrm>
              <a:off x="1076414" y="4334859"/>
              <a:ext cx="4411573" cy="824978"/>
              <a:chOff x="166396" y="8712046"/>
              <a:chExt cx="4411573" cy="824978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932118" y="8712046"/>
                <a:ext cx="2589170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Ví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dụ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1. </a:t>
                </a: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1390107" y="7467600"/>
            <a:ext cx="21948825" cy="6019800"/>
            <a:chOff x="1390107" y="4038600"/>
            <a:chExt cx="21948825" cy="3962400"/>
          </a:xfrm>
        </p:grpSpPr>
        <p:grpSp>
          <p:nvGrpSpPr>
            <p:cNvPr id="46" name="Group 45"/>
            <p:cNvGrpSpPr/>
            <p:nvPr/>
          </p:nvGrpSpPr>
          <p:grpSpPr>
            <a:xfrm>
              <a:off x="1390107" y="4076041"/>
              <a:ext cx="21948825" cy="3924959"/>
              <a:chOff x="1232452" y="2495616"/>
              <a:chExt cx="21948825" cy="3924959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1232452" y="2858285"/>
                <a:ext cx="21948825" cy="3562290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9" name="Freeform 20"/>
              <p:cNvSpPr>
                <a:spLocks/>
              </p:cNvSpPr>
              <p:nvPr/>
            </p:nvSpPr>
            <p:spPr bwMode="auto">
              <a:xfrm>
                <a:off x="1247578" y="2495616"/>
                <a:ext cx="3478409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1661194" y="4038600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FA3CA1FA-AAE4-4E58-9FFB-C194B6EDD8A1}"/>
                  </a:ext>
                </a:extLst>
              </p:cNvPr>
              <p:cNvSpPr/>
              <p:nvPr/>
            </p:nvSpPr>
            <p:spPr>
              <a:xfrm>
                <a:off x="4802187" y="4152396"/>
                <a:ext cx="16154400" cy="23579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40385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</a:tabLst>
                </a:pPr>
                <a:r>
                  <a:rPr lang="en-US" sz="4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Tính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→1</m:t>
                        </m:r>
                      </m:lim>
                    </m:limLow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fr-FR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với</a:t>
                </a:r>
                <a:r>
                  <a:rPr lang="fr-FR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fr-FR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fr-FR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eqArrPr>
                          <m:e>
                            <m:r>
                              <a:rPr lang="fr-FR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&amp;</m:t>
                            </m:r>
                            <m:r>
                              <a:rPr lang="fr-FR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fr-FR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−3,</m:t>
                            </m:r>
                            <m:r>
                              <m:rPr>
                                <m:nor/>
                              </m:rPr>
                              <a:rPr lang="fr-FR" sz="4800">
                                <a:effectLst/>
                                <a:latin typeface="Times New Roman" panose="020206030504050203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              </m:t>
                            </m:r>
                            <m:r>
                              <a:rPr lang="en-US" sz="48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 </m:t>
                            </m:r>
                            <m:r>
                              <a:rPr lang="fr-FR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𝑘h𝑖</m:t>
                            </m:r>
                            <m:r>
                              <a:rPr lang="fr-FR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 </m:t>
                            </m:r>
                            <m:r>
                              <a:rPr lang="fr-FR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fr-FR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&lt;1</m:t>
                            </m:r>
                          </m:e>
                          <m:e>
                            <m:r>
                              <a:rPr lang="fr-FR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&amp;1−</m:t>
                            </m:r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7</m:t>
                                </m:r>
                                <m:sSup>
                                  <m:sSupPr>
                                    <m:ctrlPr>
                                      <a:rPr lang="en-US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4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fr-FR" sz="4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+2</m:t>
                                </m:r>
                              </m:e>
                            </m:rad>
                            <m:r>
                              <a:rPr lang="fr-FR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,</m:t>
                            </m:r>
                            <m:r>
                              <m:rPr>
                                <m:nor/>
                              </m:rPr>
                              <a:rPr lang="fr-FR" sz="4800">
                                <a:effectLst/>
                                <a:latin typeface="Times New Roman" panose="020206030504050203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  </m:t>
                            </m:r>
                            <m:r>
                              <a:rPr lang="fr-FR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𝑘h𝑖</m:t>
                            </m:r>
                            <m:r>
                              <a:rPr lang="fr-FR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 </m:t>
                            </m:r>
                            <m:r>
                              <a:rPr lang="fr-FR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fr-FR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≥1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A3CA1FA-AAE4-4E58-9FFB-C194B6EDD8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2187" y="4152396"/>
                <a:ext cx="16154400" cy="23579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478C0AE9-5A80-4DEC-AB55-A968FCC973BB}"/>
                  </a:ext>
                </a:extLst>
              </p:cNvPr>
              <p:cNvSpPr/>
              <p:nvPr/>
            </p:nvSpPr>
            <p:spPr>
              <a:xfrm>
                <a:off x="1434765" y="8835718"/>
                <a:ext cx="21904167" cy="41158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600"/>
                  </a:spcAft>
                  <a:tabLst>
                    <a:tab pos="784225" algn="l"/>
                  </a:tabLst>
                </a:pPr>
                <a:r>
                  <a:rPr lang="en-US" sz="4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</a:t>
                </a:r>
                <a:r>
                  <a:rPr lang="en-US" sz="48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Bấm</a:t>
                </a:r>
                <a:r>
                  <a:rPr lang="en-US" sz="4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máy</a:t>
                </a:r>
                <a:r>
                  <a:rPr lang="en-US" sz="4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tính</a:t>
                </a:r>
                <a:r>
                  <a:rPr lang="en-US" sz="4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như</a:t>
                </a:r>
                <a:r>
                  <a:rPr lang="en-US" sz="4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sau</a:t>
                </a:r>
                <a:r>
                  <a:rPr lang="en-US" sz="4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𝑥</m:t>
                    </m:r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−3</m:t>
                    </m:r>
                  </m:oMath>
                </a14:m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:r>
                  <a:rPr lang="en-US" sz="4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CACL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𝑥</m:t>
                    </m:r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=1−1</m:t>
                    </m:r>
                    <m:sSup>
                      <m:sSup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0</m:t>
                        </m:r>
                      </m:e>
                      <m:sup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−10</m:t>
                        </m:r>
                      </m:sup>
                    </m:sSup>
                  </m:oMath>
                </a14:m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ta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được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đáp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án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bằng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−2</m:t>
                    </m:r>
                  </m:oMath>
                </a14:m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.</a:t>
                </a:r>
              </a:p>
              <a:p>
                <a:pPr marL="784225" indent="-784225" defTabSz="871538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4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Bấm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máy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tính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như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sau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  <m:sSup>
                          <m:sSup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+2</m:t>
                        </m:r>
                      </m:e>
                    </m:rad>
                  </m:oMath>
                </a14:m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:r>
                  <a:rPr lang="en-US" sz="4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CACL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=1+1</m:t>
                    </m:r>
                    <m:sSup>
                      <m:sSup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ta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được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đáp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án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bằng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</m:t>
                    </m:r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48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en-US" sz="4800" b="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957263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dirty="0"/>
                  <a:t>	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𝒍𝒊𝒎</m:t>
                        </m:r>
                      </m:e>
                      <m:lim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lim>
                    </m:limLow>
                    <m:r>
                      <a:rPr lang="en-US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1" i="1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𝒍𝒊𝒎</m:t>
                        </m:r>
                      </m:e>
                      <m:lim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lim>
                    </m:limLow>
                    <m:r>
                      <a:rPr lang="en-US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1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⇒</m:t>
                    </m:r>
                    <m:limLow>
                      <m:limLow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𝒍𝒊𝒎</m:t>
                        </m:r>
                      </m:e>
                      <m:lim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𝟏</m:t>
                        </m:r>
                      </m:lim>
                    </m:limLow>
                    <m:r>
                      <a:rPr lang="en-US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1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US" sz="4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78C0AE9-5A80-4DEC-AB55-A968FCC973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765" y="8835718"/>
                <a:ext cx="21904167" cy="411587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74FD89E-32ED-4CB0-9192-1118176CB65E}"/>
              </a:ext>
            </a:extLst>
          </p:cNvPr>
          <p:cNvSpPr/>
          <p:nvPr/>
        </p:nvSpPr>
        <p:spPr>
          <a:xfrm>
            <a:off x="5139603" y="8103900"/>
            <a:ext cx="63418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4400" b="1" i="1" dirty="0">
                <a:solidFill>
                  <a:srgbClr val="145F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Cách 2:</a:t>
            </a:r>
            <a:r>
              <a:rPr lang="vi-VN" sz="4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Sử dụng máy tính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7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CỦNG CỐ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504836"/>
            <a:ext cx="10253661" cy="861774"/>
            <a:chOff x="644526" y="2766774"/>
            <a:chExt cx="10253661" cy="861774"/>
          </a:xfrm>
        </p:grpSpPr>
        <p:sp>
          <p:nvSpPr>
            <p:cNvPr id="7" name="TextBox 6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Câu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hỏi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lý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thuyết</a:t>
              </a:r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76414" y="3807683"/>
            <a:ext cx="22325581" cy="4968237"/>
            <a:chOff x="1076414" y="4377894"/>
            <a:chExt cx="22325581" cy="3525134"/>
          </a:xfrm>
        </p:grpSpPr>
        <p:grpSp>
          <p:nvGrpSpPr>
            <p:cNvPr id="22" name="Group 5"/>
            <p:cNvGrpSpPr/>
            <p:nvPr/>
          </p:nvGrpSpPr>
          <p:grpSpPr>
            <a:xfrm>
              <a:off x="1533269" y="4671091"/>
              <a:ext cx="21868726" cy="3231937"/>
              <a:chOff x="637542" y="1083939"/>
              <a:chExt cx="8611674" cy="1272428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637542" y="1083939"/>
                <a:ext cx="8611674" cy="1272428"/>
              </a:xfrm>
              <a:prstGeom prst="roundRect">
                <a:avLst>
                  <a:gd name="adj" fmla="val 4110"/>
                </a:avLst>
              </a:prstGeom>
              <a:solidFill>
                <a:srgbClr val="BEDCF4"/>
              </a:solidFill>
              <a:ln w="28575">
                <a:solidFill>
                  <a:srgbClr val="0999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07731" y="1742814"/>
                <a:ext cx="7867095" cy="242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3" name="Group 65"/>
            <p:cNvGrpSpPr/>
            <p:nvPr/>
          </p:nvGrpSpPr>
          <p:grpSpPr>
            <a:xfrm>
              <a:off x="1076414" y="4377894"/>
              <a:ext cx="4411573" cy="866708"/>
              <a:chOff x="166396" y="8755081"/>
              <a:chExt cx="4411573" cy="866708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1327444" y="8821570"/>
                <a:ext cx="2031325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1 </a:t>
                </a: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1390107" y="8839200"/>
            <a:ext cx="21948825" cy="3962400"/>
            <a:chOff x="1390107" y="4038600"/>
            <a:chExt cx="21948825" cy="3962400"/>
          </a:xfrm>
        </p:grpSpPr>
        <p:grpSp>
          <p:nvGrpSpPr>
            <p:cNvPr id="46" name="Group 45"/>
            <p:cNvGrpSpPr/>
            <p:nvPr/>
          </p:nvGrpSpPr>
          <p:grpSpPr>
            <a:xfrm>
              <a:off x="1390107" y="4076041"/>
              <a:ext cx="21948825" cy="3924959"/>
              <a:chOff x="1232452" y="2495616"/>
              <a:chExt cx="21948825" cy="3924959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1232452" y="2858285"/>
                <a:ext cx="21948825" cy="3562290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9" name="Freeform 20"/>
              <p:cNvSpPr>
                <a:spLocks/>
              </p:cNvSpPr>
              <p:nvPr/>
            </p:nvSpPr>
            <p:spPr bwMode="auto">
              <a:xfrm>
                <a:off x="1247578" y="2495616"/>
                <a:ext cx="3478409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1661194" y="4038600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52463978-356E-4E0B-96BE-1B63BADFB8A3}"/>
                  </a:ext>
                </a:extLst>
              </p:cNvPr>
              <p:cNvSpPr/>
              <p:nvPr/>
            </p:nvSpPr>
            <p:spPr>
              <a:xfrm>
                <a:off x="2409393" y="4492331"/>
                <a:ext cx="20978295" cy="40420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tabLst>
                    <a:tab pos="180340" algn="l"/>
                    <a:tab pos="540385" algn="l"/>
                    <a:tab pos="1795780" algn="l"/>
                    <a:tab pos="3420745" algn="l"/>
                    <a:tab pos="5040630" algn="l"/>
                  </a:tabLst>
                </a:pPr>
                <a:r>
                  <a:rPr lang="en-US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			</a:t>
                </a:r>
                <a:r>
                  <a:rPr lang="fr-FR" sz="4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Giả</a:t>
                </a:r>
                <a:r>
                  <a:rPr lang="fr-FR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4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sử</a:t>
                </a:r>
                <a:r>
                  <a:rPr lang="fr-FR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fr-FR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fr-FR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fr-FR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fr-FR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r>
                      <a:rPr lang="fr-FR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fr-FR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fr-FR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fr-FR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fr-FR" sz="4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Trong</a:t>
                </a:r>
                <a:r>
                  <a:rPr lang="fr-FR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4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các</a:t>
                </a:r>
                <a:r>
                  <a:rPr lang="fr-FR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4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khẳng</a:t>
                </a:r>
                <a:r>
                  <a:rPr lang="fr-FR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4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định</a:t>
                </a:r>
                <a:r>
                  <a:rPr lang="fr-FR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4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sau</a:t>
                </a:r>
                <a:r>
                  <a:rPr lang="fr-FR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fr-FR" sz="4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khẳng</a:t>
                </a:r>
                <a:r>
                  <a:rPr lang="fr-FR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4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định</a:t>
                </a:r>
                <a:r>
                  <a:rPr lang="fr-FR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4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nào</a:t>
                </a:r>
                <a:r>
                  <a:rPr lang="fr-FR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4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sai</a:t>
                </a:r>
                <a:r>
                  <a:rPr lang="fr-FR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endParaRPr lang="en-US" sz="4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780267" lvl="3" indent="879475">
                  <a:lnSpc>
                    <a:spcPct val="115000"/>
                  </a:lnSpc>
                  <a:buAutoNum type="alphaUcPeriod"/>
                  <a:tabLst>
                    <a:tab pos="180340" algn="l"/>
                    <a:tab pos="540385" algn="l"/>
                    <a:tab pos="1795780" algn="l"/>
                    <a:tab pos="3420745" algn="l"/>
                    <a:tab pos="5040630" algn="l"/>
                  </a:tabLst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d>
                      <m:dPr>
                        <m:begChr m:val="|"/>
                        <m:endChr m:val="|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</m:d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B.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fr-FR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fr-FR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fr-FR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fr-FR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rad>
                      <m:ra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fr-FR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r>
                          <a:rPr lang="fr-FR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fr-FR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e>
                    </m:rad>
                    <m:r>
                      <a:rPr lang="fr-FR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fr-FR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r>
                          <a:rPr lang="fr-FR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</m:rad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</a:t>
                </a:r>
              </a:p>
              <a:p>
                <a:pPr marR="0" indent="479425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tabLst>
                    <a:tab pos="179388" algn="l"/>
                    <a:tab pos="539750" algn="l"/>
                    <a:tab pos="1795463" algn="l"/>
                    <a:tab pos="3787775" algn="l"/>
                    <a:tab pos="5040313" algn="l"/>
                  </a:tabLst>
                </a:pPr>
                <a:r>
                  <a:rPr lang="en-US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	C.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rad>
                      <m:radPr>
                        <m:degHide m:val="on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e>
                    </m:rad>
                    <m:r>
                      <a:rPr lang="en-US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</m:rad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  	</a:t>
                </a:r>
                <a:r>
                  <a:rPr lang="en-US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D.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d>
                      <m:dPr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en-US" sz="4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</m:t>
                    </m:r>
                    <m:r>
                      <a:rPr lang="en-US" sz="4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2463978-356E-4E0B-96BE-1B63BADFB8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9393" y="4492331"/>
                <a:ext cx="20978295" cy="40420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D2C1CE3C-387F-4133-A926-3B4471FD769A}"/>
                  </a:ext>
                </a:extLst>
              </p:cNvPr>
              <p:cNvSpPr/>
              <p:nvPr/>
            </p:nvSpPr>
            <p:spPr>
              <a:xfrm>
                <a:off x="6173787" y="10084567"/>
                <a:ext cx="12027075" cy="1459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tabLst>
                    <a:tab pos="180340" algn="l"/>
                    <a:tab pos="540385" algn="l"/>
                    <a:tab pos="1795780" algn="l"/>
                    <a:tab pos="3420745" algn="l"/>
                    <a:tab pos="5040630" algn="l"/>
                  </a:tabLst>
                </a:pPr>
                <a:r>
                  <a:rPr lang="en-US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Theo </a:t>
                </a:r>
                <a:r>
                  <a:rPr lang="en-US" sz="4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lý</a:t>
                </a:r>
                <a:r>
                  <a:rPr lang="en-US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ta </a:t>
                </a:r>
                <a:r>
                  <a:rPr lang="en-US" sz="4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lim>
                    </m:limLow>
                    <m:rad>
                      <m:radPr>
                        <m:degHide m:val="on"/>
                        <m:ctrlPr>
                          <a:rPr lang="en-US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e>
                    </m:rad>
                    <m:r>
                      <a:rPr lang="en-US" sz="4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</m:rad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nếu</a:t>
                </a:r>
                <a:r>
                  <a:rPr lang="en-US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𝐿</m:t>
                    </m:r>
                    <m:r>
                      <a:rPr lang="en-US" sz="4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2C1CE3C-387F-4133-A926-3B4471FD76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787" y="10084567"/>
                <a:ext cx="12027075" cy="1459438"/>
              </a:xfrm>
              <a:prstGeom prst="rect">
                <a:avLst/>
              </a:prstGeom>
              <a:blipFill>
                <a:blip r:embed="rId4"/>
                <a:stretch>
                  <a:fillRect l="-2331" r="-13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Oval 40">
            <a:extLst>
              <a:ext uri="{FF2B5EF4-FFF2-40B4-BE49-F238E27FC236}">
                <a16:creationId xmlns:a16="http://schemas.microsoft.com/office/drawing/2014/main" xmlns="" id="{1ED28B77-B0D6-4395-BCEF-A69D34A31F82}"/>
              </a:ext>
            </a:extLst>
          </p:cNvPr>
          <p:cNvSpPr/>
          <p:nvPr/>
        </p:nvSpPr>
        <p:spPr>
          <a:xfrm>
            <a:off x="6097587" y="7317131"/>
            <a:ext cx="916732" cy="9124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CỦNG CỐ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504836"/>
            <a:ext cx="10253661" cy="861774"/>
            <a:chOff x="644526" y="2766774"/>
            <a:chExt cx="10253661" cy="8617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906587" y="2766774"/>
                  <a:ext cx="8991600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48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</m:d>
                    </m:oMath>
                  </a14:m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4800" b="1" i="1" dirty="0" err="1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xác</a:t>
                  </a:r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4800" b="1" i="1" dirty="0" err="1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định</a:t>
                  </a:r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4800" b="1" i="1" dirty="0" err="1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tại</a:t>
                  </a:r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𝟎</m:t>
                          </m:r>
                        </m:sub>
                      </m:sSub>
                    </m:oMath>
                  </a14:m>
                  <a:endParaRPr lang="en-US" sz="4800" b="1" i="1" dirty="0">
                    <a:solidFill>
                      <a:schemeClr val="accent5">
                        <a:lumMod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6587" y="2766774"/>
                  <a:ext cx="8991600" cy="830997"/>
                </a:xfrm>
                <a:prstGeom prst="rect">
                  <a:avLst/>
                </a:prstGeom>
                <a:blipFill>
                  <a:blip r:embed="rId3"/>
                  <a:stretch>
                    <a:fillRect t="-16176" b="-389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44789" y="3755720"/>
            <a:ext cx="22325581" cy="3562290"/>
            <a:chOff x="1076414" y="4377894"/>
            <a:chExt cx="22325581" cy="3525134"/>
          </a:xfrm>
        </p:grpSpPr>
        <p:grpSp>
          <p:nvGrpSpPr>
            <p:cNvPr id="22" name="Group 5"/>
            <p:cNvGrpSpPr/>
            <p:nvPr/>
          </p:nvGrpSpPr>
          <p:grpSpPr>
            <a:xfrm>
              <a:off x="1533269" y="4671091"/>
              <a:ext cx="21868726" cy="3231937"/>
              <a:chOff x="637542" y="1083939"/>
              <a:chExt cx="8611674" cy="1272428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637542" y="1083939"/>
                <a:ext cx="8611674" cy="1272428"/>
              </a:xfrm>
              <a:prstGeom prst="roundRect">
                <a:avLst>
                  <a:gd name="adj" fmla="val 4110"/>
                </a:avLst>
              </a:prstGeom>
              <a:solidFill>
                <a:srgbClr val="BEDCF4"/>
              </a:solidFill>
              <a:ln w="28575">
                <a:solidFill>
                  <a:srgbClr val="0999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07731" y="1742814"/>
                <a:ext cx="7867095" cy="242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3" name="Group 65"/>
            <p:cNvGrpSpPr/>
            <p:nvPr/>
          </p:nvGrpSpPr>
          <p:grpSpPr>
            <a:xfrm>
              <a:off x="1076414" y="4377894"/>
              <a:ext cx="4411573" cy="781943"/>
              <a:chOff x="166396" y="8755081"/>
              <a:chExt cx="4411573" cy="781943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1327444" y="8821570"/>
                <a:ext cx="2031325" cy="5677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2 </a:t>
                </a: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1390107" y="7522374"/>
            <a:ext cx="21948825" cy="5812626"/>
            <a:chOff x="1390107" y="4038600"/>
            <a:chExt cx="21948825" cy="3962400"/>
          </a:xfrm>
        </p:grpSpPr>
        <p:grpSp>
          <p:nvGrpSpPr>
            <p:cNvPr id="46" name="Group 45"/>
            <p:cNvGrpSpPr/>
            <p:nvPr/>
          </p:nvGrpSpPr>
          <p:grpSpPr>
            <a:xfrm>
              <a:off x="1390107" y="4076041"/>
              <a:ext cx="21948825" cy="3924959"/>
              <a:chOff x="1232452" y="2495616"/>
              <a:chExt cx="21948825" cy="3924959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1232452" y="2858285"/>
                <a:ext cx="21948825" cy="3562290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9" name="Freeform 20"/>
              <p:cNvSpPr>
                <a:spLocks/>
              </p:cNvSpPr>
              <p:nvPr/>
            </p:nvSpPr>
            <p:spPr bwMode="auto">
              <a:xfrm>
                <a:off x="1247578" y="2495616"/>
                <a:ext cx="3478409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1661194" y="4038600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1ED28B77-B0D6-4395-BCEF-A69D34A31F82}"/>
              </a:ext>
            </a:extLst>
          </p:cNvPr>
          <p:cNvSpPr/>
          <p:nvPr/>
        </p:nvSpPr>
        <p:spPr>
          <a:xfrm>
            <a:off x="14789878" y="6234419"/>
            <a:ext cx="916732" cy="9124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8D9CE605-7157-4CA7-A982-D1E676E7A2F4}"/>
                  </a:ext>
                </a:extLst>
              </p:cNvPr>
              <p:cNvSpPr/>
              <p:nvPr/>
            </p:nvSpPr>
            <p:spPr>
              <a:xfrm>
                <a:off x="5698875" y="3581400"/>
                <a:ext cx="6260625" cy="22961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  <a:tab pos="629920" algn="l"/>
                  </a:tabLst>
                </a:pPr>
                <a:r>
                  <a:rPr lang="en-US" sz="4800" b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</a:t>
                </a:r>
                <a14:m>
                  <m:oMath xmlns:m="http://schemas.openxmlformats.org/officeDocument/2006/math">
                    <m:r>
                      <a:rPr lang="en-US" sz="48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  <m:r>
                      <a:rPr lang="en-US" sz="48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𝑩</m:t>
                    </m:r>
                    <m:r>
                      <a:rPr lang="en-US" sz="48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𝒍𝒊𝒎</m:t>
                        </m:r>
                      </m:e>
                      <m:lim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f>
                          <m:fPr>
                            <m:ctrlPr>
                              <a:rPr lang="en-US" sz="4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en-US" sz="4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𝝅</m:t>
                            </m:r>
                          </m:num>
                          <m:den>
                            <m:r>
                              <a:rPr lang="en-US" sz="4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𝟔</m:t>
                            </m:r>
                          </m:den>
                        </m:f>
                      </m:lim>
                    </m:limLow>
                    <m:f>
                      <m:fPr>
                        <m:ctrlP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  <m:func>
                          <m:funcPr>
                            <m:ctrlPr>
                              <a:rPr lang="en-US" sz="4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uncPr>
                          <m:fName>
                            <m:r>
                              <a:rPr lang="en-US" sz="4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𝒕𝒂𝒏</m:t>
                            </m:r>
                          </m:fName>
                          <m:e>
                            <m:r>
                              <a:rPr lang="en-US" sz="4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</m:e>
                        </m:func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</m:t>
                        </m:r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num>
                      <m:den>
                        <m:func>
                          <m:funcPr>
                            <m:ctrlPr>
                              <a:rPr lang="en-US" sz="4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uncPr>
                          <m:fName>
                            <m:r>
                              <a:rPr lang="en-US" sz="4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𝒔𝒊𝒏</m:t>
                            </m:r>
                          </m:fName>
                          <m:e>
                            <m:r>
                              <a:rPr lang="en-US" sz="48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</m:e>
                        </m:func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</m:t>
                        </m:r>
                        <m:r>
                          <a:rPr lang="en-US" sz="4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den>
                    </m:f>
                  </m:oMath>
                </a14:m>
                <a:r>
                  <a:rPr lang="en-US" sz="4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D9CE605-7157-4CA7-A982-D1E676E7A2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875" y="3581400"/>
                <a:ext cx="6260625" cy="2296141"/>
              </a:xfrm>
              <a:prstGeom prst="rect">
                <a:avLst/>
              </a:prstGeom>
              <a:blipFill>
                <a:blip r:embed="rId4"/>
                <a:stretch>
                  <a:fillRect l="-4479" r="-3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AF631C1A-2DA0-48C7-8D7D-CAA4994FB745}"/>
                  </a:ext>
                </a:extLst>
              </p:cNvPr>
              <p:cNvSpPr/>
              <p:nvPr/>
            </p:nvSpPr>
            <p:spPr>
              <a:xfrm>
                <a:off x="6021387" y="5638800"/>
                <a:ext cx="16025934" cy="15900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  <a:tab pos="3599815" algn="l"/>
                    <a:tab pos="5039995" algn="l"/>
                  </a:tabLst>
                </a:pPr>
                <a:r>
                  <a:rPr lang="en-US" sz="4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A. </a:t>
                </a:r>
                <a14:m>
                  <m:oMath xmlns:m="http://schemas.openxmlformats.org/officeDocument/2006/math">
                    <m:r>
                      <a:rPr lang="en-US" sz="44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+∞.</m:t>
                    </m:r>
                  </m:oMath>
                </a14:m>
                <a:r>
                  <a:rPr lang="en-US" sz="44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	    </a:t>
                </a:r>
                <a:r>
                  <a:rPr lang="en-US" sz="44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B. </a:t>
                </a:r>
                <a14:m>
                  <m:oMath xmlns:m="http://schemas.openxmlformats.org/officeDocument/2006/math">
                    <m:r>
                      <a:rPr lang="en-US" sz="44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−∞.</m:t>
                    </m:r>
                  </m:oMath>
                </a14:m>
                <a:r>
                  <a:rPr lang="en-US" sz="44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  		 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𝟒</m:t>
                        </m:r>
                        <m:rad>
                          <m:radPr>
                            <m:degHide m:val="on"/>
                            <m:ctrlPr>
                              <a:rPr lang="en-US" sz="4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𝟑</m:t>
                            </m:r>
                          </m:e>
                        </m:rad>
                        <m:r>
                          <a:rPr lang="en-US" sz="4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</m:t>
                        </m:r>
                        <m:r>
                          <a:rPr lang="en-US" sz="4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𝟔</m:t>
                        </m:r>
                      </m:num>
                      <m:den>
                        <m:r>
                          <a:rPr lang="en-US" sz="4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𝟗</m:t>
                        </m:r>
                      </m:den>
                    </m:f>
                    <m:r>
                      <a:rPr lang="en-US" sz="44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.</m:t>
                    </m:r>
                  </m:oMath>
                </a14:m>
                <a:r>
                  <a:rPr lang="en-US" sz="44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    	 D. </a:t>
                </a:r>
                <a14:m>
                  <m:oMath xmlns:m="http://schemas.openxmlformats.org/officeDocument/2006/math">
                    <m:r>
                      <a:rPr lang="en-US" sz="44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𝟏</m:t>
                    </m:r>
                    <m:r>
                      <a:rPr lang="en-US" sz="44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.</m:t>
                    </m:r>
                  </m:oMath>
                </a14:m>
                <a:endParaRPr lang="en-US" sz="44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F631C1A-2DA0-48C7-8D7D-CAA4994FB7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1387" y="5638800"/>
                <a:ext cx="16025934" cy="1590051"/>
              </a:xfrm>
              <a:prstGeom prst="rect">
                <a:avLst/>
              </a:prstGeom>
              <a:blipFill>
                <a:blip r:embed="rId5"/>
                <a:stretch>
                  <a:fillRect l="-1560" b="-8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9C98FE45-241C-4B60-B1F2-AC90691A4966}"/>
                  </a:ext>
                </a:extLst>
              </p:cNvPr>
              <p:cNvSpPr/>
              <p:nvPr/>
            </p:nvSpPr>
            <p:spPr>
              <a:xfrm>
                <a:off x="3506787" y="7696200"/>
                <a:ext cx="19063411" cy="57266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</a:tabLst>
                </a:pPr>
                <a:r>
                  <a:rPr lang="fr-FR" sz="48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Cách 1: </a:t>
                </a:r>
                <a:r>
                  <a:rPr lang="fr-FR" sz="48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Tự</a:t>
                </a:r>
                <a:r>
                  <a:rPr lang="fr-FR" sz="48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48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luận</a:t>
                </a:r>
                <a14:m>
                  <m:oMath xmlns:m="http://schemas.openxmlformats.org/officeDocument/2006/math">
                    <m:r>
                      <a:rPr lang="en-US" sz="54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             </m:t>
                    </m:r>
                    <m:r>
                      <a:rPr lang="fr-FR" sz="5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𝐵</m:t>
                    </m:r>
                    <m:r>
                      <a:rPr lang="fr-FR" sz="5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5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  <m:func>
                          <m:funcPr>
                            <m:ctrlPr>
                              <a:rPr lang="en-US" sz="5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uncPr>
                          <m:fName>
                            <m:r>
                              <a:rPr lang="fr-FR" sz="5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𝑡𝑎𝑛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sz="5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fr-FR" sz="5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fr-FR" sz="5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func>
                        <m:r>
                          <a:rPr lang="fr-FR" sz="5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+1</m:t>
                        </m:r>
                      </m:num>
                      <m:den>
                        <m:func>
                          <m:funcPr>
                            <m:ctrlPr>
                              <a:rPr lang="en-US" sz="5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uncPr>
                          <m:fName>
                            <m:r>
                              <a:rPr lang="fr-FR" sz="5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𝑠𝑖𝑛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sz="5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fr-FR" sz="5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fr-FR" sz="5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func>
                        <m:r>
                          <a:rPr lang="fr-FR" sz="5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+1</m:t>
                        </m:r>
                      </m:den>
                    </m:f>
                    <m:r>
                      <a:rPr lang="fr-FR" sz="5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US" sz="5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5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</m:t>
                        </m:r>
                        <m:rad>
                          <m:radPr>
                            <m:degHide m:val="on"/>
                            <m:ctrlPr>
                              <a:rPr lang="en-US" sz="5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5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3</m:t>
                            </m:r>
                          </m:e>
                        </m:rad>
                        <m:r>
                          <a:rPr lang="fr-FR" sz="5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+6</m:t>
                        </m:r>
                      </m:num>
                      <m:den>
                        <m:r>
                          <a:rPr lang="fr-FR" sz="5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fr-FR" sz="5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endParaRPr lang="en-US" sz="5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</a:tabLst>
                </a:pPr>
                <a:r>
                  <a:rPr lang="vi-VN" sz="4800" b="1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Cách 2: Sử dụng máy tính</a:t>
                </a:r>
                <a:r>
                  <a:rPr lang="en-US" sz="4800" b="1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</a:t>
                </a:r>
                <a:r>
                  <a:rPr lang="vi-VN" sz="4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huyển qua chế độ Radian </a:t>
                </a:r>
                <a:endParaRPr lang="en-US" sz="4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</a:tabLst>
                </a:pPr>
                <a:r>
                  <a:rPr lang="en-US" sz="480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Bấm máy tính như sau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vi-VN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  <m:func>
                          <m:func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a:rPr lang="vi-VN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𝑡𝑎𝑛</m:t>
                            </m:r>
                          </m:fName>
                          <m:e>
                            <m:r>
                              <a:rPr lang="vi-VN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</m:func>
                        <m:r>
                          <a:rPr lang="vi-VN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+1</m:t>
                        </m:r>
                      </m:num>
                      <m:den>
                        <m:func>
                          <m:func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a:rPr lang="vi-VN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𝑠𝑖𝑛</m:t>
                            </m:r>
                          </m:fName>
                          <m:e>
                            <m:r>
                              <a:rPr lang="vi-VN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</m:func>
                        <m:r>
                          <a:rPr lang="vi-VN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vi-VN" sz="4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4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vi-VN" sz="4800" b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CACL</a:t>
                </a:r>
                <a:r>
                  <a:rPr lang="vi-VN" sz="48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vi-VN" sz="4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vi-VN" sz="4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vi-VN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𝜋</m:t>
                        </m:r>
                      </m:num>
                      <m:den>
                        <m:r>
                          <a:rPr lang="vi-VN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6</m:t>
                        </m:r>
                      </m:den>
                    </m:f>
                    <m:r>
                      <a:rPr lang="vi-VN" sz="4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+1</m:t>
                    </m:r>
                    <m:sSup>
                      <m:sSup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vi-VN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a:rPr lang="vi-VN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−9</m:t>
                        </m:r>
                      </m:sup>
                    </m:sSup>
                  </m:oMath>
                </a14:m>
                <a:r>
                  <a:rPr lang="vi-VN" sz="4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</a:t>
                </a:r>
                <a:r>
                  <a:rPr lang="vi-VN" sz="4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và so đáp án.</a:t>
                </a:r>
                <a:endParaRPr lang="en-US" sz="4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C98FE45-241C-4B60-B1F2-AC90691A49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787" y="7696200"/>
                <a:ext cx="19063411" cy="5726632"/>
              </a:xfrm>
              <a:prstGeom prst="rect">
                <a:avLst/>
              </a:prstGeom>
              <a:blipFill rotWithShape="0">
                <a:blip r:embed="rId6"/>
                <a:stretch>
                  <a:fillRect l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721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4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A485934A-BDAD-4CE8-8C3C-B5B78E71458F}"/>
              </a:ext>
            </a:extLst>
          </p:cNvPr>
          <p:cNvGrpSpPr/>
          <p:nvPr/>
        </p:nvGrpSpPr>
        <p:grpSpPr>
          <a:xfrm>
            <a:off x="1400771" y="7522374"/>
            <a:ext cx="21948825" cy="5754962"/>
            <a:chOff x="1400771" y="4038600"/>
            <a:chExt cx="21948825" cy="392309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C71DAC24-4CD7-4B23-BB59-BCE4A36E133E}"/>
                </a:ext>
              </a:extLst>
            </p:cNvPr>
            <p:cNvGrpSpPr/>
            <p:nvPr/>
          </p:nvGrpSpPr>
          <p:grpSpPr>
            <a:xfrm>
              <a:off x="1400771" y="4076041"/>
              <a:ext cx="21948825" cy="3885650"/>
              <a:chOff x="1243116" y="2495616"/>
              <a:chExt cx="21948825" cy="3885650"/>
            </a:xfrm>
          </p:grpSpPr>
          <p:sp>
            <p:nvSpPr>
              <p:cNvPr id="56" name="Rounded Rectangle 47">
                <a:extLst>
                  <a:ext uri="{FF2B5EF4-FFF2-40B4-BE49-F238E27FC236}">
                    <a16:creationId xmlns:a16="http://schemas.microsoft.com/office/drawing/2014/main" xmlns="" id="{382B491F-2DF6-41D4-A66D-9C51813D74E4}"/>
                  </a:ext>
                </a:extLst>
              </p:cNvPr>
              <p:cNvSpPr/>
              <p:nvPr/>
            </p:nvSpPr>
            <p:spPr>
              <a:xfrm>
                <a:off x="1243116" y="2818976"/>
                <a:ext cx="21948825" cy="3562290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xmlns="" id="{93C953AE-343F-4958-ADAA-9AD95AEA4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7578" y="2495616"/>
                <a:ext cx="3478409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40704033-135C-4E72-BC3A-E8F56704607C}"/>
                </a:ext>
              </a:extLst>
            </p:cNvPr>
            <p:cNvSpPr txBox="1"/>
            <p:nvPr/>
          </p:nvSpPr>
          <p:spPr>
            <a:xfrm>
              <a:off x="1661194" y="4038600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CỦNG CỐ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504836"/>
            <a:ext cx="10253661" cy="861774"/>
            <a:chOff x="644526" y="2766774"/>
            <a:chExt cx="10253661" cy="8617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906587" y="2766774"/>
                  <a:ext cx="8991600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48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</m:d>
                    </m:oMath>
                  </a14:m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4800" b="1" i="1" dirty="0" err="1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xác</a:t>
                  </a:r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4800" b="1" i="1" dirty="0" err="1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định</a:t>
                  </a:r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4800" b="1" i="1" dirty="0" err="1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tại</a:t>
                  </a:r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𝟎</m:t>
                          </m:r>
                        </m:sub>
                      </m:sSub>
                    </m:oMath>
                  </a14:m>
                  <a:endParaRPr lang="en-US" sz="4800" b="1" i="1" dirty="0">
                    <a:solidFill>
                      <a:schemeClr val="accent5">
                        <a:lumMod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6587" y="2766774"/>
                  <a:ext cx="8991600" cy="830997"/>
                </a:xfrm>
                <a:prstGeom prst="rect">
                  <a:avLst/>
                </a:prstGeom>
                <a:blipFill>
                  <a:blip r:embed="rId3"/>
                  <a:stretch>
                    <a:fillRect t="-16176" b="-389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76414" y="3807684"/>
            <a:ext cx="22325581" cy="3562290"/>
            <a:chOff x="1076414" y="4377894"/>
            <a:chExt cx="22325581" cy="3525134"/>
          </a:xfrm>
        </p:grpSpPr>
        <p:sp>
          <p:nvSpPr>
            <p:cNvPr id="39" name="Rounded Rectangle 38"/>
            <p:cNvSpPr/>
            <p:nvPr/>
          </p:nvSpPr>
          <p:spPr>
            <a:xfrm>
              <a:off x="1533269" y="4671091"/>
              <a:ext cx="21868726" cy="3231937"/>
            </a:xfrm>
            <a:prstGeom prst="roundRect">
              <a:avLst>
                <a:gd name="adj" fmla="val 4110"/>
              </a:avLst>
            </a:prstGeom>
            <a:solidFill>
              <a:srgbClr val="BEDCF4"/>
            </a:solidFill>
            <a:ln w="28575">
              <a:solidFill>
                <a:srgbClr val="0999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8000" rIns="36000" bIns="18000" rtlCol="0" anchor="ctr"/>
            <a:lstStyle/>
            <a:p>
              <a:pPr algn="ctr"/>
              <a:endParaRPr lang="en-US" sz="46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23" name="Group 65"/>
            <p:cNvGrpSpPr/>
            <p:nvPr/>
          </p:nvGrpSpPr>
          <p:grpSpPr>
            <a:xfrm>
              <a:off x="1076414" y="4377894"/>
              <a:ext cx="4411573" cy="858362"/>
              <a:chOff x="166396" y="8755081"/>
              <a:chExt cx="4411573" cy="858362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1327444" y="8821570"/>
                <a:ext cx="2031325" cy="791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3 </a:t>
                </a:r>
              </a:p>
            </p:txBody>
          </p:sp>
        </p:grp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1ED28B77-B0D6-4395-BCEF-A69D34A31F82}"/>
              </a:ext>
            </a:extLst>
          </p:cNvPr>
          <p:cNvSpPr/>
          <p:nvPr/>
        </p:nvSpPr>
        <p:spPr>
          <a:xfrm>
            <a:off x="8916987" y="5990321"/>
            <a:ext cx="916732" cy="9124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B14ED719-7275-4D77-9A93-AB16D12CCE98}"/>
                  </a:ext>
                </a:extLst>
              </p:cNvPr>
              <p:cNvSpPr/>
              <p:nvPr/>
            </p:nvSpPr>
            <p:spPr>
              <a:xfrm>
                <a:off x="4717998" y="4420349"/>
                <a:ext cx="16269270" cy="26244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tabLst>
                    <a:tab pos="540385" algn="l"/>
                    <a:tab pos="629920" algn="l"/>
                  </a:tabLst>
                </a:pPr>
                <a:r>
                  <a:rPr lang="pt-BR" sz="48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Cho </a:t>
                </a:r>
                <a14:m>
                  <m:oMath xmlns:m="http://schemas.openxmlformats.org/officeDocument/2006/math">
                    <m:r>
                      <a:rPr lang="pt-BR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𝑪</m:t>
                    </m:r>
                    <m:r>
                      <a:rPr lang="pt-BR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limLow>
                      <m:limLowPr>
                        <m:ctrlPr>
                          <a:rPr lang="en-US" sz="4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pt-BR" sz="4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𝒍𝒊𝒎</m:t>
                        </m:r>
                      </m:e>
                      <m:lim>
                        <m:r>
                          <a:rPr lang="pt-BR" sz="4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pt-BR" sz="4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</m:t>
                        </m:r>
                        <m:r>
                          <a:rPr lang="pt-BR" sz="4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lim>
                    </m:limLow>
                    <m:f>
                      <m:fPr>
                        <m:ctrlPr>
                          <a:rPr lang="en-US" sz="4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4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  <m:r>
                          <a:rPr lang="pt-BR" sz="4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pt-BR" sz="4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pt-BR" sz="4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𝒎</m:t>
                        </m:r>
                      </m:num>
                      <m:den>
                        <m:r>
                          <a:rPr lang="pt-BR" sz="4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pt-BR" sz="4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pt-BR" sz="4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pt-BR" sz="4800" b="1" i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pt-BR" sz="4800" b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Tìm </a:t>
                </a:r>
                <a:r>
                  <a:rPr lang="pt-BR" sz="4800" b="1" i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</a:t>
                </a:r>
                <a:r>
                  <a:rPr lang="pt-BR" sz="4800" b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để </a:t>
                </a:r>
                <a14:m>
                  <m:oMath xmlns:m="http://schemas.openxmlformats.org/officeDocument/2006/math">
                    <m:r>
                      <a:rPr lang="pt-BR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𝑪</m:t>
                    </m:r>
                  </m:oMath>
                </a14:m>
                <a:r>
                  <a:rPr lang="pt-BR" sz="48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= </a:t>
                </a:r>
                <a:r>
                  <a:rPr lang="pt-BR" sz="4800" b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 </a:t>
                </a:r>
              </a:p>
              <a:p>
                <a:pPr algn="just">
                  <a:lnSpc>
                    <a:spcPct val="115000"/>
                  </a:lnSpc>
                  <a:tabLst>
                    <a:tab pos="540385" algn="l"/>
                    <a:tab pos="629920" algn="l"/>
                  </a:tabLst>
                </a:pPr>
                <a:r>
                  <a:rPr lang="vi-VN" sz="4800" b="1">
                    <a:solidFill>
                      <a:schemeClr val="bg2">
                        <a:lumMod val="10000"/>
                      </a:scheme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vi-VN" sz="4800" b="1" dirty="0">
                    <a:solidFill>
                      <a:schemeClr val="bg2">
                        <a:lumMod val="10000"/>
                      </a:scheme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3.	</a:t>
                </a:r>
                <a:r>
                  <a:rPr lang="en-US" sz="4800" b="1" dirty="0">
                    <a:solidFill>
                      <a:schemeClr val="bg2">
                        <a:lumMod val="10000"/>
                      </a:scheme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</a:t>
                </a:r>
                <a:r>
                  <a:rPr lang="vi-VN" sz="4800" b="1" dirty="0">
                    <a:solidFill>
                      <a:schemeClr val="bg2">
                        <a:lumMod val="10000"/>
                      </a:scheme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B. 14.</a:t>
                </a:r>
                <a:r>
                  <a:rPr lang="en-US" sz="4800" b="1" dirty="0">
                    <a:solidFill>
                      <a:schemeClr val="bg2">
                        <a:lumMod val="10000"/>
                      </a:scheme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		 </a:t>
                </a:r>
                <a:r>
                  <a:rPr lang="vi-VN" sz="4800" b="1" dirty="0">
                    <a:solidFill>
                      <a:schemeClr val="bg2">
                        <a:lumMod val="10000"/>
                      </a:scheme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C. 3.</a:t>
                </a:r>
                <a:r>
                  <a:rPr lang="en-US" sz="4800" b="1" dirty="0">
                    <a:solidFill>
                      <a:schemeClr val="bg2">
                        <a:lumMod val="10000"/>
                      </a:scheme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	 	    </a:t>
                </a:r>
                <a:r>
                  <a:rPr lang="vi-VN" sz="4800" b="1" dirty="0">
                    <a:solidFill>
                      <a:schemeClr val="bg2">
                        <a:lumMod val="10000"/>
                      </a:scheme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vi-VN" sz="4800" b="1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𝟏𝟎</m:t>
                        </m:r>
                      </m:num>
                      <m:den>
                        <m:r>
                          <a:rPr lang="vi-VN" sz="4800" b="1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</m:den>
                    </m:f>
                    <m:r>
                      <a:rPr lang="vi-VN" sz="4800" b="1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en-US" sz="4800" b="1" dirty="0">
                  <a:solidFill>
                    <a:schemeClr val="bg2">
                      <a:lumMod val="10000"/>
                    </a:schemeClr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14ED719-7275-4D77-9A93-AB16D12CCE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7998" y="4420349"/>
                <a:ext cx="16269270" cy="2624436"/>
              </a:xfrm>
              <a:prstGeom prst="rect">
                <a:avLst/>
              </a:prstGeom>
              <a:blipFill rotWithShape="0">
                <a:blip r:embed="rId4"/>
                <a:stretch>
                  <a:fillRect l="-1723" b="-51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C0CA7FD1-09B0-47D4-852A-FC086084D77D}"/>
                  </a:ext>
                </a:extLst>
              </p:cNvPr>
              <p:cNvSpPr/>
              <p:nvPr/>
            </p:nvSpPr>
            <p:spPr>
              <a:xfrm>
                <a:off x="6859587" y="8915400"/>
                <a:ext cx="13639799" cy="32926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tabLst>
                    <a:tab pos="540385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800" i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𝐶</m:t>
                      </m:r>
                      <m:r>
                        <a:rPr lang="en-US" sz="4800" i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limLowPr>
                        <m:e>
                          <m: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𝑙𝑖𝑚</m:t>
                          </m:r>
                        </m:e>
                        <m:lim>
                          <m: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→2</m:t>
                          </m:r>
                        </m:lim>
                      </m:limLow>
                      <m:f>
                        <m:fPr>
                          <m:ctrlP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+2</m:t>
                          </m:r>
                        </m:den>
                      </m:f>
                      <m:r>
                        <a:rPr lang="en-US" sz="4800" i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6+</m:t>
                          </m:r>
                          <m: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4800" i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</m:oMath>
                  </m:oMathPara>
                </a14:m>
                <a:endParaRPr lang="en-US" sz="4800" i="1" dirty="0">
                  <a:solidFill>
                    <a:schemeClr val="bg2">
                      <a:lumMod val="10000"/>
                    </a:schemeClr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tabLst>
                    <a:tab pos="540385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800" i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𝐶</m:t>
                      </m:r>
                      <m:r>
                        <a:rPr lang="en-US" sz="4800" i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=5⇔</m:t>
                      </m:r>
                      <m:f>
                        <m:fPr>
                          <m:ctrlP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6+</m:t>
                          </m:r>
                          <m: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48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4800" i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=5</m:t>
                      </m:r>
                      <m:r>
                        <a:rPr lang="en-US" sz="4800" i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mbria Math" panose="02040503050406030204" pitchFamily="18" charset="0"/>
                        </a:rPr>
                        <m:t>⇔</m:t>
                      </m:r>
                      <m:r>
                        <a:rPr lang="en-US" sz="4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US" sz="4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=14</m:t>
                      </m:r>
                    </m:oMath>
                  </m:oMathPara>
                </a14:m>
                <a:endParaRPr lang="en-US" sz="48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0CA7FD1-09B0-47D4-852A-FC086084D7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9587" y="8915400"/>
                <a:ext cx="13639799" cy="32926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909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A485934A-BDAD-4CE8-8C3C-B5B78E71458F}"/>
              </a:ext>
            </a:extLst>
          </p:cNvPr>
          <p:cNvGrpSpPr/>
          <p:nvPr/>
        </p:nvGrpSpPr>
        <p:grpSpPr>
          <a:xfrm>
            <a:off x="1400771" y="7522374"/>
            <a:ext cx="21948825" cy="5754962"/>
            <a:chOff x="1400771" y="4038600"/>
            <a:chExt cx="21948825" cy="392309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C71DAC24-4CD7-4B23-BB59-BCE4A36E133E}"/>
                </a:ext>
              </a:extLst>
            </p:cNvPr>
            <p:cNvGrpSpPr/>
            <p:nvPr/>
          </p:nvGrpSpPr>
          <p:grpSpPr>
            <a:xfrm>
              <a:off x="1400771" y="4076041"/>
              <a:ext cx="21948825" cy="3885650"/>
              <a:chOff x="1243116" y="2495616"/>
              <a:chExt cx="21948825" cy="3885650"/>
            </a:xfrm>
          </p:grpSpPr>
          <p:sp>
            <p:nvSpPr>
              <p:cNvPr id="56" name="Rounded Rectangle 47">
                <a:extLst>
                  <a:ext uri="{FF2B5EF4-FFF2-40B4-BE49-F238E27FC236}">
                    <a16:creationId xmlns:a16="http://schemas.microsoft.com/office/drawing/2014/main" xmlns="" id="{382B491F-2DF6-41D4-A66D-9C51813D74E4}"/>
                  </a:ext>
                </a:extLst>
              </p:cNvPr>
              <p:cNvSpPr/>
              <p:nvPr/>
            </p:nvSpPr>
            <p:spPr>
              <a:xfrm>
                <a:off x="1243116" y="2818976"/>
                <a:ext cx="21948825" cy="3562290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xmlns="" id="{93C953AE-343F-4958-ADAA-9AD95AEA4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7578" y="2495616"/>
                <a:ext cx="3478409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40704033-135C-4E72-BC3A-E8F56704607C}"/>
                </a:ext>
              </a:extLst>
            </p:cNvPr>
            <p:cNvSpPr txBox="1"/>
            <p:nvPr/>
          </p:nvSpPr>
          <p:spPr>
            <a:xfrm>
              <a:off x="1661194" y="4038600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CỦNG CỐ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438400"/>
            <a:ext cx="10253661" cy="1159228"/>
            <a:chOff x="644526" y="2700338"/>
            <a:chExt cx="10253661" cy="11592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906587" y="2700338"/>
                  <a:ext cx="8991600" cy="11592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 </a:t>
                  </a:r>
                  <a:r>
                    <a:rPr lang="en-US" sz="4800" b="1" i="1" dirty="0" err="1">
                      <a:solidFill>
                        <a:schemeClr val="accent5">
                          <a:lumMod val="50000"/>
                        </a:schemeClr>
                      </a:solidFill>
                    </a:rPr>
                    <a:t>Phân</a:t>
                  </a:r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 </a:t>
                  </a:r>
                  <a:r>
                    <a:rPr lang="en-US" sz="4800" b="1" i="1" dirty="0" err="1">
                      <a:solidFill>
                        <a:schemeClr val="accent5">
                          <a:lumMod val="50000"/>
                        </a:schemeClr>
                      </a:solidFill>
                    </a:rPr>
                    <a:t>thức</a:t>
                  </a:r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 </a:t>
                  </a:r>
                  <a:r>
                    <a:rPr lang="en-US" sz="4800" b="1" i="1" dirty="0" err="1">
                      <a:solidFill>
                        <a:schemeClr val="accent5">
                          <a:lumMod val="50000"/>
                        </a:schemeClr>
                      </a:solidFill>
                    </a:rPr>
                    <a:t>hữu</a:t>
                  </a:r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 </a:t>
                  </a:r>
                  <a:r>
                    <a:rPr lang="en-US" sz="4800" b="1" i="1" dirty="0" err="1">
                      <a:solidFill>
                        <a:schemeClr val="accent5">
                          <a:lumMod val="50000"/>
                        </a:schemeClr>
                      </a:solidFill>
                    </a:rPr>
                    <a:t>tỷ</a:t>
                  </a:r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num>
                        <m:den>
                          <m: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den>
                      </m:f>
                    </m:oMath>
                  </a14:m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 </a:t>
                  </a:r>
                  <a:endParaRPr lang="en-US" sz="4800" b="1" i="1" dirty="0">
                    <a:solidFill>
                      <a:schemeClr val="accent5">
                        <a:lumMod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6587" y="2700338"/>
                  <a:ext cx="8991600" cy="1159228"/>
                </a:xfrm>
                <a:prstGeom prst="rect">
                  <a:avLst/>
                </a:prstGeom>
                <a:blipFill>
                  <a:blip r:embed="rId3"/>
                  <a:stretch>
                    <a:fillRect l="-1559" b="-142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92187" y="3763755"/>
            <a:ext cx="22325581" cy="3562290"/>
            <a:chOff x="1076414" y="4377894"/>
            <a:chExt cx="22325581" cy="3525134"/>
          </a:xfrm>
        </p:grpSpPr>
        <p:sp>
          <p:nvSpPr>
            <p:cNvPr id="39" name="Rounded Rectangle 38"/>
            <p:cNvSpPr/>
            <p:nvPr/>
          </p:nvSpPr>
          <p:spPr>
            <a:xfrm>
              <a:off x="1533269" y="4671091"/>
              <a:ext cx="21868726" cy="3231937"/>
            </a:xfrm>
            <a:prstGeom prst="roundRect">
              <a:avLst>
                <a:gd name="adj" fmla="val 4110"/>
              </a:avLst>
            </a:prstGeom>
            <a:solidFill>
              <a:srgbClr val="BEDCF4"/>
            </a:solidFill>
            <a:ln w="28575">
              <a:solidFill>
                <a:srgbClr val="0999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8000" rIns="36000" bIns="18000" rtlCol="0" anchor="ctr"/>
            <a:lstStyle/>
            <a:p>
              <a:pPr algn="ctr"/>
              <a:endParaRPr lang="en-US" sz="46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23" name="Group 65"/>
            <p:cNvGrpSpPr/>
            <p:nvPr/>
          </p:nvGrpSpPr>
          <p:grpSpPr>
            <a:xfrm>
              <a:off x="1076414" y="4377894"/>
              <a:ext cx="4411573" cy="858362"/>
              <a:chOff x="166396" y="8755081"/>
              <a:chExt cx="4411573" cy="858362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1327444" y="8821570"/>
                <a:ext cx="2031325" cy="791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4 </a:t>
                </a:r>
              </a:p>
            </p:txBody>
          </p:sp>
        </p:grp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1ED28B77-B0D6-4395-BCEF-A69D34A31F82}"/>
              </a:ext>
            </a:extLst>
          </p:cNvPr>
          <p:cNvSpPr/>
          <p:nvPr/>
        </p:nvSpPr>
        <p:spPr>
          <a:xfrm>
            <a:off x="9577964" y="6328403"/>
            <a:ext cx="916732" cy="9124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D19D30BE-D339-4CA4-A338-4CCCE9B48144}"/>
                  </a:ext>
                </a:extLst>
              </p:cNvPr>
              <p:cNvSpPr/>
              <p:nvPr/>
            </p:nvSpPr>
            <p:spPr>
              <a:xfrm>
                <a:off x="5020997" y="4365461"/>
                <a:ext cx="16849989" cy="31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80340" algn="l"/>
                    <a:tab pos="540385" algn="l"/>
                    <a:tab pos="629920" algn="l"/>
                    <a:tab pos="3420745" algn="l"/>
                  </a:tabLst>
                </a:pPr>
                <a:r>
                  <a:rPr lang="en-US" sz="48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 </a:t>
                </a:r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𝑨</m:t>
                    </m:r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𝒍𝒊𝒎</m:t>
                        </m:r>
                      </m:e>
                      <m:lim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→−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lim>
                    </m:limLow>
                    <m:f>
                      <m:f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𝟑</m:t>
                            </m:r>
                          </m:sup>
                        </m:sSup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:</a:t>
                </a:r>
              </a:p>
              <a:p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A. </a:t>
                </a:r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−∞</m:t>
                    </m:r>
                  </m:oMath>
                </a14:m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		  B. </a:t>
                </a:r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𝟎</m:t>
                    </m:r>
                  </m:oMath>
                </a14:m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  		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  		D. </a:t>
                </a:r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∞</m:t>
                    </m:r>
                  </m:oMath>
                </a14:m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endParaRPr lang="en-US" sz="4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19D30BE-D339-4CA4-A338-4CCCE9B481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0997" y="4365461"/>
                <a:ext cx="16849989" cy="3100657"/>
              </a:xfrm>
              <a:prstGeom prst="rect">
                <a:avLst/>
              </a:prstGeom>
              <a:blipFill>
                <a:blip r:embed="rId4"/>
                <a:stretch>
                  <a:fillRect l="-1664" b="-41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396A8190-70F6-46F2-A36D-513EE0647E85}"/>
                  </a:ext>
                </a:extLst>
              </p:cNvPr>
              <p:cNvSpPr/>
              <p:nvPr/>
            </p:nvSpPr>
            <p:spPr>
              <a:xfrm>
                <a:off x="5151064" y="7848600"/>
                <a:ext cx="17481923" cy="55981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80340" algn="l"/>
                    <a:tab pos="540385" algn="l"/>
                    <a:tab pos="3420745" algn="l"/>
                  </a:tabLst>
                </a:pPr>
                <a:r>
                  <a:rPr lang="en-US" sz="44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Cách 1: </a:t>
                </a:r>
                <a:r>
                  <a:rPr lang="en-US" sz="44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Tự</a:t>
                </a:r>
                <a:r>
                  <a:rPr lang="en-US" sz="44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luận</a:t>
                </a:r>
                <a:endParaRPr lang="en-US" sz="4400" dirty="0"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indent="42863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42863" algn="l"/>
                    <a:tab pos="179388" algn="l"/>
                    <a:tab pos="539750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400" b="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𝐴</m:t>
                      </m:r>
                      <m:r>
                        <a:rPr lang="en-US" sz="4400" b="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=</m:t>
                      </m:r>
                      <m:limLow>
                        <m:limLowPr>
                          <m:ctrlPr>
                            <a:rPr lang="en-US" sz="4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limLowPr>
                        <m:e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𝑙𝑖𝑚</m:t>
                          </m:r>
                        </m:e>
                        <m:lim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𝑥</m:t>
                          </m:r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→−1</m:t>
                          </m:r>
                        </m:lim>
                      </m:limLow>
                      <m:f>
                        <m:fPr>
                          <m:ctrlPr>
                            <a:rPr lang="en-US" sz="4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4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4400" b="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400" b="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+2</m:t>
                          </m:r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𝑥</m:t>
                          </m:r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+1</m:t>
                          </m:r>
                        </m:num>
                        <m:den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4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4400" b="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400" b="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+2</m:t>
                          </m:r>
                        </m:den>
                      </m:f>
                      <m:r>
                        <a:rPr lang="en-US" sz="4400" b="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=</m:t>
                      </m:r>
                      <m:limLow>
                        <m:limLowPr>
                          <m:ctrlPr>
                            <a:rPr lang="en-US" sz="4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limLowPr>
                        <m:e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𝑙𝑖𝑚</m:t>
                          </m:r>
                        </m:e>
                        <m:lim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𝑥</m:t>
                          </m:r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→−1</m:t>
                          </m:r>
                        </m:lim>
                      </m:limLow>
                      <m:f>
                        <m:fPr>
                          <m:ctrlPr>
                            <a:rPr lang="en-US" sz="4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4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44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4400" b="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</a:rPr>
                                    <m:t>𝑥</m:t>
                                  </m:r>
                                  <m:r>
                                    <a:rPr lang="en-US" sz="4400" b="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4400" b="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4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4400" b="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𝑥</m:t>
                              </m:r>
                              <m:r>
                                <a:rPr lang="en-US" sz="4400" b="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sz="4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44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400" b="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4400" b="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4400" b="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4400" b="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𝑥</m:t>
                              </m:r>
                              <m:r>
                                <a:rPr lang="en-US" sz="4400" b="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4400" i="1" dirty="0">
                  <a:effectLst/>
                  <a:latin typeface="Cambria Math" panose="02040503050406030204" pitchFamily="18" charset="0"/>
                  <a:ea typeface="Calibri" panose="020F0502020204030204" pitchFamily="34" charset="0"/>
                </a:endParaRPr>
              </a:p>
              <a:p>
                <a:pPr indent="42863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42863" algn="l"/>
                    <a:tab pos="179388" algn="l"/>
                    <a:tab pos="539750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400" b="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=</m:t>
                      </m:r>
                      <m:limLow>
                        <m:limLowPr>
                          <m:ctrlPr>
                            <a:rPr lang="en-US" sz="4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limLowPr>
                        <m:e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𝑙𝑖𝑚</m:t>
                          </m:r>
                        </m:e>
                        <m:lim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𝑥</m:t>
                          </m:r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→−1</m:t>
                          </m:r>
                        </m:lim>
                      </m:limLow>
                      <m:f>
                        <m:fPr>
                          <m:ctrlPr>
                            <a:rPr lang="en-US" sz="4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𝑥</m:t>
                          </m:r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+1</m:t>
                          </m:r>
                        </m:num>
                        <m:den>
                          <m:r>
                            <a:rPr lang="en-US" sz="4400" b="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4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44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400" b="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4400" b="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4400" b="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4400" b="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𝑥</m:t>
                              </m:r>
                              <m:r>
                                <a:rPr lang="en-US" sz="4400" b="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  <m:r>
                        <a:rPr lang="en-US" sz="4400" b="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=0</m:t>
                      </m:r>
                    </m:oMath>
                  </m:oMathPara>
                </a14:m>
                <a:endParaRPr lang="en-US" sz="4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96A8190-70F6-46F2-A36D-513EE0647E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064" y="7848600"/>
                <a:ext cx="17481923" cy="5598199"/>
              </a:xfrm>
              <a:prstGeom prst="rect">
                <a:avLst/>
              </a:prstGeom>
              <a:blipFill>
                <a:blip r:embed="rId5"/>
                <a:stretch>
                  <a:fillRect l="-1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926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A485934A-BDAD-4CE8-8C3C-B5B78E71458F}"/>
              </a:ext>
            </a:extLst>
          </p:cNvPr>
          <p:cNvGrpSpPr/>
          <p:nvPr/>
        </p:nvGrpSpPr>
        <p:grpSpPr>
          <a:xfrm>
            <a:off x="1400771" y="7522374"/>
            <a:ext cx="21948825" cy="5754962"/>
            <a:chOff x="1400771" y="4038600"/>
            <a:chExt cx="21948825" cy="392309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C71DAC24-4CD7-4B23-BB59-BCE4A36E133E}"/>
                </a:ext>
              </a:extLst>
            </p:cNvPr>
            <p:cNvGrpSpPr/>
            <p:nvPr/>
          </p:nvGrpSpPr>
          <p:grpSpPr>
            <a:xfrm>
              <a:off x="1400771" y="4076041"/>
              <a:ext cx="21948825" cy="3885650"/>
              <a:chOff x="1243116" y="2495616"/>
              <a:chExt cx="21948825" cy="3885650"/>
            </a:xfrm>
          </p:grpSpPr>
          <p:sp>
            <p:nvSpPr>
              <p:cNvPr id="56" name="Rounded Rectangle 47">
                <a:extLst>
                  <a:ext uri="{FF2B5EF4-FFF2-40B4-BE49-F238E27FC236}">
                    <a16:creationId xmlns:a16="http://schemas.microsoft.com/office/drawing/2014/main" xmlns="" id="{382B491F-2DF6-41D4-A66D-9C51813D74E4}"/>
                  </a:ext>
                </a:extLst>
              </p:cNvPr>
              <p:cNvSpPr/>
              <p:nvPr/>
            </p:nvSpPr>
            <p:spPr>
              <a:xfrm>
                <a:off x="1243116" y="2818976"/>
                <a:ext cx="21948825" cy="3562290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xmlns="" id="{93C953AE-343F-4958-ADAA-9AD95AEA4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7578" y="2495616"/>
                <a:ext cx="3478409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40704033-135C-4E72-BC3A-E8F56704607C}"/>
                </a:ext>
              </a:extLst>
            </p:cNvPr>
            <p:cNvSpPr txBox="1"/>
            <p:nvPr/>
          </p:nvSpPr>
          <p:spPr>
            <a:xfrm>
              <a:off x="1661194" y="4038600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CỦNG CỐ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438400"/>
            <a:ext cx="6596061" cy="1159228"/>
            <a:chOff x="644526" y="2700338"/>
            <a:chExt cx="10253661" cy="11592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906587" y="2700338"/>
                  <a:ext cx="8991600" cy="11592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 </a:t>
                  </a:r>
                  <a:r>
                    <a:rPr lang="en-US" sz="4800" b="1" i="1" dirty="0" err="1">
                      <a:solidFill>
                        <a:schemeClr val="accent5">
                          <a:lumMod val="50000"/>
                        </a:schemeClr>
                      </a:solidFill>
                    </a:rPr>
                    <a:t>Phân</a:t>
                  </a:r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 </a:t>
                  </a:r>
                  <a:r>
                    <a:rPr lang="en-US" sz="4800" b="1" i="1" dirty="0" err="1">
                      <a:solidFill>
                        <a:schemeClr val="accent5">
                          <a:lumMod val="50000"/>
                        </a:schemeClr>
                      </a:solidFill>
                    </a:rPr>
                    <a:t>thức</a:t>
                  </a:r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 </a:t>
                  </a:r>
                  <a:r>
                    <a:rPr lang="en-US" sz="4800" b="1" i="1" dirty="0" err="1">
                      <a:solidFill>
                        <a:schemeClr val="accent5">
                          <a:lumMod val="50000"/>
                        </a:schemeClr>
                      </a:solidFill>
                    </a:rPr>
                    <a:t>hữu</a:t>
                  </a:r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 </a:t>
                  </a:r>
                  <a:r>
                    <a:rPr lang="en-US" sz="4800" b="1" i="1" dirty="0" err="1">
                      <a:solidFill>
                        <a:schemeClr val="accent5">
                          <a:lumMod val="50000"/>
                        </a:schemeClr>
                      </a:solidFill>
                    </a:rPr>
                    <a:t>tỷ</a:t>
                  </a:r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num>
                        <m:den>
                          <m:r>
                            <a:rPr lang="en-US" sz="48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den>
                      </m:f>
                    </m:oMath>
                  </a14:m>
                  <a:r>
                    <a:rPr lang="en-US" sz="4800" b="1" i="1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 </a:t>
                  </a:r>
                  <a:endParaRPr lang="en-US" sz="4800" b="1" i="1" dirty="0">
                    <a:solidFill>
                      <a:schemeClr val="accent5">
                        <a:lumMod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6587" y="2700338"/>
                  <a:ext cx="8991600" cy="1159228"/>
                </a:xfrm>
                <a:prstGeom prst="rect">
                  <a:avLst/>
                </a:prstGeom>
                <a:blipFill>
                  <a:blip r:embed="rId3"/>
                  <a:stretch>
                    <a:fillRect l="-2424" b="-142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92187" y="3763755"/>
            <a:ext cx="22325581" cy="3562290"/>
            <a:chOff x="1076414" y="4377894"/>
            <a:chExt cx="22325581" cy="3525134"/>
          </a:xfrm>
        </p:grpSpPr>
        <p:sp>
          <p:nvSpPr>
            <p:cNvPr id="39" name="Rounded Rectangle 38"/>
            <p:cNvSpPr/>
            <p:nvPr/>
          </p:nvSpPr>
          <p:spPr>
            <a:xfrm>
              <a:off x="1533269" y="4671091"/>
              <a:ext cx="21868726" cy="3231937"/>
            </a:xfrm>
            <a:prstGeom prst="roundRect">
              <a:avLst>
                <a:gd name="adj" fmla="val 4110"/>
              </a:avLst>
            </a:prstGeom>
            <a:solidFill>
              <a:srgbClr val="BEDCF4"/>
            </a:solidFill>
            <a:ln w="28575">
              <a:solidFill>
                <a:srgbClr val="0999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8000" rIns="36000" bIns="18000" rtlCol="0" anchor="ctr"/>
            <a:lstStyle/>
            <a:p>
              <a:pPr algn="ctr"/>
              <a:endParaRPr lang="en-US" sz="46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23" name="Group 65"/>
            <p:cNvGrpSpPr/>
            <p:nvPr/>
          </p:nvGrpSpPr>
          <p:grpSpPr>
            <a:xfrm>
              <a:off x="1076414" y="4377894"/>
              <a:ext cx="4411573" cy="858362"/>
              <a:chOff x="166396" y="8755081"/>
              <a:chExt cx="4411573" cy="858362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1327444" y="8821570"/>
                <a:ext cx="2031325" cy="791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4 </a:t>
                </a:r>
              </a:p>
            </p:txBody>
          </p:sp>
        </p:grp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1ED28B77-B0D6-4395-BCEF-A69D34A31F82}"/>
              </a:ext>
            </a:extLst>
          </p:cNvPr>
          <p:cNvSpPr/>
          <p:nvPr/>
        </p:nvSpPr>
        <p:spPr>
          <a:xfrm>
            <a:off x="9526587" y="6324600"/>
            <a:ext cx="916732" cy="9124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D19D30BE-D339-4CA4-A338-4CCCE9B48144}"/>
                  </a:ext>
                </a:extLst>
              </p:cNvPr>
              <p:cNvSpPr/>
              <p:nvPr/>
            </p:nvSpPr>
            <p:spPr>
              <a:xfrm>
                <a:off x="5020997" y="4365461"/>
                <a:ext cx="16849989" cy="31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80340" algn="l"/>
                    <a:tab pos="540385" algn="l"/>
                    <a:tab pos="629920" algn="l"/>
                    <a:tab pos="3420745" algn="l"/>
                  </a:tabLst>
                </a:pPr>
                <a:r>
                  <a:rPr lang="en-US" sz="48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 </a:t>
                </a:r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𝑨</m:t>
                    </m:r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𝒍𝒊𝒎</m:t>
                        </m:r>
                      </m:e>
                      <m:lim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→−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lim>
                    </m:limLow>
                    <m:f>
                      <m:f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𝟑</m:t>
                            </m:r>
                          </m:sup>
                        </m:sSup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:</a:t>
                </a:r>
              </a:p>
              <a:p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A. </a:t>
                </a:r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−∞</m:t>
                    </m:r>
                  </m:oMath>
                </a14:m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		  B. </a:t>
                </a:r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𝟎</m:t>
                    </m:r>
                  </m:oMath>
                </a14:m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  		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  		D. </a:t>
                </a:r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∞</m:t>
                    </m:r>
                  </m:oMath>
                </a14:m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endParaRPr lang="en-US" sz="4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19D30BE-D339-4CA4-A338-4CCCE9B481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0997" y="4365461"/>
                <a:ext cx="16849989" cy="3100657"/>
              </a:xfrm>
              <a:prstGeom prst="rect">
                <a:avLst/>
              </a:prstGeom>
              <a:blipFill>
                <a:blip r:embed="rId4"/>
                <a:stretch>
                  <a:fillRect l="-1664" b="-41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1090A8E2-BFDB-4B1E-8308-283C9E8F5180}"/>
                  </a:ext>
                </a:extLst>
              </p:cNvPr>
              <p:cNvSpPr/>
              <p:nvPr/>
            </p:nvSpPr>
            <p:spPr>
              <a:xfrm>
                <a:off x="4883641" y="8949023"/>
                <a:ext cx="17825546" cy="30821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80340" algn="l"/>
                    <a:tab pos="540385" algn="l"/>
                    <a:tab pos="3420745" algn="l"/>
                  </a:tabLst>
                </a:pPr>
                <a:r>
                  <a:rPr lang="en-US" sz="48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Cách</a:t>
                </a:r>
                <a:r>
                  <a:rPr lang="en-US" sz="48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2: </a:t>
                </a:r>
                <a:r>
                  <a:rPr lang="en-US" sz="48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Sử</a:t>
                </a:r>
                <a:r>
                  <a:rPr lang="en-US" sz="48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dụng</a:t>
                </a:r>
                <a:r>
                  <a:rPr lang="en-US" sz="48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máy</a:t>
                </a:r>
                <a:r>
                  <a:rPr lang="en-US" sz="48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</a:t>
                </a:r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80340" algn="l"/>
                    <a:tab pos="540385" algn="l"/>
                    <a:tab pos="3420745" algn="l"/>
                  </a:tabLst>
                </a:pPr>
                <a:r>
                  <a:rPr lang="en-US" sz="48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Bấm vào màn hình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+2</m:t>
                        </m:r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+1</m:t>
                        </m:r>
                      </m:num>
                      <m:den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+2</m:t>
                        </m:r>
                      </m:den>
                    </m:f>
                  </m:oMath>
                </a14:m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và  </a:t>
                </a:r>
                <a:r>
                  <a:rPr lang="en-US" sz="48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CACL  </a:t>
                </a:r>
                <a14:m>
                  <m:oMath xmlns:m="http://schemas.openxmlformats.org/officeDocument/2006/math"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𝑥</m:t>
                    </m:r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=−1+1</m:t>
                    </m:r>
                    <m:sSup>
                      <m:sSup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0</m:t>
                        </m:r>
                      </m:e>
                      <m:sup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−9</m:t>
                        </m:r>
                      </m:sup>
                    </m:sSup>
                  </m:oMath>
                </a14:m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và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so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đáp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án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090A8E2-BFDB-4B1E-8308-283C9E8F51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641" y="8949023"/>
                <a:ext cx="17825546" cy="3082126"/>
              </a:xfrm>
              <a:prstGeom prst="rect">
                <a:avLst/>
              </a:prstGeom>
              <a:blipFill rotWithShape="0">
                <a:blip r:embed="rId5"/>
                <a:stretch>
                  <a:fillRect l="-1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4449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A485934A-BDAD-4CE8-8C3C-B5B78E71458F}"/>
              </a:ext>
            </a:extLst>
          </p:cNvPr>
          <p:cNvGrpSpPr/>
          <p:nvPr/>
        </p:nvGrpSpPr>
        <p:grpSpPr>
          <a:xfrm>
            <a:off x="1400771" y="7522374"/>
            <a:ext cx="21948825" cy="5754962"/>
            <a:chOff x="1400771" y="4038600"/>
            <a:chExt cx="21948825" cy="392309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C71DAC24-4CD7-4B23-BB59-BCE4A36E133E}"/>
                </a:ext>
              </a:extLst>
            </p:cNvPr>
            <p:cNvGrpSpPr/>
            <p:nvPr/>
          </p:nvGrpSpPr>
          <p:grpSpPr>
            <a:xfrm>
              <a:off x="1400771" y="4076041"/>
              <a:ext cx="21948825" cy="3885650"/>
              <a:chOff x="1243116" y="2495616"/>
              <a:chExt cx="21948825" cy="3885650"/>
            </a:xfrm>
          </p:grpSpPr>
          <p:sp>
            <p:nvSpPr>
              <p:cNvPr id="56" name="Rounded Rectangle 47">
                <a:extLst>
                  <a:ext uri="{FF2B5EF4-FFF2-40B4-BE49-F238E27FC236}">
                    <a16:creationId xmlns:a16="http://schemas.microsoft.com/office/drawing/2014/main" xmlns="" id="{382B491F-2DF6-41D4-A66D-9C51813D74E4}"/>
                  </a:ext>
                </a:extLst>
              </p:cNvPr>
              <p:cNvSpPr/>
              <p:nvPr/>
            </p:nvSpPr>
            <p:spPr>
              <a:xfrm>
                <a:off x="1243116" y="2818976"/>
                <a:ext cx="21948825" cy="3562290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xmlns="" id="{93C953AE-343F-4958-ADAA-9AD95AEA4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7578" y="2495616"/>
                <a:ext cx="3478409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40704033-135C-4E72-BC3A-E8F56704607C}"/>
                </a:ext>
              </a:extLst>
            </p:cNvPr>
            <p:cNvSpPr txBox="1"/>
            <p:nvPr/>
          </p:nvSpPr>
          <p:spPr>
            <a:xfrm>
              <a:off x="1661194" y="4038600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CỦNG CỐ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362200"/>
            <a:ext cx="5293346" cy="1436291"/>
            <a:chOff x="644526" y="2624138"/>
            <a:chExt cx="5293346" cy="14362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906587" y="2624138"/>
                  <a:ext cx="4031285" cy="14362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4800" b="1" i="1" smtClean="0">
                                <a:solidFill>
                                  <a:srgbClr val="145F82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f>
                              <m:fPr>
                                <m:ctrlPr>
                                  <a:rPr lang="en-US" b="1" i="1">
                                    <a:solidFill>
                                      <a:srgbClr val="145F8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1" i="1">
                                    <a:solidFill>
                                      <a:srgbClr val="145F82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num>
                              <m:den>
                                <m:r>
                                  <a:rPr lang="en-US" b="1" i="1">
                                    <a:solidFill>
                                      <a:srgbClr val="145F82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ch</m:t>
                            </m:r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ứ</m:t>
                            </m:r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a</m:t>
                            </m:r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c</m:t>
                            </m:r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ă</m:t>
                            </m:r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n</m:t>
                            </m:r>
                          </m:e>
                          <m:sub/>
                        </m:sSub>
                      </m:oMath>
                    </m:oMathPara>
                  </a14:m>
                  <a:endParaRPr lang="en-US" sz="4800" b="1" i="1" dirty="0">
                    <a:solidFill>
                      <a:srgbClr val="145F82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6587" y="2624138"/>
                  <a:ext cx="4031285" cy="143629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159392" y="3851848"/>
            <a:ext cx="22325581" cy="3562290"/>
            <a:chOff x="1076414" y="4377894"/>
            <a:chExt cx="22325581" cy="3525134"/>
          </a:xfrm>
        </p:grpSpPr>
        <p:sp>
          <p:nvSpPr>
            <p:cNvPr id="39" name="Rounded Rectangle 38"/>
            <p:cNvSpPr/>
            <p:nvPr/>
          </p:nvSpPr>
          <p:spPr>
            <a:xfrm>
              <a:off x="1533269" y="4671091"/>
              <a:ext cx="21868726" cy="3231937"/>
            </a:xfrm>
            <a:prstGeom prst="roundRect">
              <a:avLst>
                <a:gd name="adj" fmla="val 4110"/>
              </a:avLst>
            </a:prstGeom>
            <a:solidFill>
              <a:srgbClr val="BEDCF4"/>
            </a:solidFill>
            <a:ln w="28575">
              <a:solidFill>
                <a:srgbClr val="0999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8000" rIns="36000" bIns="18000" rtlCol="0" anchor="ctr"/>
            <a:lstStyle/>
            <a:p>
              <a:pPr algn="ctr"/>
              <a:endParaRPr lang="en-US" sz="46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23" name="Group 65"/>
            <p:cNvGrpSpPr/>
            <p:nvPr/>
          </p:nvGrpSpPr>
          <p:grpSpPr>
            <a:xfrm>
              <a:off x="1076414" y="4377894"/>
              <a:ext cx="4411573" cy="858362"/>
              <a:chOff x="166396" y="8755081"/>
              <a:chExt cx="4411573" cy="858362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1327444" y="8821570"/>
                <a:ext cx="2031325" cy="791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5 </a:t>
                </a:r>
              </a:p>
            </p:txBody>
          </p:sp>
        </p:grp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1ED28B77-B0D6-4395-BCEF-A69D34A31F82}"/>
              </a:ext>
            </a:extLst>
          </p:cNvPr>
          <p:cNvSpPr/>
          <p:nvPr/>
        </p:nvSpPr>
        <p:spPr>
          <a:xfrm>
            <a:off x="8993187" y="6312942"/>
            <a:ext cx="990600" cy="10901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2579A968-46FC-40FE-8F55-227B3CF1A5C6}"/>
                  </a:ext>
                </a:extLst>
              </p:cNvPr>
              <p:cNvSpPr/>
              <p:nvPr/>
            </p:nvSpPr>
            <p:spPr>
              <a:xfrm>
                <a:off x="5640387" y="3886200"/>
                <a:ext cx="16525281" cy="3582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40385" indent="-520065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200025" algn="l"/>
                    <a:tab pos="629920" algn="l"/>
                  </a:tabLst>
                </a:pPr>
                <a:r>
                  <a:rPr lang="en-US" sz="48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 </a:t>
                </a:r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𝑨</m:t>
                    </m:r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𝒍𝒊𝒎</m:t>
                        </m:r>
                      </m:e>
                      <m:lim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</m:lim>
                    </m:limLow>
                    <m:f>
                      <m:f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𝟒</m:t>
                            </m:r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+</m:t>
                            </m:r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𝟏</m:t>
                            </m:r>
                          </m:e>
                        </m:rad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𝟑</m:t>
                        </m:r>
                      </m:num>
                      <m:den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</a:p>
              <a:p>
                <a:pPr marL="540385" indent="-520065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200025" algn="l"/>
                    <a:tab pos="3599815" algn="l"/>
                    <a:tab pos="5039995" algn="l"/>
                  </a:tabLst>
                </a:pPr>
                <a:r>
                  <a:rPr lang="vi-VN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A. 0.	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vi-VN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vi-VN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vi-VN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  	</a:t>
                </a:r>
                <a:r>
                  <a:rPr lang="vi-VN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C. 2.</a:t>
                </a:r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   		</a:t>
                </a:r>
                <a:r>
                  <a:rPr lang="vi-VN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D. -2</a:t>
                </a:r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579A968-46FC-40FE-8F55-227B3CF1A5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0387" y="3886200"/>
                <a:ext cx="16525281" cy="3582519"/>
              </a:xfrm>
              <a:prstGeom prst="rect">
                <a:avLst/>
              </a:prstGeom>
              <a:blipFill>
                <a:blip r:embed="rId4"/>
                <a:stretch>
                  <a:fillRect l="-1549" b="-3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AF7B9B6F-5746-45CB-9C79-C2AE0D4FCEFB}"/>
                  </a:ext>
                </a:extLst>
              </p:cNvPr>
              <p:cNvSpPr/>
              <p:nvPr/>
            </p:nvSpPr>
            <p:spPr>
              <a:xfrm>
                <a:off x="2959689" y="8482700"/>
                <a:ext cx="20643618" cy="42427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40385" indent="-405130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</a:tabLst>
                </a:pPr>
                <a:r>
                  <a:rPr lang="en-US" sz="44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Cách 1: </a:t>
                </a:r>
                <a:r>
                  <a:rPr lang="en-US" sz="44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Tự</a:t>
                </a:r>
                <a:r>
                  <a:rPr lang="en-US" sz="44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luận</a:t>
                </a:r>
                <a:endParaRPr lang="en-US" sz="4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vi-VN" sz="44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𝑨</m:t>
                      </m:r>
                      <m:r>
                        <a:rPr lang="vi-VN" sz="44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𝒍𝒊𝒎</m:t>
                          </m:r>
                        </m:e>
                        <m:lim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→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lim>
                      </m:limLow>
                      <m:f>
                        <m:fPr>
                          <m:ctrlPr>
                            <a:rPr lang="en-US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e>
                          </m:rad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−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e>
                          </m:rad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−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e>
                          </m:rad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44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𝒍𝒊𝒎</m:t>
                          </m:r>
                        </m:e>
                        <m:lim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→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lim>
                      </m:limLow>
                      <m:f>
                        <m:fPr>
                          <m:ctrlPr>
                            <a:rPr lang="en-US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𝟏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−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−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e>
                          </m:rad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en-US" dirty="0">
                    <a:effectLst/>
                    <a:latin typeface="Cambria Math" panose="02040503050406030204" pitchFamily="18" charset="0"/>
                  </a:rPr>
                  <a:t/>
                </a:r>
                <a:br>
                  <a:rPr lang="en-US" dirty="0">
                    <a:effectLst/>
                    <a:latin typeface="Cambria Math" panose="02040503050406030204" pitchFamily="18" charset="0"/>
                  </a:rPr>
                </a:br>
                <a:endParaRPr lang="en-US" dirty="0">
                  <a:effectLst/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𝒍𝒊𝒎</m:t>
                          </m:r>
                        </m:e>
                        <m:lim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→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lim>
                      </m:limLow>
                      <m:f>
                        <m:fPr>
                          <m:ctrlPr>
                            <a:rPr lang="en-US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−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−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e>
                          </m:rad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0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𝒍𝒊𝒎</m:t>
                          </m:r>
                        </m:e>
                        <m:lim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→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lim>
                      </m:limLow>
                      <m:f>
                        <m:fPr>
                          <m:ctrlPr>
                            <a:rPr lang="en-US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ad>
                            <m:radPr>
                              <m:degHide m:val="on"/>
                              <m:ctrlPr>
                                <a:rPr lang="en-US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vi-VN" sz="4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e>
                          </m:rad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vi-VN" sz="44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vi-VN" sz="4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F7B9B6F-5746-45CB-9C79-C2AE0D4FCE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9689" y="8482700"/>
                <a:ext cx="20643618" cy="4242700"/>
              </a:xfrm>
              <a:prstGeom prst="rect">
                <a:avLst/>
              </a:prstGeom>
              <a:blipFill>
                <a:blip r:embed="rId5"/>
                <a:stretch>
                  <a:fillRect l="-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913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A485934A-BDAD-4CE8-8C3C-B5B78E71458F}"/>
              </a:ext>
            </a:extLst>
          </p:cNvPr>
          <p:cNvGrpSpPr/>
          <p:nvPr/>
        </p:nvGrpSpPr>
        <p:grpSpPr>
          <a:xfrm>
            <a:off x="1400771" y="7522374"/>
            <a:ext cx="21948825" cy="5754962"/>
            <a:chOff x="1400771" y="4038600"/>
            <a:chExt cx="21948825" cy="392309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C71DAC24-4CD7-4B23-BB59-BCE4A36E133E}"/>
                </a:ext>
              </a:extLst>
            </p:cNvPr>
            <p:cNvGrpSpPr/>
            <p:nvPr/>
          </p:nvGrpSpPr>
          <p:grpSpPr>
            <a:xfrm>
              <a:off x="1400771" y="4076041"/>
              <a:ext cx="21948825" cy="3885650"/>
              <a:chOff x="1243116" y="2495616"/>
              <a:chExt cx="21948825" cy="3885650"/>
            </a:xfrm>
          </p:grpSpPr>
          <p:sp>
            <p:nvSpPr>
              <p:cNvPr id="56" name="Rounded Rectangle 47">
                <a:extLst>
                  <a:ext uri="{FF2B5EF4-FFF2-40B4-BE49-F238E27FC236}">
                    <a16:creationId xmlns:a16="http://schemas.microsoft.com/office/drawing/2014/main" xmlns="" id="{382B491F-2DF6-41D4-A66D-9C51813D74E4}"/>
                  </a:ext>
                </a:extLst>
              </p:cNvPr>
              <p:cNvSpPr/>
              <p:nvPr/>
            </p:nvSpPr>
            <p:spPr>
              <a:xfrm>
                <a:off x="1243116" y="2818976"/>
                <a:ext cx="21948825" cy="3562290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xmlns="" id="{93C953AE-343F-4958-ADAA-9AD95AEA4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7578" y="2495616"/>
                <a:ext cx="3478409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40704033-135C-4E72-BC3A-E8F56704607C}"/>
                </a:ext>
              </a:extLst>
            </p:cNvPr>
            <p:cNvSpPr txBox="1"/>
            <p:nvPr/>
          </p:nvSpPr>
          <p:spPr>
            <a:xfrm>
              <a:off x="1661194" y="4038600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CỦNG CỐ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362200"/>
            <a:ext cx="5293346" cy="1436291"/>
            <a:chOff x="644526" y="2624138"/>
            <a:chExt cx="5293346" cy="14362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906587" y="2624138"/>
                  <a:ext cx="4031285" cy="14362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4800" b="1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f>
                              <m:fPr>
                                <m:ctrlPr>
                                  <a:rPr lang="en-US" b="1" i="1" smtClean="0">
                                    <a:solidFill>
                                      <a:srgbClr val="145F8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1" i="1">
                                    <a:solidFill>
                                      <a:srgbClr val="145F82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num>
                              <m:den>
                                <m:r>
                                  <a:rPr lang="en-US" b="1" i="1">
                                    <a:solidFill>
                                      <a:srgbClr val="145F82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ch</m:t>
                            </m:r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ứ</m:t>
                            </m:r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a</m:t>
                            </m:r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c</m:t>
                            </m:r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ă</m:t>
                            </m:r>
                            <m:r>
                              <m:rPr>
                                <m:nor/>
                              </m:rPr>
                              <a:rPr lang="en-US" b="1" i="1">
                                <a:solidFill>
                                  <a:srgbClr val="145F82"/>
                                </a:solidFill>
                              </a:rPr>
                              <m:t>n</m:t>
                            </m:r>
                          </m:e>
                          <m:sub/>
                        </m:sSub>
                      </m:oMath>
                    </m:oMathPara>
                  </a14:m>
                  <a:endParaRPr lang="en-US" sz="4800" b="1" i="1" dirty="0">
                    <a:solidFill>
                      <a:schemeClr val="accent5">
                        <a:lumMod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6587" y="2624138"/>
                  <a:ext cx="4031285" cy="143629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159392" y="3851848"/>
            <a:ext cx="22325581" cy="3562290"/>
            <a:chOff x="1076414" y="4377894"/>
            <a:chExt cx="22325581" cy="3525134"/>
          </a:xfrm>
        </p:grpSpPr>
        <p:sp>
          <p:nvSpPr>
            <p:cNvPr id="39" name="Rounded Rectangle 38"/>
            <p:cNvSpPr/>
            <p:nvPr/>
          </p:nvSpPr>
          <p:spPr>
            <a:xfrm>
              <a:off x="1533269" y="4671091"/>
              <a:ext cx="21868726" cy="3231937"/>
            </a:xfrm>
            <a:prstGeom prst="roundRect">
              <a:avLst>
                <a:gd name="adj" fmla="val 4110"/>
              </a:avLst>
            </a:prstGeom>
            <a:solidFill>
              <a:srgbClr val="BEDCF4"/>
            </a:solidFill>
            <a:ln w="28575">
              <a:solidFill>
                <a:srgbClr val="0999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8000" rIns="36000" bIns="18000" rtlCol="0" anchor="ctr"/>
            <a:lstStyle/>
            <a:p>
              <a:pPr algn="ctr"/>
              <a:endParaRPr lang="en-US" sz="46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23" name="Group 65"/>
            <p:cNvGrpSpPr/>
            <p:nvPr/>
          </p:nvGrpSpPr>
          <p:grpSpPr>
            <a:xfrm>
              <a:off x="1076414" y="4377894"/>
              <a:ext cx="4411573" cy="858362"/>
              <a:chOff x="166396" y="8755081"/>
              <a:chExt cx="4411573" cy="858362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1327444" y="8821570"/>
                <a:ext cx="2031325" cy="791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5 </a:t>
                </a:r>
              </a:p>
            </p:txBody>
          </p:sp>
        </p:grp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1ED28B77-B0D6-4395-BCEF-A69D34A31F82}"/>
              </a:ext>
            </a:extLst>
          </p:cNvPr>
          <p:cNvSpPr/>
          <p:nvPr/>
        </p:nvSpPr>
        <p:spPr>
          <a:xfrm>
            <a:off x="8231187" y="5999329"/>
            <a:ext cx="990600" cy="10901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2579A968-46FC-40FE-8F55-227B3CF1A5C6}"/>
                  </a:ext>
                </a:extLst>
              </p:cNvPr>
              <p:cNvSpPr/>
              <p:nvPr/>
            </p:nvSpPr>
            <p:spPr>
              <a:xfrm>
                <a:off x="4802187" y="4603510"/>
                <a:ext cx="17058681" cy="25592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40385" indent="-520065" algn="just">
                  <a:spcBef>
                    <a:spcPts val="600"/>
                  </a:spcBef>
                  <a:spcAft>
                    <a:spcPts val="600"/>
                  </a:spcAft>
                  <a:tabLst>
                    <a:tab pos="200025" algn="l"/>
                    <a:tab pos="629920" algn="l"/>
                  </a:tabLst>
                </a:pPr>
                <a:r>
                  <a:rPr lang="en-US" sz="48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 </a:t>
                </a:r>
                <a14:m>
                  <m:oMath xmlns:m="http://schemas.openxmlformats.org/officeDocument/2006/math"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𝑨</m:t>
                    </m:r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𝒍𝒊𝒎</m:t>
                        </m:r>
                      </m:e>
                      <m:lim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</m:lim>
                    </m:limLow>
                    <m:f>
                      <m:f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𝟒</m:t>
                            </m:r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+</m:t>
                            </m:r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𝟏</m:t>
                            </m:r>
                          </m:e>
                        </m:rad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𝟑</m:t>
                        </m:r>
                      </m:num>
                      <m:den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</a:p>
              <a:p>
                <a:pPr marL="540385" indent="-520065" algn="just">
                  <a:spcBef>
                    <a:spcPts val="600"/>
                  </a:spcBef>
                  <a:spcAft>
                    <a:spcPts val="600"/>
                  </a:spcAft>
                  <a:tabLst>
                    <a:tab pos="200025" algn="l"/>
                    <a:tab pos="3599815" algn="l"/>
                    <a:tab pos="5039995" algn="l"/>
                  </a:tabLst>
                </a:pPr>
                <a:r>
                  <a:rPr lang="vi-VN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A. 0.	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vi-VN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vi-VN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vi-VN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  	</a:t>
                </a:r>
                <a:r>
                  <a:rPr lang="vi-VN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C. 2.</a:t>
                </a:r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   		</a:t>
                </a:r>
                <a:r>
                  <a:rPr lang="vi-VN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D. -2</a:t>
                </a:r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579A968-46FC-40FE-8F55-227B3CF1A5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2187" y="4603510"/>
                <a:ext cx="17058681" cy="2559290"/>
              </a:xfrm>
              <a:prstGeom prst="rect">
                <a:avLst/>
              </a:prstGeom>
              <a:blipFill>
                <a:blip r:embed="rId4"/>
                <a:stretch>
                  <a:fillRect l="-1537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57B8F05E-C0B4-4026-88BA-C8FD38B5A570}"/>
                  </a:ext>
                </a:extLst>
              </p:cNvPr>
              <p:cNvSpPr/>
              <p:nvPr/>
            </p:nvSpPr>
            <p:spPr>
              <a:xfrm>
                <a:off x="4414955" y="8696252"/>
                <a:ext cx="18311025" cy="31215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40385" indent="-405130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</a:tabLst>
                </a:pPr>
                <a:r>
                  <a:rPr lang="en-US" sz="48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Cách</a:t>
                </a:r>
                <a:r>
                  <a:rPr lang="en-US" sz="48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2: </a:t>
                </a:r>
                <a:r>
                  <a:rPr lang="en-US" sz="48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Sử</a:t>
                </a:r>
                <a:r>
                  <a:rPr lang="en-US" sz="48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sụng</a:t>
                </a:r>
                <a:r>
                  <a:rPr lang="en-US" sz="48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máy</a:t>
                </a:r>
                <a:r>
                  <a:rPr lang="en-US" sz="48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</a:t>
                </a:r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marL="540385" indent="-405130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</a:tabLst>
                </a:pP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Bấm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máy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như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sau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4</m:t>
                            </m:r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+1</m:t>
                            </m:r>
                          </m:e>
                        </m:rad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−3</m:t>
                        </m:r>
                      </m:num>
                      <m:den>
                        <m:sSup>
                          <m:sSup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−4</m:t>
                        </m:r>
                      </m:den>
                    </m:f>
                  </m:oMath>
                </a14:m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 và </a:t>
                </a:r>
                <a:r>
                  <a:rPr lang="en-US" sz="48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CACL  </a:t>
                </a:r>
                <a14:m>
                  <m:oMath xmlns:m="http://schemas.openxmlformats.org/officeDocument/2006/math"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𝑥</m:t>
                    </m:r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=2+1</m:t>
                    </m:r>
                    <m:sSup>
                      <m:sSup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0</m:t>
                        </m:r>
                      </m:e>
                      <m:sup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−10</m:t>
                        </m:r>
                      </m:sup>
                    </m:sSup>
                  </m:oMath>
                </a14:m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và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so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đáp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án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7B8F05E-C0B4-4026-88BA-C8FD38B5A5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955" y="8696252"/>
                <a:ext cx="18311025" cy="3121560"/>
              </a:xfrm>
              <a:prstGeom prst="rect">
                <a:avLst/>
              </a:prstGeom>
              <a:blipFill rotWithShape="0">
                <a:blip r:embed="rId5"/>
                <a:stretch>
                  <a:fillRect l="-766" r="-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8957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A485934A-BDAD-4CE8-8C3C-B5B78E71458F}"/>
              </a:ext>
            </a:extLst>
          </p:cNvPr>
          <p:cNvGrpSpPr/>
          <p:nvPr/>
        </p:nvGrpSpPr>
        <p:grpSpPr>
          <a:xfrm>
            <a:off x="1400771" y="7522374"/>
            <a:ext cx="21948825" cy="5754962"/>
            <a:chOff x="1400771" y="4038600"/>
            <a:chExt cx="21948825" cy="392309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C71DAC24-4CD7-4B23-BB59-BCE4A36E133E}"/>
                </a:ext>
              </a:extLst>
            </p:cNvPr>
            <p:cNvGrpSpPr/>
            <p:nvPr/>
          </p:nvGrpSpPr>
          <p:grpSpPr>
            <a:xfrm>
              <a:off x="1400771" y="4076041"/>
              <a:ext cx="21948825" cy="3885650"/>
              <a:chOff x="1243116" y="2495616"/>
              <a:chExt cx="21948825" cy="3885650"/>
            </a:xfrm>
          </p:grpSpPr>
          <p:sp>
            <p:nvSpPr>
              <p:cNvPr id="56" name="Rounded Rectangle 47">
                <a:extLst>
                  <a:ext uri="{FF2B5EF4-FFF2-40B4-BE49-F238E27FC236}">
                    <a16:creationId xmlns:a16="http://schemas.microsoft.com/office/drawing/2014/main" xmlns="" id="{382B491F-2DF6-41D4-A66D-9C51813D74E4}"/>
                  </a:ext>
                </a:extLst>
              </p:cNvPr>
              <p:cNvSpPr/>
              <p:nvPr/>
            </p:nvSpPr>
            <p:spPr>
              <a:xfrm>
                <a:off x="1243116" y="2818976"/>
                <a:ext cx="21948825" cy="3562290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xmlns="" id="{93C953AE-343F-4958-ADAA-9AD95AEA4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7578" y="2495616"/>
                <a:ext cx="3478409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40704033-135C-4E72-BC3A-E8F56704607C}"/>
                </a:ext>
              </a:extLst>
            </p:cNvPr>
            <p:cNvSpPr txBox="1"/>
            <p:nvPr/>
          </p:nvSpPr>
          <p:spPr>
            <a:xfrm>
              <a:off x="1661194" y="4038600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CỦNG CỐ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6" y="2533888"/>
            <a:ext cx="6850062" cy="838462"/>
            <a:chOff x="644526" y="2795826"/>
            <a:chExt cx="6850062" cy="838462"/>
          </a:xfrm>
        </p:grpSpPr>
        <p:sp>
          <p:nvSpPr>
            <p:cNvPr id="7" name="TextBox 6"/>
            <p:cNvSpPr txBox="1"/>
            <p:nvPr/>
          </p:nvSpPr>
          <p:spPr>
            <a:xfrm>
              <a:off x="1906587" y="2926402"/>
              <a:ext cx="55880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schemeClr val="accent5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</a:t>
              </a:r>
              <a:r>
                <a:rPr lang="en-US" sz="4000" b="1" dirty="0">
                  <a:solidFill>
                    <a:schemeClr val="accent5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000" b="1" dirty="0" err="1">
                  <a:solidFill>
                    <a:schemeClr val="accent5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r>
                <a:rPr lang="en-US" sz="4000" b="1" dirty="0">
                  <a:solidFill>
                    <a:schemeClr val="accent5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000" b="1" dirty="0" err="1">
                  <a:solidFill>
                    <a:schemeClr val="accent5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một</a:t>
              </a:r>
              <a:r>
                <a:rPr lang="en-US" sz="4000" b="1" dirty="0">
                  <a:solidFill>
                    <a:schemeClr val="accent5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000" b="1" dirty="0" err="1">
                  <a:solidFill>
                    <a:schemeClr val="accent5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bên</a:t>
              </a:r>
              <a:endParaRPr lang="en-US" sz="4000" b="1" dirty="0">
                <a:solidFill>
                  <a:schemeClr val="accent5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5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159392" y="3851848"/>
            <a:ext cx="22325581" cy="3562290"/>
            <a:chOff x="1076414" y="4377894"/>
            <a:chExt cx="22325581" cy="3525134"/>
          </a:xfrm>
        </p:grpSpPr>
        <p:sp>
          <p:nvSpPr>
            <p:cNvPr id="39" name="Rounded Rectangle 38"/>
            <p:cNvSpPr/>
            <p:nvPr/>
          </p:nvSpPr>
          <p:spPr>
            <a:xfrm>
              <a:off x="1533269" y="4671091"/>
              <a:ext cx="21868726" cy="3231937"/>
            </a:xfrm>
            <a:prstGeom prst="roundRect">
              <a:avLst>
                <a:gd name="adj" fmla="val 4110"/>
              </a:avLst>
            </a:prstGeom>
            <a:solidFill>
              <a:srgbClr val="BEDCF4"/>
            </a:solidFill>
            <a:ln w="28575">
              <a:solidFill>
                <a:srgbClr val="0999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8000" rIns="36000" bIns="18000" rtlCol="0" anchor="ctr"/>
            <a:lstStyle/>
            <a:p>
              <a:pPr algn="ctr"/>
              <a:endParaRPr lang="en-US" sz="46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23" name="Group 65"/>
            <p:cNvGrpSpPr/>
            <p:nvPr/>
          </p:nvGrpSpPr>
          <p:grpSpPr>
            <a:xfrm>
              <a:off x="1076414" y="4377894"/>
              <a:ext cx="4411573" cy="858362"/>
              <a:chOff x="166396" y="8755081"/>
              <a:chExt cx="4411573" cy="858362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193447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1327444" y="8821570"/>
                <a:ext cx="2031325" cy="791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6 </a:t>
                </a:r>
              </a:p>
            </p:txBody>
          </p:sp>
        </p:grp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1ED28B77-B0D6-4395-BCEF-A69D34A31F82}"/>
              </a:ext>
            </a:extLst>
          </p:cNvPr>
          <p:cNvSpPr/>
          <p:nvPr/>
        </p:nvSpPr>
        <p:spPr>
          <a:xfrm>
            <a:off x="9863928" y="6064710"/>
            <a:ext cx="990600" cy="10901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5220A53A-6A83-48CE-B2D0-4502219F351D}"/>
                  </a:ext>
                </a:extLst>
              </p:cNvPr>
              <p:cNvSpPr/>
              <p:nvPr/>
            </p:nvSpPr>
            <p:spPr>
              <a:xfrm>
                <a:off x="5665787" y="4191000"/>
                <a:ext cx="15747999" cy="29638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</a:tabLst>
                </a:pPr>
                <a:r>
                  <a:rPr lang="en-US" sz="48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</a:t>
                </a:r>
                <a14:m>
                  <m:oMath xmlns:m="http://schemas.openxmlformats.org/officeDocument/2006/math">
                    <m:r>
                      <a:rPr lang="en-US" sz="4800" b="1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𝑨</m:t>
                    </m:r>
                    <m:r>
                      <a:rPr lang="en-US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𝒍𝒊𝒎</m:t>
                        </m:r>
                      </m:e>
                      <m:lim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𝟑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</m:t>
                            </m:r>
                          </m:sup>
                        </m:sSup>
                      </m:lim>
                    </m:limLow>
                    <m:f>
                      <m:f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</m:t>
                            </m:r>
                            <m:r>
                              <a:rPr lang="en-US" sz="4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𝟑</m:t>
                            </m:r>
                          </m:e>
                        </m:d>
                      </m:num>
                      <m:den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𝟓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𝟏𝟓</m:t>
                        </m:r>
                      </m:den>
                    </m:f>
                  </m:oMath>
                </a14:m>
                <a:endParaRPr lang="en-US" sz="4800" b="1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r>
                  <a:rPr lang="pt-BR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pt-BR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pt-BR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		B</a:t>
                </a:r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   		</a:t>
                </a:r>
                <a:r>
                  <a:rPr lang="pt-BR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C. </a:t>
                </a:r>
                <a14:m>
                  <m:oMath xmlns:m="http://schemas.openxmlformats.org/officeDocument/2006/math">
                    <m:r>
                      <a:rPr lang="pt-BR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𝟎</m:t>
                    </m:r>
                  </m:oMath>
                </a14:m>
                <a:r>
                  <a:rPr lang="pt-BR" sz="4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   		D. </a:t>
                </a:r>
                <a14:m>
                  <m:oMath xmlns:m="http://schemas.openxmlformats.org/officeDocument/2006/math">
                    <m:r>
                      <a:rPr lang="pt-BR" sz="4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−∞</m:t>
                    </m:r>
                  </m:oMath>
                </a14:m>
                <a:endParaRPr lang="en-US" sz="4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220A53A-6A83-48CE-B2D0-4502219F35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5787" y="4191000"/>
                <a:ext cx="15747999" cy="2963825"/>
              </a:xfrm>
              <a:prstGeom prst="rect">
                <a:avLst/>
              </a:prstGeom>
              <a:blipFill>
                <a:blip r:embed="rId3"/>
                <a:stretch>
                  <a:fillRect l="-1741" b="-4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4B14F7F0-ACA0-4B80-84BC-35BE8A028DE5}"/>
                  </a:ext>
                </a:extLst>
              </p:cNvPr>
              <p:cNvSpPr/>
              <p:nvPr/>
            </p:nvSpPr>
            <p:spPr>
              <a:xfrm>
                <a:off x="2624249" y="8305800"/>
                <a:ext cx="21151738" cy="49011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</a:tabLst>
                </a:pPr>
                <a:r>
                  <a:rPr lang="fr-FR" sz="48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Cách 1 : </a:t>
                </a:r>
                <a:r>
                  <a:rPr lang="fr-FR" sz="48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Tự</a:t>
                </a:r>
                <a:r>
                  <a:rPr lang="fr-FR" sz="4800" b="1" i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4800" b="1" i="1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luận</a:t>
                </a:r>
                <a14:m>
                  <m:oMath xmlns:m="http://schemas.openxmlformats.org/officeDocument/2006/math">
                    <m:r>
                      <a:rPr lang="en-US" sz="48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 </m:t>
                    </m:r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𝐴</m:t>
                    </m:r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</m:t>
                            </m:r>
                          </m:sup>
                        </m:sSup>
                      </m:lim>
                    </m:limLow>
                    <m:f>
                      <m:f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−3</m:t>
                            </m:r>
                          </m:e>
                        </m:d>
                      </m:num>
                      <m:den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−15</m:t>
                        </m:r>
                      </m:den>
                    </m:f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</m:t>
                            </m:r>
                          </m:sup>
                        </m:sSup>
                      </m:lim>
                    </m:limLow>
                    <m:f>
                      <m:f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+3</m:t>
                        </m:r>
                      </m:num>
                      <m:den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−15</m:t>
                        </m:r>
                      </m:den>
                    </m:f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−1</m:t>
                        </m:r>
                      </m:num>
                      <m:den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80340" algn="l"/>
                    <a:tab pos="540385" algn="l"/>
                    <a:tab pos="3420745" algn="l"/>
                  </a:tabLst>
                </a:pPr>
                <a:r>
                  <a:rPr lang="en-US" sz="4800" b="1" i="1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Cách</a:t>
                </a:r>
                <a:r>
                  <a:rPr lang="en-US" sz="4800" b="1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2: </a:t>
                </a:r>
                <a:r>
                  <a:rPr lang="en-US" sz="4800" b="1" i="1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Sử</a:t>
                </a:r>
                <a:r>
                  <a:rPr lang="en-US" sz="4800" b="1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b="1" i="1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dụng</a:t>
                </a:r>
                <a:r>
                  <a:rPr lang="en-US" sz="4800" b="1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b="1" i="1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máy</a:t>
                </a:r>
                <a:r>
                  <a:rPr lang="en-US" sz="4800" b="1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b="1" i="1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</a:t>
                </a:r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</a:tabLst>
                </a:pP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Bấm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máy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như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sau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en-US" sz="4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−3</m:t>
                            </m:r>
                          </m:e>
                        </m:d>
                      </m:num>
                      <m:den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−15</m:t>
                        </m:r>
                      </m:den>
                    </m:f>
                  </m:oMath>
                </a14:m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 và CACL  </a:t>
                </a:r>
                <a14:m>
                  <m:oMath xmlns:m="http://schemas.openxmlformats.org/officeDocument/2006/math"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𝑥</m:t>
                    </m:r>
                    <m:r>
                      <a:rPr lang="en-US" sz="4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=3−1</m:t>
                    </m:r>
                    <m:sSup>
                      <m:sSupPr>
                        <m:ctrlP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0</m:t>
                        </m:r>
                      </m:e>
                      <m:sup>
                        <m:r>
                          <a:rPr lang="en-US" sz="4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−10</m:t>
                        </m:r>
                      </m:sup>
                    </m:sSup>
                  </m:oMath>
                </a14:m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và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so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đáp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án</a:t>
                </a:r>
                <a:r>
                  <a:rPr lang="en-US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B14F7F0-ACA0-4B80-84BC-35BE8A028D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4249" y="8305800"/>
                <a:ext cx="21151738" cy="4901150"/>
              </a:xfrm>
              <a:prstGeom prst="rect">
                <a:avLst/>
              </a:prstGeom>
              <a:blipFill rotWithShape="0">
                <a:blip r:embed="rId4"/>
                <a:stretch>
                  <a:fillRect l="-1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044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BÀI TẬP VỀ NHÀ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DFB96194-0DC6-4BB9-A232-6E30800E9D31}"/>
                  </a:ext>
                </a:extLst>
              </p:cNvPr>
              <p:cNvSpPr/>
              <p:nvPr/>
            </p:nvSpPr>
            <p:spPr>
              <a:xfrm>
                <a:off x="1398587" y="2679719"/>
                <a:ext cx="9499599" cy="48285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buFont typeface="Times New Roman" panose="02020603050405020304" pitchFamily="18" charset="0"/>
                  <a:buChar char="-"/>
                  <a:tabLst>
                    <a:tab pos="180340" algn="l"/>
                    <a:tab pos="288290" algn="l"/>
                    <a:tab pos="467995" algn="l"/>
                    <a:tab pos="540385" algn="l"/>
                    <a:tab pos="648335" algn="l"/>
                    <a:tab pos="1260475" algn="l"/>
                    <a:tab pos="3780790" algn="l"/>
                  </a:tabLst>
                </a:pPr>
                <a:r>
                  <a:rPr lang="en-US" sz="4400" dirty="0" err="1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Bài</a:t>
                </a:r>
                <a:r>
                  <a:rPr lang="en-US" sz="4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3a,b,c </a:t>
                </a:r>
                <a:r>
                  <a:rPr lang="en-US" sz="4400" dirty="0" err="1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sgk</a:t>
                </a:r>
                <a:r>
                  <a:rPr lang="en-US" sz="4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trang</a:t>
                </a:r>
                <a:r>
                  <a:rPr lang="en-US" sz="4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132.</a:t>
                </a:r>
                <a:endParaRPr lang="en-US" sz="4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buFont typeface="Times New Roman" panose="02020603050405020304" pitchFamily="18" charset="0"/>
                  <a:buChar char="-"/>
                  <a:tabLst>
                    <a:tab pos="180340" algn="l"/>
                    <a:tab pos="288290" algn="l"/>
                    <a:tab pos="467995" algn="l"/>
                    <a:tab pos="540385" algn="l"/>
                    <a:tab pos="648335" algn="l"/>
                    <a:tab pos="1260475" algn="l"/>
                    <a:tab pos="3780790" algn="l"/>
                  </a:tabLst>
                </a:pPr>
                <a:r>
                  <a:rPr lang="en-US" sz="4400" dirty="0" err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Bài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tập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bổ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sung: </a:t>
                </a:r>
                <a:endParaRPr lang="en-US" sz="4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</a:endParaRPr>
              </a:p>
              <a:p>
                <a:pPr marL="540385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80340" algn="l"/>
                  </a:tabLst>
                </a:pPr>
                <a:r>
                  <a:rPr lang="fr-FR" sz="4400" b="1" dirty="0" err="1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Câu</a:t>
                </a:r>
                <a:r>
                  <a:rPr lang="fr-FR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1</a:t>
                </a:r>
                <a:r>
                  <a:rPr lang="en-US" sz="48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r>
                  <a:rPr lang="en-US" sz="4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4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</a:t>
                </a:r>
                <a:r>
                  <a:rPr lang="fr-F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→−1</m:t>
                        </m:r>
                      </m:lim>
                    </m:limLow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+7</m:t>
                        </m:r>
                      </m:e>
                    </m:d>
                  </m:oMath>
                </a14:m>
                <a:r>
                  <a:rPr lang="fr-F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 </a:t>
                </a:r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marL="540385" indent="539750" defTabSz="2003425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80340" algn="l"/>
                    <a:tab pos="2250440" algn="l"/>
                    <a:tab pos="3420745" algn="l"/>
                  </a:tabLst>
                </a:pPr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A.</a:t>
                </a:r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5. 	</a:t>
                </a:r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B.</a:t>
                </a:r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9.	</a:t>
                </a:r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C.</a:t>
                </a:r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0.	</a:t>
                </a:r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D.</a:t>
                </a:r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7.</a:t>
                </a:r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FB96194-0DC6-4BB9-A232-6E30800E9D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587" y="2679719"/>
                <a:ext cx="9499599" cy="4828501"/>
              </a:xfrm>
              <a:prstGeom prst="rect">
                <a:avLst/>
              </a:prstGeom>
              <a:blipFill>
                <a:blip r:embed="rId3"/>
                <a:stretch>
                  <a:fillRect l="-2309" r="-513" b="-51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D281C830-A28A-4057-915A-AF87D844C0DF}"/>
                  </a:ext>
                </a:extLst>
              </p:cNvPr>
              <p:cNvSpPr/>
              <p:nvPr/>
            </p:nvSpPr>
            <p:spPr>
              <a:xfrm>
                <a:off x="1411060" y="7261759"/>
                <a:ext cx="10020527" cy="32430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40385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80340" algn="l"/>
                  </a:tabLst>
                </a:pPr>
                <a:r>
                  <a:rPr lang="en-US" sz="4400" b="1" dirty="0" err="1">
                    <a:solidFill>
                      <a:srgbClr val="3333FF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Câu</a:t>
                </a:r>
                <a:r>
                  <a:rPr lang="en-US" sz="4400" b="1" dirty="0">
                    <a:solidFill>
                      <a:srgbClr val="3333FF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vi-VN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2</a:t>
                </a:r>
                <a:r>
                  <a:rPr lang="en-US" sz="48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𝐼</m:t>
                    </m:r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→1</m:t>
                        </m:r>
                      </m:lim>
                    </m:limLow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−5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+4</m:t>
                        </m:r>
                      </m:num>
                      <m:den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marL="540385" indent="450215" defTabSz="1989138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80340" algn="l"/>
                    <a:tab pos="2250440" algn="l"/>
                    <a:tab pos="3420745" algn="l"/>
                  </a:tabLst>
                </a:pPr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A.</a:t>
                </a:r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solidFill>
                          <a:srgbClr val="3333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</m:t>
                    </m:r>
                    <m:f>
                      <m:fPr>
                        <m:ctrlPr>
                          <a:rPr lang="en-US" sz="4400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400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	</a:t>
                </a:r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B.</a:t>
                </a:r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solidFill>
                          <a:srgbClr val="3333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</m:t>
                    </m:r>
                    <m:f>
                      <m:fPr>
                        <m:ctrlPr>
                          <a:rPr lang="en-US" sz="4400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num>
                      <m:den>
                        <m:r>
                          <a:rPr lang="en-US" sz="4400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	</a:t>
                </a:r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C.</a:t>
                </a:r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solidFill>
                          <a:srgbClr val="3333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</m:t>
                    </m:r>
                    <m:f>
                      <m:fPr>
                        <m:ctrlPr>
                          <a:rPr lang="en-US" sz="4400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400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	</a:t>
                </a:r>
                <a:r>
                  <a:rPr lang="en-US" sz="4800" dirty="0">
                    <a:solidFill>
                      <a:srgbClr val="3333FF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D.</a:t>
                </a:r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solidFill>
                          <a:srgbClr val="3333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</m:t>
                    </m:r>
                    <m:f>
                      <m:fPr>
                        <m:ctrlPr>
                          <a:rPr lang="en-US" sz="4400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400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281C830-A28A-4057-915A-AF87D844C0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060" y="7261759"/>
                <a:ext cx="10020527" cy="3243067"/>
              </a:xfrm>
              <a:prstGeom prst="rect">
                <a:avLst/>
              </a:prstGeom>
              <a:blipFill>
                <a:blip r:embed="rId4"/>
                <a:stretch>
                  <a:fillRect b="-3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403B4FB3-6FD2-4A9B-8AEA-1EECE1C5FBEF}"/>
                  </a:ext>
                </a:extLst>
              </p:cNvPr>
              <p:cNvSpPr/>
              <p:nvPr/>
            </p:nvSpPr>
            <p:spPr>
              <a:xfrm>
                <a:off x="1398588" y="10504826"/>
                <a:ext cx="10414000" cy="2773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40385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80340" algn="l"/>
                  </a:tabLst>
                </a:pPr>
                <a:r>
                  <a:rPr lang="vi-VN" sz="4400" b="1" dirty="0">
                    <a:solidFill>
                      <a:srgbClr val="3333FF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Câu 3</a:t>
                </a:r>
                <a:r>
                  <a:rPr lang="en-US" sz="48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r>
                  <a:rPr lang="vi-VN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Tính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vi-VN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vi-VN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vi-VN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vi-VN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3</m:t>
                            </m:r>
                          </m:e>
                          <m:sup>
                            <m:r>
                              <a:rPr lang="vi-VN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+</m:t>
                            </m:r>
                          </m:sup>
                        </m:sSup>
                      </m:lim>
                    </m:limLow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vi-VN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vi-VN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−3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vi-VN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vi-VN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vi-VN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−9</m:t>
                            </m:r>
                          </m:e>
                        </m:rad>
                      </m:den>
                    </m:f>
                  </m:oMath>
                </a14:m>
                <a:r>
                  <a:rPr lang="vi-VN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marL="540385" indent="539750" defTabSz="1901825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80340" algn="l"/>
                    <a:tab pos="2340610" algn="l"/>
                    <a:tab pos="3420745" algn="l"/>
                    <a:tab pos="4591050" algn="l"/>
                  </a:tabLst>
                </a:pPr>
                <a:r>
                  <a:rPr lang="vi-VN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A.</a:t>
                </a:r>
                <a:r>
                  <a:rPr lang="vi-VN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vi-VN" sz="4400" i="1">
                        <a:solidFill>
                          <a:srgbClr val="3333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−∞</m:t>
                    </m:r>
                  </m:oMath>
                </a14:m>
                <a:r>
                  <a:rPr lang="vi-VN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	</a:t>
                </a:r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vi-VN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B.</a:t>
                </a:r>
                <a:r>
                  <a:rPr lang="vi-VN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vi-VN" sz="4400" i="1">
                        <a:solidFill>
                          <a:srgbClr val="3333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0</m:t>
                    </m:r>
                  </m:oMath>
                </a14:m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		</a:t>
                </a:r>
                <a:r>
                  <a:rPr lang="vi-VN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C.</a:t>
                </a:r>
                <a:r>
                  <a:rPr lang="vi-VN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400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vi-VN" sz="4400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vi-VN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	</a:t>
                </a:r>
                <a:r>
                  <a:rPr lang="en-US" sz="4400" dirty="0">
                    <a:solidFill>
                      <a:srgbClr val="3333FF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    </a:t>
                </a:r>
                <a:r>
                  <a:rPr lang="vi-VN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D.</a:t>
                </a:r>
                <a:r>
                  <a:rPr lang="vi-VN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vi-VN" sz="4400" i="1">
                        <a:solidFill>
                          <a:srgbClr val="3333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+∞</m:t>
                    </m:r>
                  </m:oMath>
                </a14:m>
                <a:r>
                  <a:rPr lang="vi-VN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03B4FB3-6FD2-4A9B-8AEA-1EECE1C5FB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588" y="10504826"/>
                <a:ext cx="10414000" cy="2773195"/>
              </a:xfrm>
              <a:prstGeom prst="rect">
                <a:avLst/>
              </a:prstGeom>
              <a:blipFill>
                <a:blip r:embed="rId5"/>
                <a:stretch>
                  <a:fillRect b="-9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5D86A7D0-7F83-4DE6-ACEA-A243E6353C5D}"/>
                  </a:ext>
                </a:extLst>
              </p:cNvPr>
              <p:cNvSpPr/>
              <p:nvPr/>
            </p:nvSpPr>
            <p:spPr>
              <a:xfrm>
                <a:off x="12574587" y="5410200"/>
                <a:ext cx="11048999" cy="65535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8263" indent="33338">
                  <a:spcBef>
                    <a:spcPts val="600"/>
                  </a:spcBef>
                  <a:spcAft>
                    <a:spcPts val="600"/>
                  </a:spcAft>
                  <a:tabLst>
                    <a:tab pos="990600" algn="l"/>
                  </a:tabLst>
                </a:pPr>
                <a:r>
                  <a:rPr lang="en-US" sz="4400" b="1" dirty="0">
                    <a:solidFill>
                      <a:srgbClr val="3333FF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Câu 4. </a:t>
                </a:r>
                <a:r>
                  <a:rPr lang="pt-B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Tìm các giá trị thực của tham số </a:t>
                </a:r>
                <a14:m>
                  <m:oMath xmlns:m="http://schemas.openxmlformats.org/officeDocument/2006/math">
                    <m:r>
                      <a:rPr lang="pt-BR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𝑎</m:t>
                    </m:r>
                  </m:oMath>
                </a14:m>
                <a:r>
                  <a:rPr lang="pt-B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để hàm số</a:t>
                </a:r>
                <a14:m>
                  <m:oMath xmlns:m="http://schemas.openxmlformats.org/officeDocument/2006/math">
                    <m:r>
                      <a:rPr lang="pt-BR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  <m:r>
                      <a:rPr lang="en-US" sz="4400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  <m:r>
                      <a:rPr lang="pt-BR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pt-BR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eqArrPr>
                          <m:e>
                            <m:r>
                              <a:rPr lang="pt-B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&amp;</m:t>
                            </m:r>
                            <m:f>
                              <m:fPr>
                                <m:ctrlPr>
                                  <a:rPr lang="en-US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ad>
                                  <m:radPr>
                                    <m:ctrlPr>
                                      <a:rPr lang="en-US" sz="4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radPr>
                                  <m:deg>
                                    <m:r>
                                      <a:rPr lang="pt-BR" sz="4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3</m:t>
                                    </m:r>
                                  </m:deg>
                                  <m:e>
                                    <m:r>
                                      <a:rPr lang="pt-BR" sz="4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3</m:t>
                                    </m:r>
                                    <m:r>
                                      <a:rPr lang="pt-BR" sz="4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𝑥</m:t>
                                    </m:r>
                                    <m:r>
                                      <a:rPr lang="pt-BR" sz="4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+2</m:t>
                                    </m:r>
                                  </m:e>
                                </m:rad>
                                <m:r>
                                  <a:rPr lang="pt-BR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−2</m:t>
                                </m:r>
                              </m:num>
                              <m:den>
                                <m:r>
                                  <a:rPr lang="pt-BR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𝑥</m:t>
                                </m:r>
                                <m:r>
                                  <a:rPr lang="pt-BR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−2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pt-BR" sz="4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khi</m:t>
                            </m:r>
                            <m:r>
                              <a:rPr lang="pt-B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pt-BR" sz="4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&gt;2</m:t>
                            </m:r>
                          </m:e>
                          <m:e>
                            <m:r>
                              <a:rPr lang="pt-B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&amp;</m:t>
                            </m:r>
                            <m:r>
                              <a:rPr lang="pt-B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𝑎𝑥</m:t>
                            </m:r>
                            <m:r>
                              <a:rPr lang="pt-B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pt-BR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4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pt-BR" sz="4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khi</m:t>
                            </m:r>
                            <m:r>
                              <a:rPr lang="pt-B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pt-BR" sz="4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≤2</m:t>
                            </m:r>
                          </m:e>
                        </m:eqArr>
                      </m:e>
                    </m:d>
                  </m:oMath>
                </a14:m>
                <a:r>
                  <a:rPr lang="pt-B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   để tồn tại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pt-B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pt-B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pt-B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→2</m:t>
                        </m:r>
                      </m:lim>
                    </m:limLow>
                    <m:r>
                      <a:rPr lang="pt-BR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pt-B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marL="68263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1016000" algn="l"/>
                    <a:tab pos="3598863" algn="l"/>
                    <a:tab pos="5038725" algn="l"/>
                  </a:tabLst>
                </a:pPr>
                <a:r>
                  <a:rPr lang="pt-BR" sz="4400" b="1" dirty="0">
                    <a:solidFill>
                      <a:srgbClr val="0000FF"/>
                    </a:solidFill>
                    <a:ea typeface="Calibri" panose="020F0502020204030204" pitchFamily="34" charset="0"/>
                  </a:rPr>
                  <a:t>	A. </a:t>
                </a:r>
                <a14:m>
                  <m:oMath xmlns:m="http://schemas.openxmlformats.org/officeDocument/2006/math">
                    <m:r>
                      <a:rPr lang="pt-BR" sz="4400" b="1" i="1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𝒂</m:t>
                    </m:r>
                    <m:r>
                      <a:rPr lang="pt-BR" sz="4400" b="1" i="1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r>
                      <a:rPr lang="pt-BR" sz="4400" b="1" i="1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𝟎</m:t>
                    </m:r>
                  </m:oMath>
                </a14:m>
                <a:r>
                  <a:rPr lang="pt-B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  </a:t>
                </a:r>
                <a:r>
                  <a:rPr lang="pt-BR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		</a:t>
                </a:r>
                <a:r>
                  <a:rPr lang="pt-BR" sz="4400" b="1" dirty="0"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B. </a:t>
                </a:r>
                <a14:m>
                  <m:oMath xmlns:m="http://schemas.openxmlformats.org/officeDocument/2006/math">
                    <m:r>
                      <a:rPr lang="pt-BR" sz="4400" b="1" i="1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𝒂</m:t>
                    </m:r>
                    <m:r>
                      <a:rPr lang="pt-BR" sz="4400" b="1" i="1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r>
                      <a:rPr lang="pt-BR" sz="4400" b="1" i="1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𝟑</m:t>
                    </m:r>
                  </m:oMath>
                </a14:m>
                <a:r>
                  <a:rPr lang="pt-B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r>
                  <a:rPr lang="pt-BR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	</a:t>
                </a:r>
              </a:p>
              <a:p>
                <a:pPr marL="68263" indent="947738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540385" algn="l"/>
                    <a:tab pos="3599815" algn="l"/>
                    <a:tab pos="5039995" algn="l"/>
                  </a:tabLst>
                </a:pPr>
                <a:r>
                  <a:rPr lang="pt-BR" sz="4400" b="1" dirty="0"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C. </a:t>
                </a:r>
                <a14:m>
                  <m:oMath xmlns:m="http://schemas.openxmlformats.org/officeDocument/2006/math">
                    <m:r>
                      <a:rPr lang="pt-BR" sz="4400" b="1" i="1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𝒂</m:t>
                    </m:r>
                    <m:r>
                      <a:rPr lang="pt-BR" sz="4400" b="1" i="1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r>
                      <a:rPr lang="pt-BR" sz="4400" b="1" i="1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𝟐</m:t>
                    </m:r>
                  </m:oMath>
                </a14:m>
                <a:r>
                  <a:rPr lang="pt-B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  </a:t>
                </a:r>
                <a:r>
                  <a:rPr lang="pt-BR" sz="4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		</a:t>
                </a:r>
                <a:r>
                  <a:rPr lang="pt-BR" sz="4400" b="1" dirty="0"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D. </a:t>
                </a:r>
                <a14:m>
                  <m:oMath xmlns:m="http://schemas.openxmlformats.org/officeDocument/2006/math">
                    <m:r>
                      <a:rPr lang="pt-BR" sz="4400" b="1" i="1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𝒂</m:t>
                    </m:r>
                    <m:r>
                      <a:rPr lang="pt-BR" sz="4400" b="1" i="1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r>
                      <a:rPr lang="pt-BR" sz="4400" b="1" i="1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𝟏</m:t>
                    </m:r>
                  </m:oMath>
                </a14:m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D86A7D0-7F83-4DE6-ACEA-A243E6353C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4587" y="5410200"/>
                <a:ext cx="11048999" cy="6553525"/>
              </a:xfrm>
              <a:prstGeom prst="rect">
                <a:avLst/>
              </a:prstGeom>
              <a:blipFill>
                <a:blip r:embed="rId6"/>
                <a:stretch>
                  <a:fillRect l="-1656" t="-1860" b="-3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2243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A485934A-BDAD-4CE8-8C3C-B5B78E71458F}"/>
              </a:ext>
            </a:extLst>
          </p:cNvPr>
          <p:cNvGrpSpPr/>
          <p:nvPr/>
        </p:nvGrpSpPr>
        <p:grpSpPr>
          <a:xfrm>
            <a:off x="1220787" y="6248400"/>
            <a:ext cx="21948825" cy="7028936"/>
            <a:chOff x="1220787" y="3485956"/>
            <a:chExt cx="21948825" cy="4475735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C71DAC24-4CD7-4B23-BB59-BCE4A36E133E}"/>
                </a:ext>
              </a:extLst>
            </p:cNvPr>
            <p:cNvGrpSpPr/>
            <p:nvPr/>
          </p:nvGrpSpPr>
          <p:grpSpPr>
            <a:xfrm>
              <a:off x="1220787" y="3485956"/>
              <a:ext cx="21948825" cy="4475735"/>
              <a:chOff x="1063132" y="1905531"/>
              <a:chExt cx="21948825" cy="4475735"/>
            </a:xfrm>
          </p:grpSpPr>
          <p:sp>
            <p:nvSpPr>
              <p:cNvPr id="56" name="Rounded Rectangle 47">
                <a:extLst>
                  <a:ext uri="{FF2B5EF4-FFF2-40B4-BE49-F238E27FC236}">
                    <a16:creationId xmlns:a16="http://schemas.microsoft.com/office/drawing/2014/main" xmlns="" id="{382B491F-2DF6-41D4-A66D-9C51813D74E4}"/>
                  </a:ext>
                </a:extLst>
              </p:cNvPr>
              <p:cNvSpPr/>
              <p:nvPr/>
            </p:nvSpPr>
            <p:spPr>
              <a:xfrm>
                <a:off x="1063132" y="2094508"/>
                <a:ext cx="21948825" cy="4286758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xmlns="" id="{93C953AE-343F-4958-ADAA-9AD95AEA4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7578" y="1905531"/>
                <a:ext cx="3478409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40704033-135C-4E72-BC3A-E8F56704607C}"/>
                </a:ext>
              </a:extLst>
            </p:cNvPr>
            <p:cNvSpPr txBox="1"/>
            <p:nvPr/>
          </p:nvSpPr>
          <p:spPr>
            <a:xfrm>
              <a:off x="1923387" y="3582998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</a:t>
              </a:r>
              <a:r>
                <a:rPr lang="vi-VN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Ư</a:t>
              </a:r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ỚNG DẪN GIẢI BÀI TẬP VỀ NHÀ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63518" y="2504741"/>
            <a:ext cx="22325581" cy="3562290"/>
            <a:chOff x="1076414" y="4377894"/>
            <a:chExt cx="22325581" cy="3525134"/>
          </a:xfrm>
        </p:grpSpPr>
        <p:sp>
          <p:nvSpPr>
            <p:cNvPr id="39" name="Rounded Rectangle 38"/>
            <p:cNvSpPr/>
            <p:nvPr/>
          </p:nvSpPr>
          <p:spPr>
            <a:xfrm>
              <a:off x="1533269" y="4671091"/>
              <a:ext cx="21868726" cy="3231937"/>
            </a:xfrm>
            <a:prstGeom prst="roundRect">
              <a:avLst>
                <a:gd name="adj" fmla="val 4110"/>
              </a:avLst>
            </a:prstGeom>
            <a:solidFill>
              <a:srgbClr val="BEDCF4"/>
            </a:solidFill>
            <a:ln w="28575">
              <a:solidFill>
                <a:srgbClr val="0999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8000" rIns="36000" bIns="18000" rtlCol="0" anchor="ctr"/>
            <a:lstStyle/>
            <a:p>
              <a:pPr algn="ctr"/>
              <a:endParaRPr lang="en-US" sz="46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23" name="Group 65"/>
            <p:cNvGrpSpPr/>
            <p:nvPr/>
          </p:nvGrpSpPr>
          <p:grpSpPr>
            <a:xfrm>
              <a:off x="1076414" y="4377894"/>
              <a:ext cx="7834670" cy="915634"/>
              <a:chOff x="166396" y="8755081"/>
              <a:chExt cx="7834670" cy="915634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7616544" cy="915634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1327444" y="8821570"/>
                <a:ext cx="6673622" cy="791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3(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sgk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trang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132) </a:t>
                </a:r>
              </a:p>
            </p:txBody>
          </p:sp>
        </p:grp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3CC2E8B0-6166-48A2-A8EC-A981700D0C73}"/>
                  </a:ext>
                </a:extLst>
              </p:cNvPr>
              <p:cNvSpPr/>
              <p:nvPr/>
            </p:nvSpPr>
            <p:spPr>
              <a:xfrm>
                <a:off x="4137990" y="3850299"/>
                <a:ext cx="16437597" cy="14075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40385">
                  <a:lnSpc>
                    <a:spcPct val="115000"/>
                  </a:lnSpc>
                  <a:spcAft>
                    <a:spcPts val="0"/>
                  </a:spcAft>
                  <a:tabLst>
                    <a:tab pos="180340" algn="l"/>
                    <a:tab pos="288290" algn="l"/>
                    <a:tab pos="467995" algn="l"/>
                    <a:tab pos="540385" algn="l"/>
                    <a:tab pos="648335" algn="l"/>
                    <a:tab pos="1260475" algn="l"/>
                    <a:tab pos="3780790" algn="l"/>
                  </a:tabLst>
                </a:pPr>
                <a:r>
                  <a:rPr lang="en-US" sz="4400" b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a)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𝒍𝒊𝒎</m:t>
                        </m:r>
                      </m:e>
                      <m:lim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→−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</m:lim>
                    </m:limLow>
                    <m:f>
                      <m:fPr>
                        <m:ctrlP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den>
                    </m:f>
                  </m:oMath>
                </a14:m>
                <a:r>
                  <a:rPr lang="en-US" sz="4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			b)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𝒍𝒊𝒎</m:t>
                        </m:r>
                      </m:e>
                      <m:lim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→−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lim>
                    </m:limLow>
                    <m:f>
                      <m:fPr>
                        <m:ctrlP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		c)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𝒍𝒊𝒎</m:t>
                        </m:r>
                      </m:e>
                      <m:lim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𝟔</m:t>
                        </m:r>
                      </m:lim>
                    </m:limLow>
                    <m:f>
                      <m:fPr>
                        <m:ctrlP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  <m: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𝟑</m:t>
                            </m:r>
                          </m:e>
                        </m:rad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𝟔</m:t>
                        </m:r>
                      </m:den>
                    </m:f>
                  </m:oMath>
                </a14:m>
                <a:endParaRPr lang="en-US" sz="4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CC2E8B0-6166-48A2-A8EC-A981700D0C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990" y="3850299"/>
                <a:ext cx="16437597" cy="1407501"/>
              </a:xfrm>
              <a:prstGeom prst="rect">
                <a:avLst/>
              </a:prstGeom>
              <a:blipFill>
                <a:blip r:embed="rId3"/>
                <a:stretch>
                  <a:fillRect b="-5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0F250C7A-E91B-4E8B-9CE1-8B3C16665445}"/>
              </a:ext>
            </a:extLst>
          </p:cNvPr>
          <p:cNvSpPr/>
          <p:nvPr/>
        </p:nvSpPr>
        <p:spPr>
          <a:xfrm>
            <a:off x="8993187" y="2814986"/>
            <a:ext cx="51828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giới</a:t>
            </a:r>
            <a:r>
              <a:rPr lang="en-US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hạn</a:t>
            </a:r>
            <a:r>
              <a:rPr lang="en-US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xmlns="" id="{A814B582-4FE7-4111-883E-124CFD274A94}"/>
                  </a:ext>
                </a:extLst>
              </p:cNvPr>
              <p:cNvSpPr/>
              <p:nvPr/>
            </p:nvSpPr>
            <p:spPr>
              <a:xfrm>
                <a:off x="4268786" y="7780332"/>
                <a:ext cx="15849601" cy="41830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40385">
                  <a:lnSpc>
                    <a:spcPct val="115000"/>
                  </a:lnSpc>
                  <a:spcAft>
                    <a:spcPts val="0"/>
                  </a:spcAft>
                  <a:tabLst>
                    <a:tab pos="180340" algn="l"/>
                    <a:tab pos="288290" algn="l"/>
                    <a:tab pos="467995" algn="l"/>
                    <a:tab pos="540385" algn="l"/>
                    <a:tab pos="648335" algn="l"/>
                    <a:tab pos="1260475" algn="l"/>
                    <a:tab pos="3780790" algn="l"/>
                  </a:tabLst>
                </a:pPr>
                <a:r>
                  <a:rPr lang="en-US" sz="4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→−3</m:t>
                        </m:r>
                      </m:lim>
                    </m:limLow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+1</m:t>
                        </m:r>
                      </m:den>
                    </m:f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→−3</m:t>
                        </m:r>
                      </m:lim>
                    </m:limLow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−1</m:t>
                        </m:r>
                      </m:e>
                    </m:d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=−4</m:t>
                    </m:r>
                  </m:oMath>
                </a14:m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540385">
                  <a:lnSpc>
                    <a:spcPct val="115000"/>
                  </a:lnSpc>
                  <a:spcAft>
                    <a:spcPts val="0"/>
                  </a:spcAft>
                  <a:tabLst>
                    <a:tab pos="180340" algn="l"/>
                    <a:tab pos="288290" algn="l"/>
                    <a:tab pos="467995" algn="l"/>
                    <a:tab pos="540385" algn="l"/>
                    <a:tab pos="648335" algn="l"/>
                    <a:tab pos="1260475" algn="l"/>
                    <a:tab pos="3780790" algn="l"/>
                  </a:tabLst>
                </a:pP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→−2</m:t>
                        </m:r>
                      </m:lim>
                    </m:limLow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4−</m:t>
                        </m:r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+2</m:t>
                        </m:r>
                      </m:den>
                    </m:f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→−2</m:t>
                        </m:r>
                      </m:lim>
                    </m:limLow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2−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=4</m:t>
                    </m:r>
                  </m:oMath>
                </a14:m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540385">
                  <a:lnSpc>
                    <a:spcPct val="115000"/>
                  </a:lnSpc>
                  <a:spcAft>
                    <a:spcPts val="0"/>
                  </a:spcAft>
                  <a:tabLst>
                    <a:tab pos="180340" algn="l"/>
                    <a:tab pos="288290" algn="l"/>
                    <a:tab pos="467995" algn="l"/>
                    <a:tab pos="540385" algn="l"/>
                    <a:tab pos="648335" algn="l"/>
                    <a:tab pos="1260475" algn="l"/>
                    <a:tab pos="3780790" algn="l"/>
                  </a:tabLst>
                </a:pP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→6</m:t>
                        </m:r>
                      </m:lim>
                    </m:limLow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+3</m:t>
                            </m:r>
                          </m:e>
                        </m:rad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−6</m:t>
                        </m:r>
                      </m:den>
                    </m:f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→6</m:t>
                        </m:r>
                      </m:lim>
                    </m:limLow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+3</m:t>
                                </m:r>
                              </m:e>
                            </m:rad>
                          </m:e>
                          <m:sup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−6</m:t>
                            </m:r>
                          </m:e>
                        </m:d>
                        <m:d>
                          <m:d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+3</m:t>
                                </m:r>
                              </m:e>
                            </m:rad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+3</m:t>
                            </m:r>
                          </m:e>
                        </m:d>
                      </m:den>
                    </m:f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𝑙𝑖𝑚</m:t>
                        </m:r>
                      </m:e>
                      <m:li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→6</m:t>
                        </m:r>
                      </m:lim>
                    </m:limLow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+3</m:t>
                            </m:r>
                          </m:e>
                        </m:rad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+3</m:t>
                        </m:r>
                      </m:den>
                    </m:f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US" sz="4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814B582-4FE7-4111-883E-124CFD274A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786" y="7780332"/>
                <a:ext cx="15849601" cy="41830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590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A485934A-BDAD-4CE8-8C3C-B5B78E71458F}"/>
              </a:ext>
            </a:extLst>
          </p:cNvPr>
          <p:cNvGrpSpPr/>
          <p:nvPr/>
        </p:nvGrpSpPr>
        <p:grpSpPr>
          <a:xfrm>
            <a:off x="1220787" y="6598521"/>
            <a:ext cx="21948825" cy="3930295"/>
            <a:chOff x="1220787" y="3408820"/>
            <a:chExt cx="21948825" cy="2679237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C71DAC24-4CD7-4B23-BB59-BCE4A36E133E}"/>
                </a:ext>
              </a:extLst>
            </p:cNvPr>
            <p:cNvGrpSpPr/>
            <p:nvPr/>
          </p:nvGrpSpPr>
          <p:grpSpPr>
            <a:xfrm>
              <a:off x="1220787" y="3408820"/>
              <a:ext cx="21948825" cy="2679237"/>
              <a:chOff x="1063132" y="1828395"/>
              <a:chExt cx="21948825" cy="2679237"/>
            </a:xfrm>
          </p:grpSpPr>
          <p:sp>
            <p:nvSpPr>
              <p:cNvPr id="56" name="Rounded Rectangle 47">
                <a:extLst>
                  <a:ext uri="{FF2B5EF4-FFF2-40B4-BE49-F238E27FC236}">
                    <a16:creationId xmlns:a16="http://schemas.microsoft.com/office/drawing/2014/main" xmlns="" id="{382B491F-2DF6-41D4-A66D-9C51813D74E4}"/>
                  </a:ext>
                </a:extLst>
              </p:cNvPr>
              <p:cNvSpPr/>
              <p:nvPr/>
            </p:nvSpPr>
            <p:spPr>
              <a:xfrm>
                <a:off x="1063132" y="2136947"/>
                <a:ext cx="21948825" cy="2370685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xmlns="" id="{93C953AE-343F-4958-ADAA-9AD95AEA4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9332" y="1828395"/>
                <a:ext cx="3478409" cy="696330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40704033-135C-4E72-BC3A-E8F56704607C}"/>
                </a:ext>
              </a:extLst>
            </p:cNvPr>
            <p:cNvSpPr txBox="1"/>
            <p:nvPr/>
          </p:nvSpPr>
          <p:spPr>
            <a:xfrm>
              <a:off x="1661194" y="3408820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</a:t>
              </a:r>
              <a:r>
                <a:rPr lang="vi-VN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Ư</a:t>
              </a:r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ỚNG DẪN GIẢI BÀI TẬP VỀ NHÀ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63518" y="2756866"/>
            <a:ext cx="22325581" cy="3643934"/>
            <a:chOff x="1076414" y="4297102"/>
            <a:chExt cx="22325581" cy="3605926"/>
          </a:xfrm>
        </p:grpSpPr>
        <p:sp>
          <p:nvSpPr>
            <p:cNvPr id="39" name="Rounded Rectangle 38"/>
            <p:cNvSpPr/>
            <p:nvPr/>
          </p:nvSpPr>
          <p:spPr>
            <a:xfrm>
              <a:off x="1533269" y="4671091"/>
              <a:ext cx="21868726" cy="3231937"/>
            </a:xfrm>
            <a:prstGeom prst="roundRect">
              <a:avLst>
                <a:gd name="adj" fmla="val 4110"/>
              </a:avLst>
            </a:prstGeom>
            <a:solidFill>
              <a:srgbClr val="BEDCF4"/>
            </a:solidFill>
            <a:ln w="28575">
              <a:solidFill>
                <a:srgbClr val="0999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8000" rIns="36000" bIns="18000" rtlCol="0" anchor="ctr"/>
            <a:lstStyle/>
            <a:p>
              <a:pPr algn="ctr"/>
              <a:endParaRPr lang="en-US" sz="46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23" name="Group 65"/>
            <p:cNvGrpSpPr/>
            <p:nvPr/>
          </p:nvGrpSpPr>
          <p:grpSpPr>
            <a:xfrm>
              <a:off x="1076414" y="4297102"/>
              <a:ext cx="6017263" cy="996426"/>
              <a:chOff x="166396" y="8674289"/>
              <a:chExt cx="6017263" cy="996426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674289"/>
                <a:ext cx="5799137" cy="996426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1233265" y="8802422"/>
                <a:ext cx="4950394" cy="791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Bài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tập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bổ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sung </a:t>
                </a:r>
              </a:p>
            </p:txBody>
          </p:sp>
        </p:grp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1ED28B77-B0D6-4395-BCEF-A69D34A31F82}"/>
              </a:ext>
            </a:extLst>
          </p:cNvPr>
          <p:cNvSpPr/>
          <p:nvPr/>
        </p:nvSpPr>
        <p:spPr>
          <a:xfrm>
            <a:off x="7392987" y="5234485"/>
            <a:ext cx="990600" cy="10901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6C7A1DFC-5E3D-4F17-9689-24F8043174F5}"/>
                  </a:ext>
                </a:extLst>
              </p:cNvPr>
              <p:cNvSpPr/>
              <p:nvPr/>
            </p:nvSpPr>
            <p:spPr>
              <a:xfrm>
                <a:off x="3303585" y="3733800"/>
                <a:ext cx="14757402" cy="24124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40385">
                  <a:lnSpc>
                    <a:spcPct val="150000"/>
                  </a:lnSpc>
                  <a:spcBef>
                    <a:spcPts val="600"/>
                  </a:spcBef>
                  <a:spcAft>
                    <a:spcPts val="0"/>
                  </a:spcAft>
                  <a:tabLst>
                    <a:tab pos="180340" algn="l"/>
                  </a:tabLst>
                </a:pPr>
                <a:r>
                  <a:rPr lang="fr-FR" sz="4400" b="1" dirty="0" err="1">
                    <a:solidFill>
                      <a:srgbClr val="3333FF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Câu</a:t>
                </a:r>
                <a:r>
                  <a:rPr lang="fr-FR" sz="4400" b="1" dirty="0">
                    <a:solidFill>
                      <a:srgbClr val="3333FF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 1</a:t>
                </a:r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r>
                  <a:rPr lang="en-US" sz="4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4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</a:t>
                </a:r>
                <a:r>
                  <a:rPr lang="fr-F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→−1</m:t>
                        </m:r>
                      </m:lim>
                    </m:limLow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+7</m:t>
                        </m:r>
                      </m:e>
                    </m:d>
                  </m:oMath>
                </a14:m>
                <a:r>
                  <a:rPr lang="fr-F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 </a:t>
                </a:r>
              </a:p>
              <a:p>
                <a:pPr marL="540385" indent="539750">
                  <a:lnSpc>
                    <a:spcPct val="150000"/>
                  </a:lnSpc>
                  <a:spcBef>
                    <a:spcPts val="600"/>
                  </a:spcBef>
                  <a:spcAft>
                    <a:spcPts val="0"/>
                  </a:spcAft>
                  <a:tabLst>
                    <a:tab pos="180340" algn="l"/>
                    <a:tab pos="2250440" algn="l"/>
                    <a:tab pos="3420745" algn="l"/>
                  </a:tabLst>
                </a:pPr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A.</a:t>
                </a:r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5.			</a:t>
                </a:r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B.</a:t>
                </a:r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9.		</a:t>
                </a:r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C.</a:t>
                </a:r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0.		</a:t>
                </a:r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D.</a:t>
                </a:r>
                <a:r>
                  <a:rPr lang="en-US" sz="4400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7.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C7A1DFC-5E3D-4F17-9689-24F8043174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3585" y="3733800"/>
                <a:ext cx="14757402" cy="2412455"/>
              </a:xfrm>
              <a:prstGeom prst="rect">
                <a:avLst/>
              </a:prstGeom>
              <a:blipFill>
                <a:blip r:embed="rId3"/>
                <a:stretch>
                  <a:fillRect b="-11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28F29609-8EF1-4F7C-BFED-8A9C91D47FB2}"/>
                  </a:ext>
                </a:extLst>
              </p:cNvPr>
              <p:cNvSpPr/>
              <p:nvPr/>
            </p:nvSpPr>
            <p:spPr>
              <a:xfrm>
                <a:off x="2921620" y="8153118"/>
                <a:ext cx="15864865" cy="13770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40385" indent="539750">
                  <a:lnSpc>
                    <a:spcPct val="150000"/>
                  </a:lnSpc>
                  <a:spcBef>
                    <a:spcPts val="600"/>
                  </a:spcBef>
                  <a:spcAft>
                    <a:spcPts val="0"/>
                  </a:spcAft>
                  <a:tabLst>
                    <a:tab pos="180340" algn="l"/>
                  </a:tabLst>
                </a:pPr>
                <a:r>
                  <a:rPr lang="fr-FR" sz="44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Ta </a:t>
                </a:r>
                <a:r>
                  <a:rPr lang="fr-FR" sz="4400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có</a:t>
                </a:r>
                <a:r>
                  <a:rPr lang="fr-FR" sz="44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→−1</m:t>
                        </m:r>
                      </m:lim>
                    </m:limLow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+7</m:t>
                        </m:r>
                      </m:e>
                    </m:d>
                    <m:r>
                      <a:rPr lang="fr-FR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→−1</m:t>
                        </m:r>
                      </m:lim>
                    </m:limLow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fr-FR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−1</m:t>
                                </m:r>
                              </m:e>
                            </m:d>
                          </m:e>
                          <m:sup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d>
                          <m:d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−1</m:t>
                            </m:r>
                          </m:e>
                        </m:d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+7</m:t>
                        </m:r>
                      </m:e>
                    </m:d>
                    <m:r>
                      <a:rPr lang="fr-FR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=9.</m:t>
                    </m:r>
                  </m:oMath>
                </a14:m>
                <a:r>
                  <a:rPr lang="fr-F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8F29609-8EF1-4F7C-BFED-8A9C91D47F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1620" y="8153118"/>
                <a:ext cx="15864865" cy="1377044"/>
              </a:xfrm>
              <a:prstGeom prst="rect">
                <a:avLst/>
              </a:prstGeom>
              <a:blipFill>
                <a:blip r:embed="rId4"/>
                <a:stretch>
                  <a:fillRect b="-4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017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A485934A-BDAD-4CE8-8C3C-B5B78E71458F}"/>
              </a:ext>
            </a:extLst>
          </p:cNvPr>
          <p:cNvGrpSpPr/>
          <p:nvPr/>
        </p:nvGrpSpPr>
        <p:grpSpPr>
          <a:xfrm>
            <a:off x="1220787" y="6858000"/>
            <a:ext cx="21948825" cy="4038600"/>
            <a:chOff x="1220787" y="3118201"/>
            <a:chExt cx="21948825" cy="295063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C71DAC24-4CD7-4B23-BB59-BCE4A36E133E}"/>
                </a:ext>
              </a:extLst>
            </p:cNvPr>
            <p:cNvGrpSpPr/>
            <p:nvPr/>
          </p:nvGrpSpPr>
          <p:grpSpPr>
            <a:xfrm>
              <a:off x="1220787" y="3118201"/>
              <a:ext cx="21948825" cy="2950631"/>
              <a:chOff x="1063132" y="1537776"/>
              <a:chExt cx="21948825" cy="2950631"/>
            </a:xfrm>
          </p:grpSpPr>
          <p:sp>
            <p:nvSpPr>
              <p:cNvPr id="56" name="Rounded Rectangle 47">
                <a:extLst>
                  <a:ext uri="{FF2B5EF4-FFF2-40B4-BE49-F238E27FC236}">
                    <a16:creationId xmlns:a16="http://schemas.microsoft.com/office/drawing/2014/main" xmlns="" id="{382B491F-2DF6-41D4-A66D-9C51813D74E4}"/>
                  </a:ext>
                </a:extLst>
              </p:cNvPr>
              <p:cNvSpPr/>
              <p:nvPr/>
            </p:nvSpPr>
            <p:spPr>
              <a:xfrm>
                <a:off x="1063132" y="1872450"/>
                <a:ext cx="21948825" cy="2615957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xmlns="" id="{93C953AE-343F-4958-ADAA-9AD95AEA4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9332" y="1537776"/>
                <a:ext cx="3478409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40704033-135C-4E72-BC3A-E8F56704607C}"/>
                </a:ext>
              </a:extLst>
            </p:cNvPr>
            <p:cNvSpPr txBox="1"/>
            <p:nvPr/>
          </p:nvSpPr>
          <p:spPr>
            <a:xfrm>
              <a:off x="1661194" y="3170146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</a:t>
              </a:r>
              <a:r>
                <a:rPr lang="vi-VN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Ư</a:t>
              </a:r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ỚNG DẪN GIẢI BÀI TẬP VỀ NHÀ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63518" y="2833066"/>
            <a:ext cx="22325581" cy="3643934"/>
            <a:chOff x="1076414" y="4297102"/>
            <a:chExt cx="22325581" cy="3605926"/>
          </a:xfrm>
        </p:grpSpPr>
        <p:sp>
          <p:nvSpPr>
            <p:cNvPr id="39" name="Rounded Rectangle 38"/>
            <p:cNvSpPr/>
            <p:nvPr/>
          </p:nvSpPr>
          <p:spPr>
            <a:xfrm>
              <a:off x="1533269" y="4671091"/>
              <a:ext cx="21868726" cy="3231937"/>
            </a:xfrm>
            <a:prstGeom prst="roundRect">
              <a:avLst>
                <a:gd name="adj" fmla="val 4110"/>
              </a:avLst>
            </a:prstGeom>
            <a:solidFill>
              <a:srgbClr val="BEDCF4"/>
            </a:solidFill>
            <a:ln w="28575">
              <a:solidFill>
                <a:srgbClr val="0999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8000" rIns="36000" bIns="18000" rtlCol="0" anchor="ctr"/>
            <a:lstStyle/>
            <a:p>
              <a:pPr algn="ctr"/>
              <a:endParaRPr lang="en-US" sz="46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23" name="Group 65"/>
            <p:cNvGrpSpPr/>
            <p:nvPr/>
          </p:nvGrpSpPr>
          <p:grpSpPr>
            <a:xfrm>
              <a:off x="1076414" y="4297102"/>
              <a:ext cx="6017263" cy="996426"/>
              <a:chOff x="166396" y="8674289"/>
              <a:chExt cx="6017263" cy="996426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674289"/>
                <a:ext cx="5799137" cy="996426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1233265" y="8802422"/>
                <a:ext cx="4950394" cy="791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Bài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tập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bổ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sung </a:t>
                </a:r>
              </a:p>
            </p:txBody>
          </p:sp>
        </p:grp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1ED28B77-B0D6-4395-BCEF-A69D34A31F82}"/>
              </a:ext>
            </a:extLst>
          </p:cNvPr>
          <p:cNvSpPr/>
          <p:nvPr/>
        </p:nvSpPr>
        <p:spPr>
          <a:xfrm>
            <a:off x="7871455" y="5386885"/>
            <a:ext cx="990600" cy="10901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5EA02B54-9BC2-42BA-961A-B0C62961505F}"/>
                  </a:ext>
                </a:extLst>
              </p:cNvPr>
              <p:cNvSpPr/>
              <p:nvPr/>
            </p:nvSpPr>
            <p:spPr>
              <a:xfrm>
                <a:off x="3316217" y="3310877"/>
                <a:ext cx="16130725" cy="32264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40385">
                  <a:lnSpc>
                    <a:spcPct val="150000"/>
                  </a:lnSpc>
                  <a:spcBef>
                    <a:spcPts val="600"/>
                  </a:spcBef>
                  <a:spcAft>
                    <a:spcPts val="0"/>
                  </a:spcAft>
                  <a:tabLst>
                    <a:tab pos="180340" algn="l"/>
                  </a:tabLst>
                </a:pPr>
                <a:r>
                  <a:rPr lang="en-US" sz="4400" b="1" dirty="0" err="1">
                    <a:solidFill>
                      <a:srgbClr val="3333FF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Câu</a:t>
                </a:r>
                <a:r>
                  <a:rPr lang="en-US" sz="4400" b="1" dirty="0">
                    <a:solidFill>
                      <a:srgbClr val="3333FF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vi-VN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2</a:t>
                </a:r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r>
                  <a:rPr lang="en-US" sz="4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b="1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Tính</a:t>
                </a:r>
                <a:r>
                  <a:rPr lang="en-US" sz="4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𝑰</m:t>
                    </m:r>
                    <m:r>
                      <a:rPr lang="en-US" sz="4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𝒍𝒊𝒎</m:t>
                        </m:r>
                      </m:e>
                      <m:lim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lim>
                    </m:limLow>
                    <m:f>
                      <m:fPr>
                        <m:ctrlP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𝟓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𝒙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𝟒</m:t>
                        </m:r>
                      </m:num>
                      <m:den>
                        <m:sSup>
                          <m:sSupPr>
                            <m:ctrlP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4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en-US" sz="4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den>
                    </m:f>
                  </m:oMath>
                </a14:m>
                <a:r>
                  <a:rPr lang="en-US" sz="4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endParaRPr lang="en-US" sz="48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marL="540385" indent="450215">
                  <a:lnSpc>
                    <a:spcPct val="150000"/>
                  </a:lnSpc>
                  <a:spcBef>
                    <a:spcPts val="600"/>
                  </a:spcBef>
                  <a:spcAft>
                    <a:spcPts val="0"/>
                  </a:spcAft>
                  <a:tabLst>
                    <a:tab pos="180340" algn="l"/>
                    <a:tab pos="2250440" algn="l"/>
                    <a:tab pos="3420745" algn="l"/>
                  </a:tabLst>
                </a:pPr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A. </a:t>
                </a:r>
                <a14:m>
                  <m:oMath xmlns:m="http://schemas.openxmlformats.org/officeDocument/2006/math">
                    <m:r>
                      <a:rPr lang="en-US" sz="4400" b="1" i="1">
                        <a:solidFill>
                          <a:srgbClr val="3333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</m:t>
                    </m:r>
                    <m:f>
                      <m:fPr>
                        <m:ctrlPr>
                          <a:rPr lang="en-US" sz="4400" b="1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b="1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4400" b="1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		   B. </a:t>
                </a:r>
                <a14:m>
                  <m:oMath xmlns:m="http://schemas.openxmlformats.org/officeDocument/2006/math">
                    <m:r>
                      <a:rPr lang="en-US" sz="4400" b="1" i="1">
                        <a:solidFill>
                          <a:srgbClr val="3333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</m:t>
                    </m:r>
                    <m:f>
                      <m:fPr>
                        <m:ctrlPr>
                          <a:rPr lang="en-US" sz="4400" b="1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b="1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en-US" sz="4400" b="1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		C. </a:t>
                </a:r>
                <a14:m>
                  <m:oMath xmlns:m="http://schemas.openxmlformats.org/officeDocument/2006/math">
                    <m:r>
                      <a:rPr lang="en-US" sz="4400" b="1" i="1">
                        <a:solidFill>
                          <a:srgbClr val="3333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</m:t>
                    </m:r>
                    <m:f>
                      <m:fPr>
                        <m:ctrlPr>
                          <a:rPr lang="en-US" sz="4400" b="1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b="1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4400" b="1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		D. </a:t>
                </a:r>
                <a14:m>
                  <m:oMath xmlns:m="http://schemas.openxmlformats.org/officeDocument/2006/math">
                    <m:r>
                      <a:rPr lang="en-US" sz="4400" b="1" i="1">
                        <a:solidFill>
                          <a:srgbClr val="3333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</m:t>
                    </m:r>
                    <m:f>
                      <m:fPr>
                        <m:ctrlPr>
                          <a:rPr lang="en-US" sz="4400" b="1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b="1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4400" b="1" i="1">
                            <a:solidFill>
                              <a:srgbClr val="33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3333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       </a:t>
                </a:r>
                <a:endParaRPr lang="en-US" sz="48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EA02B54-9BC2-42BA-961A-B0C6296150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6217" y="3310877"/>
                <a:ext cx="16130725" cy="3226461"/>
              </a:xfrm>
              <a:prstGeom prst="rect">
                <a:avLst/>
              </a:prstGeom>
              <a:blipFill>
                <a:blip r:embed="rId3"/>
                <a:stretch>
                  <a:fillRect b="-3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AD0A39C8-DD84-4927-8786-A1E97B832403}"/>
                  </a:ext>
                </a:extLst>
              </p:cNvPr>
              <p:cNvSpPr/>
              <p:nvPr/>
            </p:nvSpPr>
            <p:spPr>
              <a:xfrm>
                <a:off x="3278187" y="7811915"/>
                <a:ext cx="11167737" cy="15754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540385" indent="450215">
                  <a:lnSpc>
                    <a:spcPct val="150000"/>
                  </a:lnSpc>
                  <a:spcBef>
                    <a:spcPts val="600"/>
                  </a:spcBef>
                  <a:spcAft>
                    <a:spcPts val="0"/>
                  </a:spcAft>
                  <a:tabLst>
                    <a:tab pos="180340" algn="l"/>
                  </a:tabLst>
                </a:pPr>
                <a:r>
                  <a:rPr lang="fr-FR" sz="44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Ta </a:t>
                </a:r>
                <a:r>
                  <a:rPr lang="fr-FR" sz="4400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có</a:t>
                </a:r>
                <a:r>
                  <a:rPr lang="fr-FR" sz="44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𝐼</m:t>
                    </m:r>
                    <m:r>
                      <a:rPr lang="fr-FR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→1</m:t>
                        </m:r>
                      </m:lim>
                    </m:limLow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−1</m:t>
                            </m:r>
                          </m:e>
                        </m:d>
                        <m:d>
                          <m:d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−4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−1</m:t>
                            </m:r>
                          </m:e>
                        </m:d>
                        <m:d>
                          <m:d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+1</m:t>
                            </m:r>
                          </m:e>
                        </m:d>
                      </m:den>
                    </m:f>
                    <m:r>
                      <a:rPr lang="fr-FR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→1</m:t>
                        </m:r>
                      </m:lim>
                    </m:limLow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−4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fr-F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+1</m:t>
                            </m:r>
                          </m:e>
                        </m:d>
                      </m:den>
                    </m:f>
                    <m:r>
                      <a:rPr lang="fr-FR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=−</m:t>
                    </m:r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num>
                      <m:den>
                        <m:r>
                          <a:rPr lang="fr-F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fr-FR" sz="4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endParaRPr lang="en-US" sz="4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D0A39C8-DD84-4927-8786-A1E97B8324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8187" y="7811915"/>
                <a:ext cx="11167737" cy="1575431"/>
              </a:xfrm>
              <a:prstGeom prst="rect">
                <a:avLst/>
              </a:prstGeom>
              <a:blipFill>
                <a:blip r:embed="rId4"/>
                <a:stretch>
                  <a:fillRect r="-1255" b="-3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926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A485934A-BDAD-4CE8-8C3C-B5B78E71458F}"/>
              </a:ext>
            </a:extLst>
          </p:cNvPr>
          <p:cNvGrpSpPr/>
          <p:nvPr/>
        </p:nvGrpSpPr>
        <p:grpSpPr>
          <a:xfrm>
            <a:off x="552993" y="6172200"/>
            <a:ext cx="23451594" cy="7105139"/>
            <a:chOff x="1220787" y="3118201"/>
            <a:chExt cx="21948825" cy="4843490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C71DAC24-4CD7-4B23-BB59-BCE4A36E133E}"/>
                </a:ext>
              </a:extLst>
            </p:cNvPr>
            <p:cNvGrpSpPr/>
            <p:nvPr/>
          </p:nvGrpSpPr>
          <p:grpSpPr>
            <a:xfrm>
              <a:off x="1220787" y="3118201"/>
              <a:ext cx="21948825" cy="4843490"/>
              <a:chOff x="1063132" y="1537776"/>
              <a:chExt cx="21948825" cy="4843490"/>
            </a:xfrm>
          </p:grpSpPr>
          <p:sp>
            <p:nvSpPr>
              <p:cNvPr id="56" name="Rounded Rectangle 47">
                <a:extLst>
                  <a:ext uri="{FF2B5EF4-FFF2-40B4-BE49-F238E27FC236}">
                    <a16:creationId xmlns:a16="http://schemas.microsoft.com/office/drawing/2014/main" xmlns="" id="{382B491F-2DF6-41D4-A66D-9C51813D74E4}"/>
                  </a:ext>
                </a:extLst>
              </p:cNvPr>
              <p:cNvSpPr/>
              <p:nvPr/>
            </p:nvSpPr>
            <p:spPr>
              <a:xfrm>
                <a:off x="1063132" y="1737377"/>
                <a:ext cx="21948825" cy="4643889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xmlns="" id="{93C953AE-343F-4958-ADAA-9AD95AEA4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9332" y="1537776"/>
                <a:ext cx="3478409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40704033-135C-4E72-BC3A-E8F56704607C}"/>
                </a:ext>
              </a:extLst>
            </p:cNvPr>
            <p:cNvSpPr txBox="1"/>
            <p:nvPr/>
          </p:nvSpPr>
          <p:spPr>
            <a:xfrm>
              <a:off x="1661194" y="3170146"/>
              <a:ext cx="249780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Lời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giải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</a:t>
              </a:r>
              <a:r>
                <a:rPr lang="vi-VN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Ư</a:t>
              </a:r>
              <a:r>
                <a:rPr lang="en-US" sz="48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ỚNG DẪN GIẢI BÀI TẬP VỀ NHÀ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0" y="2423098"/>
            <a:ext cx="24004587" cy="3643934"/>
            <a:chOff x="1076414" y="4297102"/>
            <a:chExt cx="22325581" cy="3605926"/>
          </a:xfrm>
        </p:grpSpPr>
        <p:sp>
          <p:nvSpPr>
            <p:cNvPr id="39" name="Rounded Rectangle 38"/>
            <p:cNvSpPr/>
            <p:nvPr/>
          </p:nvSpPr>
          <p:spPr>
            <a:xfrm>
              <a:off x="1533269" y="4671091"/>
              <a:ext cx="21868726" cy="3231937"/>
            </a:xfrm>
            <a:prstGeom prst="roundRect">
              <a:avLst>
                <a:gd name="adj" fmla="val 4110"/>
              </a:avLst>
            </a:prstGeom>
            <a:solidFill>
              <a:srgbClr val="BEDCF4"/>
            </a:solidFill>
            <a:ln w="28575">
              <a:solidFill>
                <a:srgbClr val="0999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8000" rIns="36000" bIns="18000" rtlCol="0" anchor="ctr"/>
            <a:lstStyle/>
            <a:p>
              <a:pPr algn="ctr"/>
              <a:endParaRPr lang="en-US" sz="46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23" name="Group 65"/>
            <p:cNvGrpSpPr/>
            <p:nvPr/>
          </p:nvGrpSpPr>
          <p:grpSpPr>
            <a:xfrm>
              <a:off x="1076414" y="4297102"/>
              <a:ext cx="6017263" cy="996426"/>
              <a:chOff x="166396" y="8674289"/>
              <a:chExt cx="6017263" cy="996426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674289"/>
                <a:ext cx="5799137" cy="996426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1233265" y="8802422"/>
                <a:ext cx="4950394" cy="791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Bài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tập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bổ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sung </a:t>
                </a:r>
              </a:p>
            </p:txBody>
          </p:sp>
        </p:grp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9186E795-C2E9-436B-8999-3F8DB6AC5581}"/>
              </a:ext>
            </a:extLst>
          </p:cNvPr>
          <p:cNvSpPr/>
          <p:nvPr/>
        </p:nvSpPr>
        <p:spPr>
          <a:xfrm>
            <a:off x="2033586" y="228600"/>
            <a:ext cx="1066800" cy="1066800"/>
          </a:xfrm>
          <a:prstGeom prst="roundRect">
            <a:avLst/>
          </a:prstGeom>
          <a:solidFill>
            <a:srgbClr val="145F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LỚP</a:t>
            </a:r>
            <a:r>
              <a:rPr lang="en-US" sz="3600" dirty="0"/>
              <a:t> </a:t>
            </a:r>
            <a:r>
              <a:rPr lang="en-US" sz="4000" dirty="0"/>
              <a:t>11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E1372445-64A2-4402-A815-867A348F9C27}"/>
              </a:ext>
            </a:extLst>
          </p:cNvPr>
          <p:cNvSpPr/>
          <p:nvPr/>
        </p:nvSpPr>
        <p:spPr>
          <a:xfrm>
            <a:off x="32781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GIẢI TÍCH</a:t>
            </a:r>
            <a:endParaRPr lang="en-US" sz="40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5CB1D10E-0E59-48C3-AA8F-F1CD6E4A6683}"/>
              </a:ext>
            </a:extLst>
          </p:cNvPr>
          <p:cNvSpPr/>
          <p:nvPr/>
        </p:nvSpPr>
        <p:spPr>
          <a:xfrm>
            <a:off x="5106987" y="228600"/>
            <a:ext cx="2387601" cy="1066800"/>
          </a:xfrm>
          <a:prstGeom prst="round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BÀI 2</a:t>
            </a:r>
          </a:p>
          <a:p>
            <a:pPr algn="ctr"/>
            <a:r>
              <a:rPr lang="en-US" sz="3200" dirty="0" err="1"/>
              <a:t>Chương</a:t>
            </a:r>
            <a:r>
              <a:rPr lang="en-US" sz="3200" b="1" dirty="0"/>
              <a:t> IV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8D89ADF-BC09-4330-9609-3682BB3DE258}"/>
              </a:ext>
            </a:extLst>
          </p:cNvPr>
          <p:cNvSpPr/>
          <p:nvPr/>
        </p:nvSpPr>
        <p:spPr>
          <a:xfrm>
            <a:off x="7240587" y="228600"/>
            <a:ext cx="17146587" cy="1066800"/>
          </a:xfrm>
          <a:prstGeom prst="rect">
            <a:avLst/>
          </a:prstGeom>
          <a:solidFill>
            <a:srgbClr val="145F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HẠN CỦA HÀM SỐ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1ED28B77-B0D6-4395-BCEF-A69D34A31F82}"/>
              </a:ext>
            </a:extLst>
          </p:cNvPr>
          <p:cNvSpPr/>
          <p:nvPr/>
        </p:nvSpPr>
        <p:spPr>
          <a:xfrm>
            <a:off x="3887787" y="4853485"/>
            <a:ext cx="990600" cy="10901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xmlns="" id="{533312CF-18B5-40D0-8707-3FBE18BC3808}"/>
                  </a:ext>
                </a:extLst>
              </p:cNvPr>
              <p:cNvSpPr/>
              <p:nvPr/>
            </p:nvSpPr>
            <p:spPr>
              <a:xfrm>
                <a:off x="502610" y="3994900"/>
                <a:ext cx="23120977" cy="1872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90600" indent="-450215">
                  <a:lnSpc>
                    <a:spcPts val="7000"/>
                  </a:lnSpc>
                  <a:spcBef>
                    <a:spcPts val="600"/>
                  </a:spcBef>
                  <a:spcAft>
                    <a:spcPts val="0"/>
                  </a:spcAft>
                  <a:tabLst>
                    <a:tab pos="990600" algn="l"/>
                  </a:tabLst>
                </a:pPr>
                <a:r>
                  <a:rPr lang="en-US" sz="4400" b="1" dirty="0" err="1">
                    <a:solidFill>
                      <a:srgbClr val="3333FF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Câu</a:t>
                </a:r>
                <a:r>
                  <a:rPr lang="en-US" sz="4400" b="1" dirty="0">
                    <a:solidFill>
                      <a:srgbClr val="3333FF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 3. </a:t>
                </a:r>
                <a:r>
                  <a:rPr lang="pt-B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Tìm các giá trị thực của tham số </a:t>
                </a:r>
                <a14:m>
                  <m:oMath xmlns:m="http://schemas.openxmlformats.org/officeDocument/2006/math">
                    <m:r>
                      <a:rPr lang="pt-BR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𝑎</m:t>
                    </m:r>
                  </m:oMath>
                </a14:m>
                <a:r>
                  <a:rPr lang="pt-B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để hàm số</a:t>
                </a:r>
                <a14:m>
                  <m:oMath xmlns:m="http://schemas.openxmlformats.org/officeDocument/2006/math">
                    <m:r>
                      <a:rPr lang="pt-BR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pt-BR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eqArrPr>
                          <m:e>
                            <m:r>
                              <a:rPr lang="pt-B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&amp;</m:t>
                            </m:r>
                            <m:f>
                              <m:fPr>
                                <m:ctrlPr>
                                  <a:rPr lang="en-US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ad>
                                  <m:radPr>
                                    <m:ctrlPr>
                                      <a:rPr lang="en-US" sz="4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radPr>
                                  <m:deg>
                                    <m:r>
                                      <a:rPr lang="pt-BR" sz="4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3</m:t>
                                    </m:r>
                                  </m:deg>
                                  <m:e>
                                    <m:r>
                                      <a:rPr lang="pt-BR" sz="4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3</m:t>
                                    </m:r>
                                    <m:r>
                                      <a:rPr lang="pt-BR" sz="4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𝑥</m:t>
                                    </m:r>
                                    <m:r>
                                      <a:rPr lang="pt-BR" sz="4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+2</m:t>
                                    </m:r>
                                  </m:e>
                                </m:rad>
                                <m:r>
                                  <a:rPr lang="pt-BR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−2</m:t>
                                </m:r>
                              </m:num>
                              <m:den>
                                <m:r>
                                  <a:rPr lang="pt-BR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𝑥</m:t>
                                </m:r>
                                <m:r>
                                  <a:rPr lang="pt-BR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−2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pt-BR" sz="4400">
                                <a:effectLst/>
                                <a:latin typeface="Times New Roman" panose="02020603050405020304" pitchFamily="18" charset="0"/>
                                <a:ea typeface="Calibri" panose="020F0502020204030204" pitchFamily="34" charset="0"/>
                              </a:rPr>
                              <m:t>khi</m:t>
                            </m:r>
                            <m:r>
                              <a:rPr lang="pt-B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pt-BR" sz="4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&gt;2</m:t>
                            </m:r>
                          </m:e>
                          <m:e>
                            <m:r>
                              <a:rPr lang="pt-B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&amp;</m:t>
                            </m:r>
                            <m:r>
                              <a:rPr lang="pt-B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𝑎𝑥</m:t>
                            </m:r>
                            <m:r>
                              <a:rPr lang="pt-B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pt-BR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4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pt-BR" sz="4400">
                                <a:effectLst/>
                                <a:latin typeface="Times New Roman" panose="02020603050405020304" pitchFamily="18" charset="0"/>
                                <a:ea typeface="Calibri" panose="020F0502020204030204" pitchFamily="34" charset="0"/>
                              </a:rPr>
                              <m:t>khi</m:t>
                            </m:r>
                            <m:r>
                              <a:rPr lang="pt-BR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pt-BR" sz="4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≤2</m:t>
                            </m:r>
                          </m:e>
                        </m:eqArr>
                      </m:e>
                    </m:d>
                  </m:oMath>
                </a14:m>
                <a:r>
                  <a:rPr lang="pt-B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để tồn tại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pt-B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pt-B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pt-B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→2</m:t>
                        </m:r>
                      </m:lim>
                    </m:limLow>
                    <m:r>
                      <a:rPr lang="pt-BR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pt-B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endParaRPr lang="en-US" sz="4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marL="540385" indent="450215">
                  <a:lnSpc>
                    <a:spcPts val="7000"/>
                  </a:lnSpc>
                  <a:spcBef>
                    <a:spcPts val="600"/>
                  </a:spcBef>
                  <a:spcAft>
                    <a:spcPts val="0"/>
                  </a:spcAft>
                  <a:tabLst>
                    <a:tab pos="540385" algn="l"/>
                    <a:tab pos="3599815" algn="l"/>
                    <a:tab pos="5039995" algn="l"/>
                  </a:tabLst>
                </a:pPr>
                <a:r>
                  <a:rPr lang="pt-BR" sz="4400" b="1" dirty="0"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	A. </a:t>
                </a:r>
                <a14:m>
                  <m:oMath xmlns:m="http://schemas.openxmlformats.org/officeDocument/2006/math">
                    <m:r>
                      <a:rPr lang="pt-BR" sz="44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𝑎</m:t>
                    </m:r>
                    <m:r>
                      <a:rPr lang="pt-BR" sz="44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=0</m:t>
                    </m:r>
                  </m:oMath>
                </a14:m>
                <a:r>
                  <a:rPr lang="pt-BR" sz="44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  	</a:t>
                </a:r>
                <a:r>
                  <a:rPr lang="pt-B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	</a:t>
                </a:r>
                <a:r>
                  <a:rPr lang="pt-BR" sz="4400" b="1" dirty="0"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B. </a:t>
                </a:r>
                <a14:m>
                  <m:oMath xmlns:m="http://schemas.openxmlformats.org/officeDocument/2006/math">
                    <m:r>
                      <a:rPr lang="pt-BR" sz="44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𝑎</m:t>
                    </m:r>
                    <m:r>
                      <a:rPr lang="pt-BR" sz="44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=3</m:t>
                    </m:r>
                  </m:oMath>
                </a14:m>
                <a:r>
                  <a:rPr lang="pt-BR" sz="44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r>
                  <a:rPr lang="pt-B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		</a:t>
                </a:r>
                <a:r>
                  <a:rPr lang="pt-BR" sz="4400" b="1" dirty="0"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C. </a:t>
                </a:r>
                <a14:m>
                  <m:oMath xmlns:m="http://schemas.openxmlformats.org/officeDocument/2006/math">
                    <m:r>
                      <a:rPr lang="pt-BR" sz="44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𝑎</m:t>
                    </m:r>
                    <m:r>
                      <a:rPr lang="pt-BR" sz="44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=2</m:t>
                    </m:r>
                  </m:oMath>
                </a14:m>
                <a:r>
                  <a:rPr lang="pt-BR" sz="44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  </a:t>
                </a:r>
                <a:r>
                  <a:rPr lang="pt-BR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	</a:t>
                </a:r>
                <a:r>
                  <a:rPr lang="pt-BR" sz="4400" b="1" dirty="0"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D. </a:t>
                </a:r>
                <a14:m>
                  <m:oMath xmlns:m="http://schemas.openxmlformats.org/officeDocument/2006/math">
                    <m:r>
                      <a:rPr lang="pt-BR" sz="44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𝑎</m:t>
                    </m:r>
                    <m:r>
                      <a:rPr lang="pt-BR" sz="44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=1</m:t>
                    </m:r>
                  </m:oMath>
                </a14:m>
                <a:r>
                  <a:rPr lang="en-US" sz="44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endParaRPr lang="en-US" sz="4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533312CF-18B5-40D0-8707-3FBE18BC38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610" y="3994900"/>
                <a:ext cx="23120977" cy="1872500"/>
              </a:xfrm>
              <a:prstGeom prst="rect">
                <a:avLst/>
              </a:prstGeom>
              <a:blipFill>
                <a:blip r:embed="rId3"/>
                <a:stretch>
                  <a:fillRect t="-57143" r="-817" b="-146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xmlns="" id="{CC61C327-C596-4054-BE27-480F1FAD5DC6}"/>
                  </a:ext>
                </a:extLst>
              </p:cNvPr>
              <p:cNvSpPr/>
              <p:nvPr/>
            </p:nvSpPr>
            <p:spPr>
              <a:xfrm>
                <a:off x="1023553" y="7652683"/>
                <a:ext cx="22066634" cy="42473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90600">
                  <a:lnSpc>
                    <a:spcPts val="10000"/>
                  </a:lnSpc>
                  <a:spcBef>
                    <a:spcPts val="1200"/>
                  </a:spcBef>
                  <a:spcAft>
                    <a:spcPts val="0"/>
                  </a:spcAft>
                  <a:tabLst>
                    <a:tab pos="990600" algn="l"/>
                  </a:tabLst>
                </a:pPr>
                <a:r>
                  <a:rPr lang="en-US" sz="44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Ta </a:t>
                </a:r>
                <a:r>
                  <a:rPr lang="en-US" sz="4400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có</a:t>
                </a:r>
                <a:r>
                  <a:rPr lang="en-US" sz="44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+</m:t>
                            </m:r>
                          </m:sup>
                        </m:sSup>
                      </m:lim>
                    </m:limLow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+</m:t>
                            </m:r>
                          </m:sup>
                        </m:sSup>
                      </m:lim>
                    </m:limLow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ad>
                          <m:rad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radPr>
                          <m:deg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3</m:t>
                            </m:r>
                          </m:deg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3</m:t>
                            </m:r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+2</m:t>
                            </m:r>
                          </m:e>
                        </m:rad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−2</m:t>
                        </m:r>
                      </m:num>
                      <m:den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−2</m:t>
                        </m:r>
                      </m:den>
                    </m:f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+</m:t>
                            </m:r>
                          </m:sup>
                        </m:sSup>
                      </m:lim>
                    </m:limLow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num>
                      <m:den>
                        <m:rad>
                          <m:rad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radPr>
                          <m:deg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3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4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4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3</m:t>
                                    </m:r>
                                    <m:r>
                                      <a:rPr lang="en-US" sz="4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𝑥</m:t>
                                    </m:r>
                                    <m:r>
                                      <a:rPr lang="en-US" sz="4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+2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4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+2</m:t>
                        </m:r>
                        <m:rad>
                          <m:rad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radPr>
                          <m:deg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3</m:t>
                            </m:r>
                          </m:deg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3</m:t>
                            </m:r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+2</m:t>
                            </m:r>
                          </m:e>
                        </m:rad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+4</m:t>
                        </m:r>
                      </m:den>
                    </m:f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endParaRPr lang="en-US" sz="4400" i="1" dirty="0">
                  <a:effectLst/>
                  <a:latin typeface="Cambria Math" panose="02040503050406030204" pitchFamily="18" charset="0"/>
                  <a:ea typeface="Calibri" panose="020F0502020204030204" pitchFamily="34" charset="0"/>
                </a:endParaRPr>
              </a:p>
              <a:p>
                <a:pPr marL="990600">
                  <a:lnSpc>
                    <a:spcPts val="10000"/>
                  </a:lnSpc>
                  <a:spcBef>
                    <a:spcPts val="1200"/>
                  </a:spcBef>
                  <a:spcAft>
                    <a:spcPts val="0"/>
                  </a:spcAft>
                  <a:tabLst>
                    <a:tab pos="990600" algn="l"/>
                  </a:tabLst>
                </a:pPr>
                <a:r>
                  <a:rPr lang="en-US" sz="4400" dirty="0">
                    <a:effectLst/>
                    <a:ea typeface="Calibri" panose="020F0502020204030204" pitchFamily="34" charset="0"/>
                  </a:rPr>
                  <a:t>          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</m:t>
                            </m:r>
                          </m:sup>
                        </m:sSup>
                      </m:lim>
                    </m:limLow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</m:t>
                            </m:r>
                          </m:sup>
                        </m:sSup>
                      </m:lim>
                    </m:limLow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𝑎𝑥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+</m:t>
                        </m:r>
                        <m:f>
                          <m:f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4</m:t>
                            </m:r>
                          </m:den>
                        </m:f>
                      </m:e>
                    </m:d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=2</m:t>
                    </m:r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𝑎</m:t>
                    </m:r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</m:t>
                    </m:r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</a:p>
              <a:p>
                <a:pPr marL="990600">
                  <a:lnSpc>
                    <a:spcPts val="10000"/>
                  </a:lnSpc>
                  <a:spcBef>
                    <a:spcPts val="1200"/>
                  </a:spcBef>
                  <a:spcAft>
                    <a:spcPts val="0"/>
                  </a:spcAft>
                  <a:tabLst>
                    <a:tab pos="990600" algn="l"/>
                  </a:tabLst>
                </a:pPr>
                <a:r>
                  <a:rPr lang="en-US" sz="4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Hàm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số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có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giới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hạn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4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tại</a:t>
                </a:r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𝑥</m:t>
                    </m:r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=2⇔</m:t>
                    </m:r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+</m:t>
                            </m:r>
                          </m:sup>
                        </m:sSup>
                      </m:lim>
                    </m:limLow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limLow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𝑙𝑖𝑚</m:t>
                        </m:r>
                      </m:e>
                      <m:li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4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</m:t>
                            </m:r>
                          </m:sup>
                        </m:sSup>
                      </m:lim>
                    </m:limLow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⇔2</m:t>
                    </m:r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𝑎</m:t>
                    </m:r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+</m:t>
                    </m:r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</m:t>
                        </m:r>
                      </m:den>
                    </m:f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</m:t>
                        </m:r>
                      </m:den>
                    </m:f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⇔</m:t>
                    </m:r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𝑎</m:t>
                    </m:r>
                    <m:r>
                      <a:rPr lang="en-US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=0</m:t>
                    </m:r>
                  </m:oMath>
                </a14:m>
                <a:r>
                  <a:rPr lang="en-US" sz="4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CC61C327-C596-4054-BE27-480F1FAD5D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553" y="7652683"/>
                <a:ext cx="22066634" cy="4247317"/>
              </a:xfrm>
              <a:prstGeom prst="rect">
                <a:avLst/>
              </a:prstGeom>
              <a:blipFill>
                <a:blip r:embed="rId4"/>
                <a:stretch>
                  <a:fillRect b="-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702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7&quot;/&gt;&lt;/object&gt;&lt;object type=&quot;3&quot; unique_id=&quot;10004&quot;&gt;&lt;property id=&quot;20148&quot; value=&quot;5&quot;/&gt;&lt;property id=&quot;20300&quot; value=&quot;Slide 2&quot;/&gt;&lt;property id=&quot;20307&quot; value=&quot;258&quot;/&gt;&lt;/object&gt;&lt;object type=&quot;3&quot; unique_id=&quot;10005&quot;&gt;&lt;property id=&quot;20148&quot; value=&quot;5&quot;/&gt;&lt;property id=&quot;20300&quot; value=&quot;Slide 3&quot;/&gt;&lt;property id=&quot;20307&quot; value=&quot;259&quot;/&gt;&lt;/object&gt;&lt;object type=&quot;3&quot; unique_id=&quot;10006&quot;&gt;&lt;property id=&quot;20148&quot; value=&quot;5&quot;/&gt;&lt;property id=&quot;20300&quot; value=&quot;Slide 4&quot;/&gt;&lt;property id=&quot;20307&quot; value=&quot;260&quot;/&gt;&lt;/object&gt;&lt;object type=&quot;3&quot; unique_id=&quot;10007&quot;&gt;&lt;property id=&quot;20148&quot; value=&quot;5&quot;/&gt;&lt;property id=&quot;20300&quot; value=&quot;Slide 5&quot;/&gt;&lt;property id=&quot;20307&quot; value=&quot;262&quot;/&gt;&lt;/object&gt;&lt;object type=&quot;3&quot; unique_id=&quot;10008&quot;&gt;&lt;property id=&quot;20148&quot; value=&quot;5&quot;/&gt;&lt;property id=&quot;20300&quot; value=&quot;Slide 6&quot;/&gt;&lt;property id=&quot;20307&quot; value=&quot;263&quot;/&gt;&lt;/object&gt;&lt;object type=&quot;3&quot; unique_id=&quot;10009&quot;&gt;&lt;property id=&quot;20148&quot; value=&quot;5&quot;/&gt;&lt;property id=&quot;20300&quot; value=&quot;Slide 7&quot;/&gt;&lt;property id=&quot;20307&quot; value=&quot;264&quot;/&gt;&lt;/object&gt;&lt;object type=&quot;3&quot; unique_id=&quot;10010&quot;&gt;&lt;property id=&quot;20148&quot; value=&quot;5&quot;/&gt;&lt;property id=&quot;20300&quot; value=&quot;Slide 8&quot;/&gt;&lt;property id=&quot;20307&quot; value=&quot;265&quot;/&gt;&lt;/object&gt;&lt;object type=&quot;3&quot; unique_id=&quot;10011&quot;&gt;&lt;property id=&quot;20148&quot; value=&quot;5&quot;/&gt;&lt;property id=&quot;20300&quot; value=&quot;Slide 9&quot;/&gt;&lt;property id=&quot;20307&quot; value=&quot;266&quot;/&gt;&lt;/object&gt;&lt;object type=&quot;3&quot; unique_id=&quot;10012&quot;&gt;&lt;property id=&quot;20148&quot; value=&quot;5&quot;/&gt;&lt;property id=&quot;20300&quot; value=&quot;Slide 10&quot;/&gt;&lt;property id=&quot;20307&quot; value=&quot;267&quot;/&gt;&lt;/object&gt;&lt;object type=&quot;3&quot; unique_id=&quot;10013&quot;&gt;&lt;property id=&quot;20148&quot; value=&quot;5&quot;/&gt;&lt;property id=&quot;20300&quot; value=&quot;Slide 11&quot;/&gt;&lt;property id=&quot;20307&quot; value=&quot;269&quot;/&gt;&lt;/object&gt;&lt;object type=&quot;3&quot; unique_id=&quot;10014&quot;&gt;&lt;property id=&quot;20148&quot; value=&quot;5&quot;/&gt;&lt;property id=&quot;20300&quot; value=&quot;Slide 12&quot;/&gt;&lt;property id=&quot;20307&quot; value=&quot;270&quot;/&gt;&lt;/object&gt;&lt;object type=&quot;3&quot; unique_id=&quot;10015&quot;&gt;&lt;property id=&quot;20148&quot; value=&quot;5&quot;/&gt;&lt;property id=&quot;20300&quot; value=&quot;Slide 13&quot;/&gt;&lt;property id=&quot;20307&quot; value=&quot;274&quot;/&gt;&lt;/object&gt;&lt;object type=&quot;3&quot; unique_id=&quot;10016&quot;&gt;&lt;property id=&quot;20148&quot; value=&quot;5&quot;/&gt;&lt;property id=&quot;20300&quot; value=&quot;Slide 14&quot;/&gt;&lt;property id=&quot;20307&quot; value=&quot;275&quot;/&gt;&lt;/object&gt;&lt;object type=&quot;3&quot; unique_id=&quot;10017&quot;&gt;&lt;property id=&quot;20148&quot; value=&quot;5&quot;/&gt;&lt;property id=&quot;20300&quot; value=&quot;Slide 15&quot;/&gt;&lt;property id=&quot;20307&quot; value=&quot;276&quot;/&gt;&lt;/object&gt;&lt;object type=&quot;3&quot; unique_id=&quot;10018&quot;&gt;&lt;property id=&quot;20148&quot; value=&quot;5&quot;/&gt;&lt;property id=&quot;20300&quot; value=&quot;Slide 16&quot;/&gt;&lt;property id=&quot;20307&quot; value=&quot;277&quot;/&gt;&lt;/object&gt;&lt;object type=&quot;3&quot; unique_id=&quot;10019&quot;&gt;&lt;property id=&quot;20148&quot; value=&quot;5&quot;/&gt;&lt;property id=&quot;20300&quot; value=&quot;Slide 17&quot;/&gt;&lt;property id=&quot;20307&quot; value=&quot;271&quot;/&gt;&lt;/object&gt;&lt;object type=&quot;3&quot; unique_id=&quot;10020&quot;&gt;&lt;property id=&quot;20148&quot; value=&quot;5&quot;/&gt;&lt;property id=&quot;20300&quot; value=&quot;Slide 18&quot;/&gt;&lt;property id=&quot;20307&quot; value=&quot;278&quot;/&gt;&lt;/object&gt;&lt;object type=&quot;3&quot; unique_id=&quot;10021&quot;&gt;&lt;property id=&quot;20148&quot; value=&quot;5&quot;/&gt;&lt;property id=&quot;20300&quot; value=&quot;Slide 19&quot;/&gt;&lt;property id=&quot;20307&quot; value=&quot;279&quot;/&gt;&lt;/object&gt;&lt;object type=&quot;3&quot; unique_id=&quot;10022&quot;&gt;&lt;property id=&quot;20148&quot; value=&quot;5&quot;/&gt;&lt;property id=&quot;20300&quot; value=&quot;Slide 20&quot;/&gt;&lt;property id=&quot;20307&quot; value=&quot;272&quot;/&gt;&lt;/object&gt;&lt;object type=&quot;3&quot; unique_id=&quot;10023&quot;&gt;&lt;property id=&quot;20148&quot; value=&quot;5&quot;/&gt;&lt;property id=&quot;20300&quot; value=&quot;Slide 21&quot;/&gt;&lt;property id=&quot;20307&quot; value=&quot;273&quot;/&gt;&lt;/object&gt;&lt;object type=&quot;3&quot; unique_id=&quot;10024&quot;&gt;&lt;property id=&quot;20148&quot; value=&quot;5&quot;/&gt;&lt;property id=&quot;20300&quot; value=&quot;Slide 22&quot;/&gt;&lt;property id=&quot;20307&quot; value=&quot;268&quot;/&gt;&lt;/object&gt;&lt;object type=&quot;3&quot; unique_id=&quot;10025&quot;&gt;&lt;property id=&quot;20148&quot; value=&quot;5&quot;/&gt;&lt;property id=&quot;20300&quot; value=&quot;Slide 23&quot;/&gt;&lt;property id=&quot;20307&quot; value=&quot;280&quot;/&gt;&lt;/object&gt;&lt;object type=&quot;3&quot; unique_id=&quot;10026&quot;&gt;&lt;property id=&quot;20148&quot; value=&quot;5&quot;/&gt;&lt;property id=&quot;20300&quot; value=&quot;Slide 24&quot;/&gt;&lt;property id=&quot;20307&quot; value=&quot;281&quot;/&gt;&lt;/object&gt;&lt;object type=&quot;3&quot; unique_id=&quot;10027&quot;&gt;&lt;property id=&quot;20148&quot; value=&quot;5&quot;/&gt;&lt;property id=&quot;20300&quot; value=&quot;Slide 25&quot;/&gt;&lt;property id=&quot;20307&quot; value=&quot;282&quot;/&gt;&lt;/object&gt;&lt;/object&gt;&lt;object type=&quot;8&quot; unique_id=&quot;1005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</TotalTime>
  <Words>1148</Words>
  <Application>Microsoft Office PowerPoint</Application>
  <PresentationFormat>Custom</PresentationFormat>
  <Paragraphs>393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AvantGarde</vt:lpstr>
      <vt:lpstr>AvantGarde-Demi</vt:lpstr>
      <vt:lpstr>Calibri</vt:lpstr>
      <vt:lpstr>Cambria Math</vt:lpstr>
      <vt:lpstr>Symbol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Chau Van An</cp:lastModifiedBy>
  <cp:revision>85</cp:revision>
  <dcterms:created xsi:type="dcterms:W3CDTF">2013-08-31T11:42:51Z</dcterms:created>
  <dcterms:modified xsi:type="dcterms:W3CDTF">2023-12-26T03:03:44Z</dcterms:modified>
</cp:coreProperties>
</file>