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9"/>
  </p:notesMasterIdLst>
  <p:handoutMasterIdLst>
    <p:handoutMasterId r:id="rId20"/>
  </p:handoutMasterIdLst>
  <p:sldIdLst>
    <p:sldId id="315" r:id="rId3"/>
    <p:sldId id="258" r:id="rId4"/>
    <p:sldId id="301" r:id="rId5"/>
    <p:sldId id="260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</p:sldIdLst>
  <p:sldSz cx="24387175" cy="13716000"/>
  <p:notesSz cx="6858000" cy="9144000"/>
  <p:custDataLst>
    <p:tags r:id="rId21"/>
  </p:custDataLst>
  <p:defaultTextStyle>
    <a:defPPr>
      <a:defRPr lang="en-US"/>
    </a:defPPr>
    <a:lvl1pPr marL="0" algn="l" defTabSz="2176951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1pPr>
    <a:lvl2pPr marL="1088476" algn="l" defTabSz="2176951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2pPr>
    <a:lvl3pPr marL="2176951" algn="l" defTabSz="2176951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3pPr>
    <a:lvl4pPr marL="3265427" algn="l" defTabSz="2176951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4pPr>
    <a:lvl5pPr marL="4353904" algn="l" defTabSz="2176951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5pPr>
    <a:lvl6pPr marL="5442378" algn="l" defTabSz="2176951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6pPr>
    <a:lvl7pPr marL="6530855" algn="l" defTabSz="2176951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7pPr>
    <a:lvl8pPr marL="7619329" algn="l" defTabSz="2176951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8pPr>
    <a:lvl9pPr marL="8707805" algn="l" defTabSz="2176951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F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1499" autoAdjust="0"/>
  </p:normalViewPr>
  <p:slideViewPr>
    <p:cSldViewPr>
      <p:cViewPr varScale="1">
        <p:scale>
          <a:sx n="37" d="100"/>
          <a:sy n="37" d="100"/>
        </p:scale>
        <p:origin x="600" y="60"/>
      </p:cViewPr>
      <p:guideLst>
        <p:guide orient="horz" pos="4320"/>
        <p:guide pos="76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9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8FCAF-36CD-4E2B-BDF9-928C80BF758E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0BF70-2336-4149-989D-85C27CFAF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93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BB293-0719-4B19-A181-EE36FD0623AD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A8B73-FCCD-4D4C-BC4E-0CE5120A1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6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7695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1088476" algn="l" defTabSz="217695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2176951" algn="l" defTabSz="217695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3265427" algn="l" defTabSz="217695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4353904" algn="l" defTabSz="217695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5442378" algn="l" defTabSz="217695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6530855" algn="l" defTabSz="217695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7619329" algn="l" defTabSz="217695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8707805" algn="l" defTabSz="217695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64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 </a:t>
            </a:r>
            <a:r>
              <a:rPr lang="en-US" dirty="0" err="1" smtClean="0"/>
              <a:t>hiệu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ứng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xuất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08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 </a:t>
            </a:r>
            <a:r>
              <a:rPr lang="en-US" dirty="0" err="1" smtClean="0"/>
              <a:t>hiệu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ứng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xuất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08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Note: hiệu</a:t>
            </a:r>
            <a:r>
              <a:rPr lang="en-US" baseline="0" smtClean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3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9038" y="4260853"/>
            <a:ext cx="20729099" cy="29400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076" y="7772400"/>
            <a:ext cx="17071023" cy="3505200"/>
          </a:xfrm>
          <a:prstGeom prst="rect">
            <a:avLst/>
          </a:prstGeom>
        </p:spPr>
        <p:txBody>
          <a:bodyPr lIns="91427" tIns="45712" rIns="91427" bIns="45712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69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3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2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0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93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3"/>
            <a:ext cx="7722605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359" y="3200403"/>
            <a:ext cx="21948458" cy="9051926"/>
          </a:xfrm>
          <a:prstGeom prst="rect">
            <a:avLst/>
          </a:prstGeom>
        </p:spPr>
        <p:txBody>
          <a:bodyPr lIns="91427" tIns="45712" rIns="91427" bIns="4571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3"/>
            <a:ext cx="7722605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419" y="8813803"/>
            <a:ext cx="20729099" cy="2724150"/>
          </a:xfrm>
          <a:prstGeom prst="rect">
            <a:avLst/>
          </a:prstGeom>
        </p:spPr>
        <p:txBody>
          <a:bodyPr anchor="t"/>
          <a:lstStyle>
            <a:lvl1pPr algn="l">
              <a:defRPr sz="9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419" y="5813427"/>
            <a:ext cx="20729099" cy="3000374"/>
          </a:xfrm>
          <a:prstGeom prst="rect">
            <a:avLst/>
          </a:prstGeom>
        </p:spPr>
        <p:txBody>
          <a:bodyPr lIns="91427" tIns="45712" rIns="91427" bIns="45712"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476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2pPr>
            <a:lvl3pPr marL="2176951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42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435390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5442378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6530855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761932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8707805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3"/>
            <a:ext cx="7722605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359" y="3200403"/>
            <a:ext cx="10771002" cy="9051926"/>
          </a:xfrm>
          <a:prstGeom prst="rect">
            <a:avLst/>
          </a:prstGeom>
        </p:spPr>
        <p:txBody>
          <a:bodyPr lIns="91427" tIns="45712" rIns="91427" bIns="45712"/>
          <a:lstStyle>
            <a:lvl1pPr>
              <a:defRPr sz="6600"/>
            </a:lvl1pPr>
            <a:lvl2pPr>
              <a:defRPr sz="5600"/>
            </a:lvl2pPr>
            <a:lvl3pPr>
              <a:defRPr sz="480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6814" y="3200403"/>
            <a:ext cx="10771002" cy="9051926"/>
          </a:xfrm>
          <a:prstGeom prst="rect">
            <a:avLst/>
          </a:prstGeom>
        </p:spPr>
        <p:txBody>
          <a:bodyPr lIns="91427" tIns="45712" rIns="91427" bIns="45712"/>
          <a:lstStyle>
            <a:lvl1pPr>
              <a:defRPr sz="6600"/>
            </a:lvl1pPr>
            <a:lvl2pPr>
              <a:defRPr sz="5600"/>
            </a:lvl2pPr>
            <a:lvl3pPr>
              <a:defRPr sz="480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359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32285" y="12712703"/>
            <a:ext cx="7722605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7475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070226"/>
            <a:ext cx="10775239" cy="1279524"/>
          </a:xfrm>
          <a:prstGeom prst="rect">
            <a:avLst/>
          </a:prstGeom>
        </p:spPr>
        <p:txBody>
          <a:bodyPr lIns="91427" tIns="45712" rIns="91427" bIns="45712" anchor="b"/>
          <a:lstStyle>
            <a:lvl1pPr marL="0" indent="0">
              <a:buNone/>
              <a:defRPr sz="5600" b="1"/>
            </a:lvl1pPr>
            <a:lvl2pPr marL="1088476" indent="0">
              <a:buNone/>
              <a:defRPr sz="4800" b="1"/>
            </a:lvl2pPr>
            <a:lvl3pPr marL="2176951" indent="0">
              <a:buNone/>
              <a:defRPr sz="4200" b="1"/>
            </a:lvl3pPr>
            <a:lvl4pPr marL="3265427" indent="0">
              <a:buNone/>
              <a:defRPr sz="3800" b="1"/>
            </a:lvl4pPr>
            <a:lvl5pPr marL="4353904" indent="0">
              <a:buNone/>
              <a:defRPr sz="3800" b="1"/>
            </a:lvl5pPr>
            <a:lvl6pPr marL="5442378" indent="0">
              <a:buNone/>
              <a:defRPr sz="3800" b="1"/>
            </a:lvl6pPr>
            <a:lvl7pPr marL="6530855" indent="0">
              <a:buNone/>
              <a:defRPr sz="3800" b="1"/>
            </a:lvl7pPr>
            <a:lvl8pPr marL="7619329" indent="0">
              <a:buNone/>
              <a:defRPr sz="3800" b="1"/>
            </a:lvl8pPr>
            <a:lvl9pPr marL="8707805" indent="0">
              <a:buNone/>
              <a:defRPr sz="3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359" y="4349750"/>
            <a:ext cx="10775239" cy="7902576"/>
          </a:xfrm>
          <a:prstGeom prst="rect">
            <a:avLst/>
          </a:prstGeom>
        </p:spPr>
        <p:txBody>
          <a:bodyPr lIns="91427" tIns="45712" rIns="91427" bIns="45712"/>
          <a:lstStyle>
            <a:lvl1pPr>
              <a:defRPr sz="5600"/>
            </a:lvl1pPr>
            <a:lvl2pPr>
              <a:defRPr sz="4800"/>
            </a:lvl2pPr>
            <a:lvl3pPr>
              <a:defRPr sz="42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8350" y="3070226"/>
            <a:ext cx="10779469" cy="1279524"/>
          </a:xfrm>
          <a:prstGeom prst="rect">
            <a:avLst/>
          </a:prstGeom>
        </p:spPr>
        <p:txBody>
          <a:bodyPr lIns="91427" tIns="45712" rIns="91427" bIns="45712" anchor="b"/>
          <a:lstStyle>
            <a:lvl1pPr marL="0" indent="0">
              <a:buNone/>
              <a:defRPr sz="5600" b="1"/>
            </a:lvl1pPr>
            <a:lvl2pPr marL="1088476" indent="0">
              <a:buNone/>
              <a:defRPr sz="4800" b="1"/>
            </a:lvl2pPr>
            <a:lvl3pPr marL="2176951" indent="0">
              <a:buNone/>
              <a:defRPr sz="4200" b="1"/>
            </a:lvl3pPr>
            <a:lvl4pPr marL="3265427" indent="0">
              <a:buNone/>
              <a:defRPr sz="3800" b="1"/>
            </a:lvl4pPr>
            <a:lvl5pPr marL="4353904" indent="0">
              <a:buNone/>
              <a:defRPr sz="3800" b="1"/>
            </a:lvl5pPr>
            <a:lvl6pPr marL="5442378" indent="0">
              <a:buNone/>
              <a:defRPr sz="3800" b="1"/>
            </a:lvl6pPr>
            <a:lvl7pPr marL="6530855" indent="0">
              <a:buNone/>
              <a:defRPr sz="3800" b="1"/>
            </a:lvl7pPr>
            <a:lvl8pPr marL="7619329" indent="0">
              <a:buNone/>
              <a:defRPr sz="3800" b="1"/>
            </a:lvl8pPr>
            <a:lvl9pPr marL="8707805" indent="0">
              <a:buNone/>
              <a:defRPr sz="3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8350" y="4349750"/>
            <a:ext cx="10779469" cy="7902576"/>
          </a:xfrm>
          <a:prstGeom prst="rect">
            <a:avLst/>
          </a:prstGeom>
        </p:spPr>
        <p:txBody>
          <a:bodyPr lIns="91427" tIns="45712" rIns="91427" bIns="45712"/>
          <a:lstStyle>
            <a:lvl1pPr>
              <a:defRPr sz="5600"/>
            </a:lvl1pPr>
            <a:lvl2pPr>
              <a:defRPr sz="4800"/>
            </a:lvl2pPr>
            <a:lvl3pPr>
              <a:defRPr sz="42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219359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332285" y="12712703"/>
            <a:ext cx="7722605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477475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19359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32285" y="12712703"/>
            <a:ext cx="7722605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7477475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19359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332285" y="12712703"/>
            <a:ext cx="7722605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477475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61" y="546100"/>
            <a:ext cx="8023213" cy="2324100"/>
          </a:xfrm>
          <a:prstGeom prst="rect">
            <a:avLst/>
          </a:prstGeo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4708" y="546103"/>
            <a:ext cx="13633109" cy="11706226"/>
          </a:xfrm>
          <a:prstGeom prst="rect">
            <a:avLst/>
          </a:prstGeom>
        </p:spPr>
        <p:txBody>
          <a:bodyPr lIns="91427" tIns="45712" rIns="91427" bIns="45712"/>
          <a:lstStyle>
            <a:lvl1pPr>
              <a:defRPr sz="7600"/>
            </a:lvl1pPr>
            <a:lvl2pPr>
              <a:defRPr sz="6600"/>
            </a:lvl2pPr>
            <a:lvl3pPr>
              <a:defRPr sz="56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361" y="2870203"/>
            <a:ext cx="8023213" cy="9382126"/>
          </a:xfrm>
          <a:prstGeom prst="rect">
            <a:avLst/>
          </a:prstGeom>
        </p:spPr>
        <p:txBody>
          <a:bodyPr lIns="91427" tIns="45712" rIns="91427" bIns="45712"/>
          <a:lstStyle>
            <a:lvl1pPr marL="0" indent="0">
              <a:buNone/>
              <a:defRPr sz="3200"/>
            </a:lvl1pPr>
            <a:lvl2pPr marL="1088476" indent="0">
              <a:buNone/>
              <a:defRPr sz="2800"/>
            </a:lvl2pPr>
            <a:lvl3pPr marL="2176951" indent="0">
              <a:buNone/>
              <a:defRPr sz="2400"/>
            </a:lvl3pPr>
            <a:lvl4pPr marL="3265427" indent="0">
              <a:buNone/>
              <a:defRPr sz="2000"/>
            </a:lvl4pPr>
            <a:lvl5pPr marL="4353904" indent="0">
              <a:buNone/>
              <a:defRPr sz="2000"/>
            </a:lvl5pPr>
            <a:lvl6pPr marL="5442378" indent="0">
              <a:buNone/>
              <a:defRPr sz="2000"/>
            </a:lvl6pPr>
            <a:lvl7pPr marL="6530855" indent="0">
              <a:buNone/>
              <a:defRPr sz="2000"/>
            </a:lvl7pPr>
            <a:lvl8pPr marL="7619329" indent="0">
              <a:buNone/>
              <a:defRPr sz="2000"/>
            </a:lvl8pPr>
            <a:lvl9pPr marL="8707805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359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32285" y="12712703"/>
            <a:ext cx="7722605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7475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0058" y="9601200"/>
            <a:ext cx="14632305" cy="1133476"/>
          </a:xfrm>
          <a:prstGeom prst="rect">
            <a:avLst/>
          </a:prstGeo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80058" y="1225550"/>
            <a:ext cx="14632305" cy="8229600"/>
          </a:xfrm>
          <a:prstGeom prst="rect">
            <a:avLst/>
          </a:prstGeom>
        </p:spPr>
        <p:txBody>
          <a:bodyPr lIns="91427" tIns="45712" rIns="91427" bIns="45712"/>
          <a:lstStyle>
            <a:lvl1pPr marL="0" indent="0">
              <a:buNone/>
              <a:defRPr sz="7600"/>
            </a:lvl1pPr>
            <a:lvl2pPr marL="1088476" indent="0">
              <a:buNone/>
              <a:defRPr sz="6600"/>
            </a:lvl2pPr>
            <a:lvl3pPr marL="2176951" indent="0">
              <a:buNone/>
              <a:defRPr sz="5600"/>
            </a:lvl3pPr>
            <a:lvl4pPr marL="3265427" indent="0">
              <a:buNone/>
              <a:defRPr sz="4800"/>
            </a:lvl4pPr>
            <a:lvl5pPr marL="4353904" indent="0">
              <a:buNone/>
              <a:defRPr sz="4800"/>
            </a:lvl5pPr>
            <a:lvl6pPr marL="5442378" indent="0">
              <a:buNone/>
              <a:defRPr sz="4800"/>
            </a:lvl6pPr>
            <a:lvl7pPr marL="6530855" indent="0">
              <a:buNone/>
              <a:defRPr sz="4800"/>
            </a:lvl7pPr>
            <a:lvl8pPr marL="7619329" indent="0">
              <a:buNone/>
              <a:defRPr sz="4800"/>
            </a:lvl8pPr>
            <a:lvl9pPr marL="8707805" indent="0">
              <a:buNone/>
              <a:defRPr sz="4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0058" y="10734676"/>
            <a:ext cx="14632305" cy="1609724"/>
          </a:xfrm>
          <a:prstGeom prst="rect">
            <a:avLst/>
          </a:prstGeom>
        </p:spPr>
        <p:txBody>
          <a:bodyPr lIns="91427" tIns="45712" rIns="91427" bIns="45712"/>
          <a:lstStyle>
            <a:lvl1pPr marL="0" indent="0">
              <a:buNone/>
              <a:defRPr sz="3200"/>
            </a:lvl1pPr>
            <a:lvl2pPr marL="1088476" indent="0">
              <a:buNone/>
              <a:defRPr sz="2800"/>
            </a:lvl2pPr>
            <a:lvl3pPr marL="2176951" indent="0">
              <a:buNone/>
              <a:defRPr sz="2400"/>
            </a:lvl3pPr>
            <a:lvl4pPr marL="3265427" indent="0">
              <a:buNone/>
              <a:defRPr sz="2000"/>
            </a:lvl4pPr>
            <a:lvl5pPr marL="4353904" indent="0">
              <a:buNone/>
              <a:defRPr sz="2000"/>
            </a:lvl5pPr>
            <a:lvl6pPr marL="5442378" indent="0">
              <a:buNone/>
              <a:defRPr sz="2000"/>
            </a:lvl6pPr>
            <a:lvl7pPr marL="6530855" indent="0">
              <a:buNone/>
              <a:defRPr sz="2000"/>
            </a:lvl7pPr>
            <a:lvl8pPr marL="7619329" indent="0">
              <a:buNone/>
              <a:defRPr sz="2000"/>
            </a:lvl8pPr>
            <a:lvl9pPr marL="8707805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359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32285" y="12712703"/>
            <a:ext cx="7722605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7475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8387" y="3352800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359" y="3200403"/>
            <a:ext cx="21948458" cy="9051926"/>
          </a:xfrm>
          <a:prstGeom prst="rect">
            <a:avLst/>
          </a:prstGeom>
        </p:spPr>
        <p:txBody>
          <a:bodyPr vert="eaVert" lIns="91427" tIns="45712" rIns="91427" bIns="4571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3"/>
            <a:ext cx="7722605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756188" y="2590801"/>
            <a:ext cx="5487114" cy="11703050"/>
          </a:xfrm>
          <a:prstGeom prst="rect">
            <a:avLst/>
          </a:prstGeo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2187" y="4648201"/>
            <a:ext cx="16054890" cy="11703050"/>
          </a:xfrm>
          <a:prstGeom prst="rect">
            <a:avLst/>
          </a:prstGeom>
        </p:spPr>
        <p:txBody>
          <a:bodyPr vert="eaVert" lIns="91427" tIns="45712" rIns="91427" bIns="4571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3"/>
            <a:ext cx="7722605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3"/>
            <a:ext cx="5690341" cy="730250"/>
          </a:xfrm>
          <a:prstGeom prst="rect">
            <a:avLst/>
          </a:prstGeom>
        </p:spPr>
        <p:txBody>
          <a:bodyPr lIns="91427" tIns="45712" rIns="91427" bIns="45712"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60" y="12712707"/>
            <a:ext cx="5690343" cy="730250"/>
          </a:xfrm>
          <a:prstGeom prst="rect">
            <a:avLst/>
          </a:prstGeom>
        </p:spPr>
        <p:txBody>
          <a:bodyPr lIns="91413" tIns="45706" rIns="91413" bIns="45706"/>
          <a:lstStyle/>
          <a:p>
            <a:fld id="{D15044BE-B3F3-4258-B55D-9238C2EBFDF1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91" y="12712707"/>
            <a:ext cx="7722605" cy="730250"/>
          </a:xfrm>
          <a:prstGeom prst="rect">
            <a:avLst/>
          </a:prstGeom>
        </p:spPr>
        <p:txBody>
          <a:bodyPr lIns="91413" tIns="45706" rIns="91413" bIns="45706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80" y="12712707"/>
            <a:ext cx="5690343" cy="730250"/>
          </a:xfrm>
          <a:prstGeom prst="rect">
            <a:avLst/>
          </a:prstGeom>
        </p:spPr>
        <p:txBody>
          <a:bodyPr lIns="91413" tIns="45706" rIns="91413" bIns="45706"/>
          <a:lstStyle/>
          <a:p>
            <a:fld id="{E56A0A80-8336-46B1-B89F-89FB7E7362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18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12D0FB-60D1-4D83-801B-14AD5D4F1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397" y="2244726"/>
            <a:ext cx="18290381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215BA0B-DAC7-4BFC-86AC-CB83C0D03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397" y="7204076"/>
            <a:ext cx="18290381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46" indent="0" algn="ctr">
              <a:buNone/>
              <a:defRPr sz="4000"/>
            </a:lvl2pPr>
            <a:lvl3pPr marL="1828891" indent="0" algn="ctr">
              <a:buNone/>
              <a:defRPr sz="3600"/>
            </a:lvl3pPr>
            <a:lvl4pPr marL="2743337" indent="0" algn="ctr">
              <a:buNone/>
              <a:defRPr sz="3200"/>
            </a:lvl4pPr>
            <a:lvl5pPr marL="3657783" indent="0" algn="ctr">
              <a:buNone/>
              <a:defRPr sz="3200"/>
            </a:lvl5pPr>
            <a:lvl6pPr marL="4572229" indent="0" algn="ctr">
              <a:buNone/>
              <a:defRPr sz="3200"/>
            </a:lvl6pPr>
            <a:lvl7pPr marL="5486674" indent="0" algn="ctr">
              <a:buNone/>
              <a:defRPr sz="3200"/>
            </a:lvl7pPr>
            <a:lvl8pPr marL="6401120" indent="0" algn="ctr">
              <a:buNone/>
              <a:defRPr sz="3200"/>
            </a:lvl8pPr>
            <a:lvl9pPr marL="7315566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2293215-2E41-449E-AE31-4F288BAB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2806-D6A8-41FF-AF2E-F3192C0E73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6ABBDDD-9BC9-4131-B43B-D5C5F5F72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0CD672E-B1AE-40A9-8DFC-CAF3C4F0F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227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6C1672-52AD-4690-A6D0-872B50C9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C9CDDAC-E7BB-4404-AA9E-EA0C9E8C9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7790F85-7428-4A9A-A808-D31D01E29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7F639-61C7-4E62-8EC8-237967407F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A352E58-A2C3-43F4-88DE-95191BD8D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FB71EF3-93ED-452C-A83B-4A26ACF2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074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3AFE9C-1254-453C-9C54-5E6A0CACE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917" y="3419477"/>
            <a:ext cx="21033938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6524EDD-9724-404F-9751-F5CF9E04B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917" y="9178927"/>
            <a:ext cx="21033938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46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91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33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78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22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67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11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56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65B44BA-FFCA-41AE-A8C0-252553E63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80D0-FD6F-4AC2-B493-74537A1B8F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6DA789A-32B5-4135-970C-4BAA2E7E3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FE695B-F71A-4644-9772-B314CA7FE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395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50B91DE-E21C-4E52-B48D-ED727569C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3366241-2B87-45C8-8076-C8C394D24E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618" y="3651250"/>
            <a:ext cx="10364549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9111044-FD3E-4B40-B5BB-05CCE619D1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6008" y="3651250"/>
            <a:ext cx="10364549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71EEA3F-432C-4332-AE59-D970A19E2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AB7D1-46F8-46BC-B20B-FBDAA56A9E3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8DA986F-39EA-42F8-8927-8AA3D6B04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6CD23F4-8E17-4B0F-921F-8FE55BD72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140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B04B79-74E3-4F9F-AE0B-9988F40E0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795" y="730251"/>
            <a:ext cx="21033938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7BD81BA-D8FC-4559-BDD8-8C01E7689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796" y="3362326"/>
            <a:ext cx="10316917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46" indent="0">
              <a:buNone/>
              <a:defRPr sz="4000" b="1"/>
            </a:lvl2pPr>
            <a:lvl3pPr marL="1828891" indent="0">
              <a:buNone/>
              <a:defRPr sz="3600" b="1"/>
            </a:lvl3pPr>
            <a:lvl4pPr marL="2743337" indent="0">
              <a:buNone/>
              <a:defRPr sz="3200" b="1"/>
            </a:lvl4pPr>
            <a:lvl5pPr marL="3657783" indent="0">
              <a:buNone/>
              <a:defRPr sz="3200" b="1"/>
            </a:lvl5pPr>
            <a:lvl6pPr marL="4572229" indent="0">
              <a:buNone/>
              <a:defRPr sz="3200" b="1"/>
            </a:lvl6pPr>
            <a:lvl7pPr marL="5486674" indent="0">
              <a:buNone/>
              <a:defRPr sz="3200" b="1"/>
            </a:lvl7pPr>
            <a:lvl8pPr marL="6401120" indent="0">
              <a:buNone/>
              <a:defRPr sz="3200" b="1"/>
            </a:lvl8pPr>
            <a:lvl9pPr marL="7315566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60F696D-1CB9-4788-843A-8152069D8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796" y="5010150"/>
            <a:ext cx="10316917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A9CC7E5-8942-4C76-A836-56B5FC0CFE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6007" y="3362326"/>
            <a:ext cx="1036772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46" indent="0">
              <a:buNone/>
              <a:defRPr sz="4000" b="1"/>
            </a:lvl2pPr>
            <a:lvl3pPr marL="1828891" indent="0">
              <a:buNone/>
              <a:defRPr sz="3600" b="1"/>
            </a:lvl3pPr>
            <a:lvl4pPr marL="2743337" indent="0">
              <a:buNone/>
              <a:defRPr sz="3200" b="1"/>
            </a:lvl4pPr>
            <a:lvl5pPr marL="3657783" indent="0">
              <a:buNone/>
              <a:defRPr sz="3200" b="1"/>
            </a:lvl5pPr>
            <a:lvl6pPr marL="4572229" indent="0">
              <a:buNone/>
              <a:defRPr sz="3200" b="1"/>
            </a:lvl6pPr>
            <a:lvl7pPr marL="5486674" indent="0">
              <a:buNone/>
              <a:defRPr sz="3200" b="1"/>
            </a:lvl7pPr>
            <a:lvl8pPr marL="6401120" indent="0">
              <a:buNone/>
              <a:defRPr sz="3200" b="1"/>
            </a:lvl8pPr>
            <a:lvl9pPr marL="7315566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DFB2EF6-7181-45E5-B062-83916845FE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6007" y="5010150"/>
            <a:ext cx="1036772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9739655-6A09-4A15-8FC4-432A7BCFF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EA2CC-DDB4-408E-8F21-EBF96BA7D7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62132CE-B189-4D35-B5E7-DF1AB4086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5E08624-C7BA-4336-9FF4-4E4C4DEE4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2468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43C2E3-D671-4999-9637-BF241BE8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ED5884E-BED4-4495-980C-B4C9E75E1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D2410-0FE2-44AD-8094-0179391D3A7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ACA945D-4A41-4742-8CE9-93460F955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467B3C-5FC1-4A22-A5D0-FE040F9F9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909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CA7F771-4527-4303-AA03-7BAADF5F2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5A42-D078-411F-86D2-004ABB72FF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BED8159-A277-45E6-B18A-C030A3169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48CCE19-B6FF-44DB-8F34-2E1C43DA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8990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919FF2-562A-4669-B21A-E05B04A05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796" y="914400"/>
            <a:ext cx="7865498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28F703D-1A57-43D7-B7FE-A293B9D6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7726" y="1974851"/>
            <a:ext cx="1234600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EA42239-AB84-4FF4-9109-8F41AC56E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796" y="4114800"/>
            <a:ext cx="7865498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46" indent="0">
              <a:buNone/>
              <a:defRPr sz="2800"/>
            </a:lvl2pPr>
            <a:lvl3pPr marL="1828891" indent="0">
              <a:buNone/>
              <a:defRPr sz="2400"/>
            </a:lvl3pPr>
            <a:lvl4pPr marL="2743337" indent="0">
              <a:buNone/>
              <a:defRPr sz="2000"/>
            </a:lvl4pPr>
            <a:lvl5pPr marL="3657783" indent="0">
              <a:buNone/>
              <a:defRPr sz="2000"/>
            </a:lvl5pPr>
            <a:lvl6pPr marL="4572229" indent="0">
              <a:buNone/>
              <a:defRPr sz="2000"/>
            </a:lvl6pPr>
            <a:lvl7pPr marL="5486674" indent="0">
              <a:buNone/>
              <a:defRPr sz="2000"/>
            </a:lvl7pPr>
            <a:lvl8pPr marL="6401120" indent="0">
              <a:buNone/>
              <a:defRPr sz="2000"/>
            </a:lvl8pPr>
            <a:lvl9pPr marL="7315566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3A18BA1-32F8-49CE-9B9D-80C6694A6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68CC-76BD-4DC4-99E0-DA2C7F29874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4954263-353E-40F2-A29A-4BF255913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EDA9107-44E2-4753-8E82-32DC15BC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5567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031EB7-B874-432B-9AFD-39256310F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796" y="914400"/>
            <a:ext cx="7865498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60E40DE-5F7E-48EA-87AA-73E542088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7726" y="1974851"/>
            <a:ext cx="12346007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46" indent="0">
              <a:buNone/>
              <a:defRPr sz="5600"/>
            </a:lvl2pPr>
            <a:lvl3pPr marL="1828891" indent="0">
              <a:buNone/>
              <a:defRPr sz="4800"/>
            </a:lvl3pPr>
            <a:lvl4pPr marL="2743337" indent="0">
              <a:buNone/>
              <a:defRPr sz="4000"/>
            </a:lvl4pPr>
            <a:lvl5pPr marL="3657783" indent="0">
              <a:buNone/>
              <a:defRPr sz="4000"/>
            </a:lvl5pPr>
            <a:lvl6pPr marL="4572229" indent="0">
              <a:buNone/>
              <a:defRPr sz="4000"/>
            </a:lvl6pPr>
            <a:lvl7pPr marL="5486674" indent="0">
              <a:buNone/>
              <a:defRPr sz="4000"/>
            </a:lvl7pPr>
            <a:lvl8pPr marL="6401120" indent="0">
              <a:buNone/>
              <a:defRPr sz="4000"/>
            </a:lvl8pPr>
            <a:lvl9pPr marL="7315566" indent="0">
              <a:buNone/>
              <a:defRPr sz="4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CD4FEEE-09F4-4593-8831-823A51A4D4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796" y="4114800"/>
            <a:ext cx="7865498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46" indent="0">
              <a:buNone/>
              <a:defRPr sz="2800"/>
            </a:lvl2pPr>
            <a:lvl3pPr marL="1828891" indent="0">
              <a:buNone/>
              <a:defRPr sz="2400"/>
            </a:lvl3pPr>
            <a:lvl4pPr marL="2743337" indent="0">
              <a:buNone/>
              <a:defRPr sz="2000"/>
            </a:lvl4pPr>
            <a:lvl5pPr marL="3657783" indent="0">
              <a:buNone/>
              <a:defRPr sz="2000"/>
            </a:lvl5pPr>
            <a:lvl6pPr marL="4572229" indent="0">
              <a:buNone/>
              <a:defRPr sz="2000"/>
            </a:lvl6pPr>
            <a:lvl7pPr marL="5486674" indent="0">
              <a:buNone/>
              <a:defRPr sz="2000"/>
            </a:lvl7pPr>
            <a:lvl8pPr marL="6401120" indent="0">
              <a:buNone/>
              <a:defRPr sz="2000"/>
            </a:lvl8pPr>
            <a:lvl9pPr marL="7315566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21E881D-16FF-4063-8E0B-15B6D0AE5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5B46-414A-4936-9AD0-E93ECB1D5F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4FBD4AD-B68A-414E-BEE2-8E20B2BF4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8C9116A-8E8B-4E79-AE06-46AAB8B2C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717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81FEE0-1D39-4DA7-BE28-EAC3D5053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5EEA0F3-D4A6-42E1-B459-CF22C7DAB8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CF7F2EA-DF43-4B78-83DA-36EA4260F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CC9BC-03DF-4C8E-ABA5-1357F6750D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18DF07-ACC7-408F-9520-F1F55567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66F54A4-86C3-495D-8433-6BEF09034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1296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E21D6EF-39EC-46D2-A7B9-8D985DB885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52072" y="730250"/>
            <a:ext cx="5258485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3F0EF9A-71EA-44C6-93A4-66714479C5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618" y="730250"/>
            <a:ext cx="15470614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CC141ED-D911-447F-8937-5C85A7822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6077-4C54-4796-ADB7-37D477AE67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BBCC006-4C2E-4157-9DF7-F362BE938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D68578E-1AAA-4B5F-9CAB-0AE6E9DB1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6008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60" y="12712707"/>
            <a:ext cx="5690343" cy="730250"/>
          </a:xfrm>
          <a:prstGeom prst="rect">
            <a:avLst/>
          </a:prstGeom>
        </p:spPr>
        <p:txBody>
          <a:bodyPr lIns="182861" tIns="91431" rIns="182861" bIns="91431"/>
          <a:lstStyle/>
          <a:p>
            <a:fld id="{D66296E7-590B-4A56-B61D-BEE5D3F355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91" y="12712707"/>
            <a:ext cx="7722605" cy="730250"/>
          </a:xfrm>
          <a:prstGeom prst="rect">
            <a:avLst/>
          </a:prstGeom>
        </p:spPr>
        <p:txBody>
          <a:bodyPr lIns="182861" tIns="91431" rIns="182861" bIns="91431"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80" y="12712707"/>
            <a:ext cx="5690343" cy="730250"/>
          </a:xfrm>
          <a:prstGeom prst="rect">
            <a:avLst/>
          </a:prstGeom>
        </p:spPr>
        <p:txBody>
          <a:bodyPr lIns="182861" tIns="91431" rIns="182861" bIns="91431"/>
          <a:lstStyle/>
          <a:p>
            <a:fld id="{E56A0A80-8336-46B1-B89F-89FB7E7362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="" xmlns:a16="http://schemas.microsoft.com/office/drawing/2014/main" id="{8A054FFD-9AE5-41B4-B60A-8F66389494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" y="-189235"/>
            <a:ext cx="24382902" cy="142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F4D6357-2E95-4594-86FB-CB8384D224C5}"/>
              </a:ext>
            </a:extLst>
          </p:cNvPr>
          <p:cNvSpPr txBox="1"/>
          <p:nvPr userDrawn="1"/>
        </p:nvSpPr>
        <p:spPr>
          <a:xfrm>
            <a:off x="7534653" y="163239"/>
            <a:ext cx="16848249" cy="923330"/>
          </a:xfrm>
          <a:prstGeom prst="rect">
            <a:avLst/>
          </a:prstGeom>
          <a:noFill/>
        </p:spPr>
        <p:txBody>
          <a:bodyPr wrap="square" lIns="182889" tIns="91445" rIns="182889" bIns="91445" rtlCol="0">
            <a:spAutoFit/>
          </a:bodyPr>
          <a:lstStyle/>
          <a:p>
            <a:pPr algn="ctr" defTabSz="1828891"/>
            <a:r>
              <a:rPr lang="en-US" sz="4800" dirty="0">
                <a:solidFill>
                  <a:prstClr val="white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GIỚI HẠN CỦA DÃY SỐ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FDB868C-A6C5-466B-BFA5-21057CA8F1C9}"/>
              </a:ext>
            </a:extLst>
          </p:cNvPr>
          <p:cNvSpPr txBox="1"/>
          <p:nvPr userDrawn="1"/>
        </p:nvSpPr>
        <p:spPr>
          <a:xfrm>
            <a:off x="3554637" y="127904"/>
            <a:ext cx="1428694" cy="1046440"/>
          </a:xfrm>
          <a:prstGeom prst="rect">
            <a:avLst/>
          </a:prstGeom>
          <a:noFill/>
        </p:spPr>
        <p:txBody>
          <a:bodyPr wrap="square" lIns="182889" tIns="91445" rIns="182889" bIns="91445" rtlCol="0">
            <a:spAutoFit/>
          </a:bodyPr>
          <a:lstStyle/>
          <a:p>
            <a:pPr algn="ctr" defTabSz="1828891"/>
            <a:r>
              <a:rPr lang="en-US" sz="2800" dirty="0">
                <a:solidFill>
                  <a:prstClr val="white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GIẢI TÍCH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3FD2B4B-EADB-417F-BC5D-A986F3842ACF}"/>
              </a:ext>
            </a:extLst>
          </p:cNvPr>
          <p:cNvSpPr txBox="1"/>
          <p:nvPr userDrawn="1"/>
        </p:nvSpPr>
        <p:spPr>
          <a:xfrm>
            <a:off x="5201832" y="114730"/>
            <a:ext cx="2114321" cy="1046440"/>
          </a:xfrm>
          <a:prstGeom prst="rect">
            <a:avLst/>
          </a:prstGeom>
          <a:noFill/>
        </p:spPr>
        <p:txBody>
          <a:bodyPr wrap="square" lIns="182889" tIns="91445" rIns="182889" bIns="91445" rtlCol="0">
            <a:spAutoFit/>
          </a:bodyPr>
          <a:lstStyle/>
          <a:p>
            <a:pPr algn="ctr" defTabSz="1828891"/>
            <a:r>
              <a:rPr lang="en-US" sz="2800" dirty="0">
                <a:solidFill>
                  <a:prstClr val="white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BÀI 1</a:t>
            </a:r>
          </a:p>
          <a:p>
            <a:pPr algn="ctr" defTabSz="1828891"/>
            <a:r>
              <a:rPr lang="en-US" sz="2800" dirty="0" err="1">
                <a:solidFill>
                  <a:prstClr val="white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Chương</a:t>
            </a:r>
            <a:r>
              <a:rPr lang="en-US" sz="2800" dirty="0">
                <a:solidFill>
                  <a:prstClr val="white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 </a:t>
            </a:r>
            <a:r>
              <a:rPr lang="vi-VN" sz="28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8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</a:t>
            </a:r>
            <a:endParaRPr lang="en-US" sz="2800" b="1" dirty="0">
              <a:solidFill>
                <a:prstClr val="white"/>
              </a:solidFill>
              <a:latin typeface="AvantGarde-Demi" pitchFamily="18" charset="0"/>
              <a:ea typeface="AvantGarde-Demi" pitchFamily="18" charset="0"/>
              <a:cs typeface="AvantGarde-Demi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127F189-3419-4784-A85C-CB5D374F7B28}"/>
              </a:ext>
            </a:extLst>
          </p:cNvPr>
          <p:cNvSpPr txBox="1"/>
          <p:nvPr userDrawn="1"/>
        </p:nvSpPr>
        <p:spPr>
          <a:xfrm>
            <a:off x="2121808" y="76154"/>
            <a:ext cx="1056278" cy="1046440"/>
          </a:xfrm>
          <a:prstGeom prst="rect">
            <a:avLst/>
          </a:prstGeom>
          <a:noFill/>
        </p:spPr>
        <p:txBody>
          <a:bodyPr wrap="square" lIns="182889" tIns="91445" rIns="182889" bIns="91445" rtlCol="0">
            <a:spAutoFit/>
          </a:bodyPr>
          <a:lstStyle/>
          <a:p>
            <a:pPr algn="ctr" defTabSz="1828891"/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11</a:t>
            </a:r>
          </a:p>
        </p:txBody>
      </p:sp>
    </p:spTree>
    <p:extLst>
      <p:ext uri="{BB962C8B-B14F-4D97-AF65-F5344CB8AC3E}">
        <p14:creationId xmlns:p14="http://schemas.microsoft.com/office/powerpoint/2010/main" val="3401497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" y="3523"/>
            <a:ext cx="24387049" cy="142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97787" y="333376"/>
            <a:ext cx="15011400" cy="877164"/>
          </a:xfrm>
          <a:prstGeom prst="rect">
            <a:avLst/>
          </a:prstGeom>
          <a:noFill/>
        </p:spPr>
        <p:txBody>
          <a:bodyPr wrap="square" lIns="91427" tIns="45712" rIns="91427" bIns="45712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GIỚI</a:t>
            </a:r>
            <a:r>
              <a:rPr lang="en-US" sz="5000" b="1" baseline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HẠN DÃY SỐ</a:t>
            </a:r>
            <a:endParaRPr lang="en-US" sz="50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24096" y="455250"/>
            <a:ext cx="1455848" cy="584776"/>
          </a:xfrm>
          <a:prstGeom prst="rect">
            <a:avLst/>
          </a:prstGeom>
          <a:noFill/>
        </p:spPr>
        <p:txBody>
          <a:bodyPr wrap="none" lIns="91427" tIns="45712" rIns="91427" bIns="45712" rtlCol="0">
            <a:spAutoFit/>
          </a:bodyPr>
          <a:lstStyle/>
          <a:p>
            <a:pPr algn="ctr"/>
            <a:r>
              <a:rPr lang="en-US" sz="3200" b="1" baseline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Đại</a:t>
            </a:r>
            <a:r>
              <a:rPr lang="en-US" sz="3200" b="1" baseline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200" b="1" baseline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số</a:t>
            </a:r>
            <a:endParaRPr lang="en-US" sz="32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1563" y="185947"/>
            <a:ext cx="861208" cy="1272122"/>
          </a:xfrm>
          <a:prstGeom prst="rect">
            <a:avLst/>
          </a:prstGeom>
          <a:noFill/>
        </p:spPr>
        <p:txBody>
          <a:bodyPr wrap="none" lIns="91427" tIns="45712" rIns="91427" bIns="45712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0" dirty="0" smtClean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LỚP</a:t>
            </a:r>
          </a:p>
          <a:p>
            <a:pPr algn="ctr">
              <a:lnSpc>
                <a:spcPts val="4500"/>
              </a:lnSpc>
            </a:pPr>
            <a:r>
              <a:rPr lang="en-US" sz="4800" dirty="0" smtClean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11</a:t>
            </a:r>
            <a:endParaRPr lang="en-US" sz="4800" dirty="0">
              <a:solidFill>
                <a:schemeClr val="bg1"/>
              </a:solidFill>
              <a:latin typeface="AvantGarde-Demi" pitchFamily="18" charset="0"/>
              <a:ea typeface="AvantGarde-Demi" pitchFamily="18" charset="0"/>
              <a:cs typeface="AvantGarde-Demi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69678" y="276525"/>
            <a:ext cx="2194832" cy="1077218"/>
          </a:xfrm>
          <a:prstGeom prst="rect">
            <a:avLst/>
          </a:prstGeom>
          <a:noFill/>
        </p:spPr>
        <p:txBody>
          <a:bodyPr wrap="none" lIns="91427" tIns="45712" rIns="91427" bIns="45712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BÀI</a:t>
            </a:r>
            <a:r>
              <a:rPr lang="en-US" sz="3200" b="1" baseline="0" dirty="0" smtClean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 1</a:t>
            </a:r>
          </a:p>
          <a:p>
            <a:pPr algn="ctr"/>
            <a:r>
              <a:rPr lang="en-US" sz="3200" b="1" baseline="0" dirty="0" err="1" smtClean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Chương</a:t>
            </a:r>
            <a:r>
              <a:rPr lang="en-US" sz="3200" b="1" baseline="0" dirty="0" smtClean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 </a:t>
            </a:r>
            <a:r>
              <a:rPr lang="vi-VN" sz="3200" b="1" baseline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3200" b="1" baseline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</a:t>
            </a:r>
            <a:endParaRPr lang="en-US" sz="3200" b="1" dirty="0">
              <a:solidFill>
                <a:schemeClr val="bg1"/>
              </a:solidFill>
              <a:latin typeface="AvantGarde-Demi" pitchFamily="18" charset="0"/>
              <a:ea typeface="AvantGarde-Demi" pitchFamily="18" charset="0"/>
              <a:cs typeface="AvantGarde-Demi" pitchFamily="18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21274" y="2971800"/>
            <a:ext cx="21948776" cy="2286000"/>
          </a:xfrm>
          <a:prstGeom prst="rect">
            <a:avLst/>
          </a:prstGeom>
        </p:spPr>
        <p:txBody>
          <a:bodyPr vert="horz" lIns="91427" tIns="45712" rIns="91427" bIns="4571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2176951" rtl="0" eaLnBrk="1" latinLnBrk="0" hangingPunct="1">
        <a:spcBef>
          <a:spcPct val="0"/>
        </a:spcBef>
        <a:buNone/>
        <a:defRPr sz="10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357" indent="-816357" algn="l" defTabSz="2176951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8772" indent="-680296" algn="l" defTabSz="2176951" rtl="0" eaLnBrk="1" latinLnBrk="0" hangingPunct="1">
        <a:spcBef>
          <a:spcPct val="20000"/>
        </a:spcBef>
        <a:buFont typeface="Arial" pitchFamily="34" charset="0"/>
        <a:buChar char="–"/>
        <a:defRPr sz="66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188" indent="-544237" algn="l" defTabSz="2176951" rtl="0" eaLnBrk="1" latinLnBrk="0" hangingPunct="1">
        <a:spcBef>
          <a:spcPct val="20000"/>
        </a:spcBef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3pPr>
      <a:lvl4pPr marL="3809664" indent="-544237" algn="l" defTabSz="2176951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141" indent="-544237" algn="l" defTabSz="2176951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6615" indent="-544237" algn="l" defTabSz="217695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5092" indent="-544237" algn="l" defTabSz="217695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3568" indent="-544237" algn="l" defTabSz="217695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2043" indent="-544237" algn="l" defTabSz="217695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76951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476" algn="l" defTabSz="2176951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2176951" algn="l" defTabSz="2176951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427" algn="l" defTabSz="2176951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4pPr>
      <a:lvl5pPr marL="4353904" algn="l" defTabSz="2176951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5pPr>
      <a:lvl6pPr marL="5442378" algn="l" defTabSz="2176951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6pPr>
      <a:lvl7pPr marL="6530855" algn="l" defTabSz="2176951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7pPr>
      <a:lvl8pPr marL="7619329" algn="l" defTabSz="2176951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8pPr>
      <a:lvl9pPr marL="8707805" algn="l" defTabSz="2176951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0B58715-0404-4963-A91F-489AAEC52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1200150"/>
          </a:xfrm>
          <a:prstGeom prst="rect">
            <a:avLst/>
          </a:prstGeom>
        </p:spPr>
        <p:txBody>
          <a:bodyPr vert="horz" lIns="182889" tIns="91445" rIns="182889" bIns="91445" rtlCol="0" anchor="ctr">
            <a:normAutofit/>
          </a:bodyPr>
          <a:lstStyle/>
          <a:p>
            <a:r>
              <a:rPr lang="en-US" dirty="0"/>
              <a:t>GIỚI HẠN CỦA DÃY SỐ (TIẾT 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3FEF820-534A-43DB-9CF5-3ABC9D85F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182889" tIns="91445" rIns="182889" bIns="9144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10FD3EB-2BC2-4B54-B4E2-29AE7E8C8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</p:spPr>
        <p:txBody>
          <a:bodyPr vert="horz" lIns="182889" tIns="91445" rIns="182889" bIns="91445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91"/>
            <a:fld id="{A25F84BF-588B-4FD4-960D-501FBBCA3D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828891"/>
              <a:t>12/26/2023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EF678D-DBA6-47D7-B6D2-2757284EC6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</p:spPr>
        <p:txBody>
          <a:bodyPr vert="horz" lIns="182889" tIns="91445" rIns="182889" bIns="91445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9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C3288A0-BE2C-49ED-BA75-F6AEBC41D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3443" y="12712701"/>
            <a:ext cx="5487114" cy="730250"/>
          </a:xfrm>
          <a:prstGeom prst="rect">
            <a:avLst/>
          </a:prstGeom>
        </p:spPr>
        <p:txBody>
          <a:bodyPr vert="horz" lIns="182889" tIns="91445" rIns="182889" bIns="91445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91"/>
            <a:fld id="{12773EB7-2A61-450A-87E8-21B9444281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82889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18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ctr" defTabSz="1828891" rtl="0" eaLnBrk="1" latinLnBrk="0" hangingPunct="1">
        <a:lnSpc>
          <a:spcPct val="90000"/>
        </a:lnSpc>
        <a:spcBef>
          <a:spcPct val="0"/>
        </a:spcBef>
        <a:buNone/>
        <a:defRPr sz="7200" b="1" i="0" u="none" kern="1200">
          <a:solidFill>
            <a:srgbClr val="FF0000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457223" indent="-457223" algn="l" defTabSz="1828891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69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2286114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560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5006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451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897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343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789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46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91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337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783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229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674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1120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566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1.png"/><Relationship Id="rId11" Type="http://schemas.openxmlformats.org/officeDocument/2006/relationships/image" Target="../media/image10.png"/><Relationship Id="rId5" Type="http://schemas.openxmlformats.org/officeDocument/2006/relationships/image" Target="../media/image410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280.png"/><Relationship Id="rId4" Type="http://schemas.openxmlformats.org/officeDocument/2006/relationships/image" Target="../media/image27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0.png"/><Relationship Id="rId4" Type="http://schemas.openxmlformats.org/officeDocument/2006/relationships/image" Target="../media/image5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8969" y="-290283"/>
            <a:ext cx="24406147" cy="14114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9" tIns="45694" rIns="91389" bIns="45694" rtlCol="0" anchor="ctr"/>
          <a:lstStyle/>
          <a:p>
            <a:pPr algn="ctr" defTabSz="1828617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525230" y="4866176"/>
            <a:ext cx="19877574" cy="8011624"/>
          </a:xfrm>
          <a:prstGeom prst="roundRect">
            <a:avLst>
              <a:gd name="adj" fmla="val 4570"/>
            </a:avLst>
          </a:prstGeom>
          <a:noFill/>
          <a:ln>
            <a:solidFill>
              <a:srgbClr val="135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9" tIns="45694" rIns="91389" bIns="45694" rtlCol="0" anchor="ctr"/>
          <a:lstStyle/>
          <a:p>
            <a:pPr algn="ctr" defTabSz="1828617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78340" y="1908330"/>
            <a:ext cx="3397440" cy="83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9" tIns="45694" rIns="91389" bIns="45694" rtlCol="0">
            <a:spAutoFit/>
          </a:bodyPr>
          <a:lstStyle/>
          <a:p>
            <a:pPr algn="ctr" defTabSz="1828617"/>
            <a:r>
              <a:rPr lang="en-US" sz="4800" b="1" dirty="0">
                <a:solidFill>
                  <a:srgbClr val="13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GIẢI TÍCH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8970" y="2754998"/>
            <a:ext cx="24400495" cy="83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9" tIns="45694" rIns="91389" bIns="45694" rtlCol="0">
            <a:spAutoFit/>
          </a:bodyPr>
          <a:lstStyle/>
          <a:p>
            <a:pPr algn="ctr" defTabSz="1828617">
              <a:spcBef>
                <a:spcPts val="1200"/>
              </a:spcBef>
            </a:pPr>
            <a:r>
              <a:rPr lang="en-US" sz="4800" b="1" dirty="0" err="1">
                <a:solidFill>
                  <a:srgbClr val="77624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</a:t>
            </a:r>
            <a:r>
              <a:rPr lang="en-US" sz="4800" b="1" dirty="0">
                <a:solidFill>
                  <a:srgbClr val="77624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4: GIỚI HẠN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878287" y="3914746"/>
            <a:ext cx="13632087" cy="1862008"/>
            <a:chOff x="5747658" y="3914360"/>
            <a:chExt cx="13632086" cy="1862251"/>
          </a:xfrm>
        </p:grpSpPr>
        <p:sp>
          <p:nvSpPr>
            <p:cNvPr id="17" name="Rectangle 16"/>
            <p:cNvSpPr/>
            <p:nvPr/>
          </p:nvSpPr>
          <p:spPr>
            <a:xfrm>
              <a:off x="5747658" y="4469240"/>
              <a:ext cx="13632086" cy="8332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699" tIns="22850" rIns="45699" bIns="22850" rtlCol="0" anchor="ctr"/>
            <a:lstStyle/>
            <a:p>
              <a:pPr algn="ctr" defTabSz="1828617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459645" y="3914360"/>
              <a:ext cx="12197917" cy="1862251"/>
            </a:xfrm>
            <a:prstGeom prst="rect">
              <a:avLst/>
            </a:prstGeom>
            <a:noFill/>
          </p:spPr>
          <p:txBody>
            <a:bodyPr wrap="none" lIns="45699" tIns="22850" rIns="45699" bIns="22850" rtlCol="0">
              <a:spAutoFit/>
            </a:bodyPr>
            <a:lstStyle/>
            <a:p>
              <a:pPr algn="ctr" defTabSz="1828617">
                <a:lnSpc>
                  <a:spcPts val="5996"/>
                </a:lnSpc>
                <a:spcBef>
                  <a:spcPts val="1800"/>
                </a:spcBef>
              </a:pPr>
              <a:r>
                <a:rPr lang="en-US" sz="6600" b="1" dirty="0" err="1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Bài</a:t>
              </a:r>
              <a:r>
                <a:rPr lang="en-US" sz="6600" b="1" dirty="0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 1</a:t>
              </a:r>
            </a:p>
            <a:p>
              <a:pPr algn="ctr" defTabSz="1828617">
                <a:lnSpc>
                  <a:spcPts val="5996"/>
                </a:lnSpc>
                <a:spcBef>
                  <a:spcPts val="1800"/>
                </a:spcBef>
              </a:pPr>
              <a:r>
                <a:rPr lang="en-US" sz="6600" b="1" dirty="0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GIỚI HẠN CỦA DÃY SỐ (</a:t>
              </a:r>
              <a:r>
                <a:rPr lang="en-US" sz="6600" b="1" dirty="0" err="1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tiết</a:t>
              </a:r>
              <a:r>
                <a:rPr lang="en-US" sz="6600" b="1" dirty="0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 2)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2784885" y="-9992"/>
            <a:ext cx="1814128" cy="1767175"/>
            <a:chOff x="12784885" y="1066801"/>
            <a:chExt cx="1814128" cy="1767402"/>
          </a:xfrm>
        </p:grpSpPr>
        <p:sp>
          <p:nvSpPr>
            <p:cNvPr id="24" name="TextBox 23"/>
            <p:cNvSpPr txBox="1"/>
            <p:nvPr/>
          </p:nvSpPr>
          <p:spPr>
            <a:xfrm>
              <a:off x="12784885" y="1066801"/>
              <a:ext cx="1814128" cy="784911"/>
            </a:xfrm>
            <a:prstGeom prst="rect">
              <a:avLst/>
            </a:prstGeom>
            <a:noFill/>
          </p:spPr>
          <p:txBody>
            <a:bodyPr wrap="square" lIns="45699" tIns="22850" rIns="45699" bIns="22850" rtlCol="0">
              <a:spAutoFit/>
            </a:bodyPr>
            <a:lstStyle/>
            <a:p>
              <a:pPr algn="ctr" defTabSz="1828617"/>
              <a:r>
                <a:rPr lang="en-US" sz="4800" b="1" dirty="0">
                  <a:solidFill>
                    <a:srgbClr val="135F82"/>
                  </a:solidFill>
                  <a:latin typeface="Times New Roman" panose="02020603050405020304" pitchFamily="18" charset="0"/>
                  <a:ea typeface="AvantGarde" pitchFamily="2" charset="0"/>
                  <a:cs typeface="Times New Roman" panose="02020603050405020304" pitchFamily="18" charset="0"/>
                </a:rPr>
                <a:t>LỚP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020904" y="1556786"/>
              <a:ext cx="1080125" cy="1277417"/>
            </a:xfrm>
            <a:prstGeom prst="rect">
              <a:avLst/>
            </a:prstGeom>
            <a:noFill/>
          </p:spPr>
          <p:txBody>
            <a:bodyPr wrap="none" lIns="45699" tIns="22850" rIns="45699" bIns="22850" rtlCol="0">
              <a:spAutoFit/>
            </a:bodyPr>
            <a:lstStyle/>
            <a:p>
              <a:pPr defTabSz="1828617"/>
              <a:r>
                <a:rPr lang="en-US" sz="8000" dirty="0">
                  <a:solidFill>
                    <a:srgbClr val="135F82"/>
                  </a:solidFill>
                  <a:latin typeface="Times New Roman" panose="02020603050405020304" pitchFamily="18" charset="0"/>
                  <a:ea typeface="AvantGarde" pitchFamily="2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1186393" y="150692"/>
            <a:ext cx="2238375" cy="1706804"/>
            <a:chOff x="11186391" y="149817"/>
            <a:chExt cx="2238375" cy="1707027"/>
          </a:xfrm>
        </p:grpSpPr>
        <p:pic>
          <p:nvPicPr>
            <p:cNvPr id="20" name="Picture 5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7236" y="149817"/>
              <a:ext cx="1495424" cy="1495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6391" y="1620306"/>
              <a:ext cx="2238375" cy="236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6" name="Group 60"/>
          <p:cNvGrpSpPr/>
          <p:nvPr/>
        </p:nvGrpSpPr>
        <p:grpSpPr>
          <a:xfrm>
            <a:off x="2374534" y="5796290"/>
            <a:ext cx="7257855" cy="891783"/>
            <a:chOff x="7459670" y="7086600"/>
            <a:chExt cx="7258697" cy="892000"/>
          </a:xfrm>
        </p:grpSpPr>
        <p:sp>
          <p:nvSpPr>
            <p:cNvPr id="57" name="Rectangle 56"/>
            <p:cNvSpPr/>
            <p:nvPr/>
          </p:nvSpPr>
          <p:spPr>
            <a:xfrm>
              <a:off x="9092456" y="7178186"/>
              <a:ext cx="5625911" cy="8004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28617">
                <a:spcBef>
                  <a:spcPct val="0"/>
                </a:spcBef>
                <a:defRPr/>
              </a:pPr>
              <a:r>
                <a:rPr lang="en-US" sz="46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VÔ CỰC</a:t>
              </a:r>
            </a:p>
          </p:txBody>
        </p:sp>
        <p:grpSp>
          <p:nvGrpSpPr>
            <p:cNvPr id="58" name="Group 26"/>
            <p:cNvGrpSpPr/>
            <p:nvPr/>
          </p:nvGrpSpPr>
          <p:grpSpPr>
            <a:xfrm>
              <a:off x="7459670" y="7086600"/>
              <a:ext cx="1392615" cy="872846"/>
              <a:chOff x="7459669" y="7543800"/>
              <a:chExt cx="1381118" cy="872846"/>
            </a:xfrm>
          </p:grpSpPr>
          <p:sp>
            <p:nvSpPr>
              <p:cNvPr id="59" name="Isosceles Triangle 44"/>
              <p:cNvSpPr/>
              <p:nvPr/>
            </p:nvSpPr>
            <p:spPr>
              <a:xfrm rot="16200000">
                <a:off x="7469936" y="7533533"/>
                <a:ext cx="143688" cy="164221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828617"/>
                <a:endParaRPr lang="en-US" sz="3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0" name="Group 28"/>
              <p:cNvGrpSpPr/>
              <p:nvPr/>
            </p:nvGrpSpPr>
            <p:grpSpPr>
              <a:xfrm>
                <a:off x="7469187" y="7685126"/>
                <a:ext cx="1371600" cy="731520"/>
                <a:chOff x="7469187" y="7685126"/>
                <a:chExt cx="1371600" cy="731520"/>
              </a:xfrm>
            </p:grpSpPr>
            <p:sp>
              <p:nvSpPr>
                <p:cNvPr id="61" name="Round Same Side Corner Rectangle 60"/>
                <p:cNvSpPr/>
                <p:nvPr/>
              </p:nvSpPr>
              <p:spPr>
                <a:xfrm rot="5400000">
                  <a:off x="7789227" y="7365086"/>
                  <a:ext cx="731520" cy="1371600"/>
                </a:xfrm>
                <a:prstGeom prst="round2SameRect">
                  <a:avLst/>
                </a:prstGeom>
                <a:solidFill>
                  <a:srgbClr val="135F82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828617"/>
                  <a:endParaRPr lang="en-US" sz="3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7751320" y="7688759"/>
                  <a:ext cx="922492" cy="70805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828617"/>
                  <a:r>
                    <a:rPr lang="en-US" sz="4000" b="1" dirty="0">
                      <a:solidFill>
                        <a:prstClr val="white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I V</a:t>
                  </a:r>
                </a:p>
              </p:txBody>
            </p:sp>
          </p:grpSp>
        </p:grpSp>
      </p:grpSp>
      <p:grpSp>
        <p:nvGrpSpPr>
          <p:cNvPr id="88" name="Group 87"/>
          <p:cNvGrpSpPr/>
          <p:nvPr/>
        </p:nvGrpSpPr>
        <p:grpSpPr>
          <a:xfrm>
            <a:off x="4061964" y="7084323"/>
            <a:ext cx="10253661" cy="861662"/>
            <a:chOff x="644526" y="2766774"/>
            <a:chExt cx="10253661" cy="861774"/>
          </a:xfrm>
        </p:grpSpPr>
        <p:sp>
          <p:nvSpPr>
            <p:cNvPr id="89" name="TextBox 88"/>
            <p:cNvSpPr txBox="1"/>
            <p:nvPr/>
          </p:nvSpPr>
          <p:spPr>
            <a:xfrm>
              <a:off x="1906586" y="2766774"/>
              <a:ext cx="8991601" cy="831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828617"/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nghĩa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0" name="Rounded Rectangle 89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617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992189" y="2795826"/>
              <a:ext cx="543739" cy="769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828617"/>
              <a:r>
                <a:rPr lang="en-US" sz="4400" b="1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061964" y="8311667"/>
            <a:ext cx="10253661" cy="861662"/>
            <a:chOff x="644526" y="2766774"/>
            <a:chExt cx="10253661" cy="861774"/>
          </a:xfrm>
        </p:grpSpPr>
        <p:sp>
          <p:nvSpPr>
            <p:cNvPr id="93" name="TextBox 92"/>
            <p:cNvSpPr txBox="1"/>
            <p:nvPr/>
          </p:nvSpPr>
          <p:spPr>
            <a:xfrm>
              <a:off x="1906586" y="2766774"/>
              <a:ext cx="8991601" cy="831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828617"/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vài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hạn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đặc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biệt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617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992189" y="2795826"/>
              <a:ext cx="543739" cy="769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828617"/>
              <a:r>
                <a:rPr lang="en-US" sz="4400" b="1" dirty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061964" y="9539011"/>
            <a:ext cx="10253661" cy="861662"/>
            <a:chOff x="644526" y="2766774"/>
            <a:chExt cx="10253661" cy="861774"/>
          </a:xfrm>
        </p:grpSpPr>
        <p:sp>
          <p:nvSpPr>
            <p:cNvPr id="97" name="TextBox 96"/>
            <p:cNvSpPr txBox="1"/>
            <p:nvPr/>
          </p:nvSpPr>
          <p:spPr>
            <a:xfrm>
              <a:off x="1906586" y="2766774"/>
              <a:ext cx="8991601" cy="831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828617"/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lí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617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992189" y="2795826"/>
              <a:ext cx="543739" cy="769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828617"/>
              <a:r>
                <a:rPr lang="vi-VN" sz="4400" b="1" dirty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endParaRPr lang="en-US" sz="4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061964" y="10833427"/>
            <a:ext cx="10253661" cy="861662"/>
            <a:chOff x="644526" y="2766774"/>
            <a:chExt cx="10253661" cy="861774"/>
          </a:xfrm>
        </p:grpSpPr>
        <p:sp>
          <p:nvSpPr>
            <p:cNvPr id="37" name="TextBox 36"/>
            <p:cNvSpPr txBox="1"/>
            <p:nvPr/>
          </p:nvSpPr>
          <p:spPr>
            <a:xfrm>
              <a:off x="1906586" y="2766774"/>
              <a:ext cx="8991601" cy="831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828617"/>
              <a:r>
                <a:rPr lang="en-US" sz="4800" b="1" smtClean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Ví dụ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617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92189" y="2795826"/>
              <a:ext cx="543740" cy="769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828617"/>
              <a:r>
                <a:rPr lang="en-US" sz="4400" b="1" smtClea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  <a:endParaRPr lang="en-US" sz="4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036554" y="12016138"/>
            <a:ext cx="10253661" cy="861662"/>
            <a:chOff x="644526" y="2766774"/>
            <a:chExt cx="10253661" cy="861774"/>
          </a:xfrm>
        </p:grpSpPr>
        <p:sp>
          <p:nvSpPr>
            <p:cNvPr id="41" name="TextBox 40"/>
            <p:cNvSpPr txBox="1"/>
            <p:nvPr/>
          </p:nvSpPr>
          <p:spPr>
            <a:xfrm>
              <a:off x="1906586" y="2766774"/>
              <a:ext cx="8991601" cy="831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828617"/>
              <a:r>
                <a:rPr lang="en-US" sz="4800" b="1" smtClean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Luyện tập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617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92189" y="2795826"/>
              <a:ext cx="543740" cy="769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828617"/>
              <a:r>
                <a:rPr lang="en-US" sz="4400" b="1" smtClea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  <a:endParaRPr lang="en-US" sz="4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943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0" y="1572064"/>
            <a:ext cx="8458199" cy="830997"/>
            <a:chOff x="-288924" y="1892299"/>
            <a:chExt cx="8458199" cy="830994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54075" y="1913523"/>
              <a:ext cx="808235" cy="7386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IV</a:t>
              </a:r>
              <a:endPara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6081714" cy="830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VÔ CỰC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7" y="2504837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6" y="2766774"/>
              <a:ext cx="89916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9" y="2795826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2126789" y="2612559"/>
            <a:ext cx="3742199" cy="830998"/>
          </a:xfrm>
          <a:prstGeom prst="rect">
            <a:avLst/>
          </a:prstGeom>
        </p:spPr>
        <p:txBody>
          <a:bodyPr wrap="square" lIns="91427" tIns="45712" rIns="91427" bIns="45712">
            <a:spAutoFit/>
          </a:bodyPr>
          <a:lstStyle/>
          <a:p>
            <a:r>
              <a:rPr lang="en-US" sz="4800" b="1" dirty="0" err="1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nghĩa</a:t>
            </a:r>
            <a:endParaRPr lang="en-US" sz="4800" b="1" dirty="0">
              <a:solidFill>
                <a:srgbClr val="145F8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992188" y="3700027"/>
            <a:ext cx="22325581" cy="3996174"/>
            <a:chOff x="1076414" y="4359618"/>
            <a:chExt cx="22325581" cy="3996174"/>
          </a:xfrm>
        </p:grpSpPr>
        <p:grpSp>
          <p:nvGrpSpPr>
            <p:cNvPr id="42" name="Group 5"/>
            <p:cNvGrpSpPr/>
            <p:nvPr/>
          </p:nvGrpSpPr>
          <p:grpSpPr>
            <a:xfrm>
              <a:off x="1533269" y="4671091"/>
              <a:ext cx="21868726" cy="3684701"/>
              <a:chOff x="637542" y="1083939"/>
              <a:chExt cx="8611674" cy="1450683"/>
            </a:xfrm>
          </p:grpSpPr>
          <p:sp>
            <p:nvSpPr>
              <p:cNvPr id="65" name="Rounded Rectangle 64"/>
              <p:cNvSpPr/>
              <p:nvPr/>
            </p:nvSpPr>
            <p:spPr>
              <a:xfrm>
                <a:off x="637542" y="1083939"/>
                <a:ext cx="8611674" cy="1450683"/>
              </a:xfrm>
              <a:prstGeom prst="roundRect">
                <a:avLst>
                  <a:gd name="adj" fmla="val 4110"/>
                </a:avLst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1007731" y="1742814"/>
                <a:ext cx="7867095" cy="238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44" name="Group 65"/>
            <p:cNvGrpSpPr/>
            <p:nvPr/>
          </p:nvGrpSpPr>
          <p:grpSpPr>
            <a:xfrm>
              <a:off x="1076414" y="4359618"/>
              <a:ext cx="7273312" cy="800219"/>
              <a:chOff x="166396" y="8736805"/>
              <a:chExt cx="7273312" cy="800219"/>
            </a:xfrm>
          </p:grpSpPr>
          <p:sp>
            <p:nvSpPr>
              <p:cNvPr id="50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7055186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51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53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54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55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56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57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58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59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60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61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62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63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64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52" name="TextBox 51"/>
              <p:cNvSpPr txBox="1"/>
              <p:nvPr/>
            </p:nvSpPr>
            <p:spPr>
              <a:xfrm>
                <a:off x="1459745" y="8736805"/>
                <a:ext cx="5215912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Bài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toán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mở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đầu</a:t>
                </a:r>
                <a:endPara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285535" y="4636921"/>
                <a:ext cx="8079252" cy="769442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r>
                  <a:rPr lang="en-US" sz="4400" dirty="0">
                    <a:latin typeface="Times New Roman"/>
                    <a:ea typeface="MS Mincho"/>
                  </a:rPr>
                  <a:t>Cho </a:t>
                </a:r>
                <a:r>
                  <a:rPr lang="en-US" sz="4400" dirty="0" err="1">
                    <a:latin typeface="Times New Roman"/>
                    <a:ea typeface="MS Mincho"/>
                  </a:rPr>
                  <a:t>dãy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:r>
                  <a:rPr lang="en-US" sz="4400" dirty="0" err="1">
                    <a:latin typeface="Times New Roman"/>
                    <a:ea typeface="MS Mincho"/>
                  </a:rPr>
                  <a:t>số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𝑢</m:t>
                            </m:r>
                          </m:e>
                          <m:sub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:r>
                  <a:rPr lang="en-US" sz="4400" dirty="0" err="1">
                    <a:latin typeface="Times New Roman"/>
                    <a:ea typeface="MS Mincho"/>
                  </a:rPr>
                  <a:t>với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𝑢</m:t>
                        </m:r>
                      </m:e>
                      <m:sub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𝑛</m:t>
                        </m:r>
                      </m:sub>
                    </m:sSub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=</m:t>
                    </m:r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𝑛</m:t>
                    </m:r>
                  </m:oMath>
                </a14:m>
                <a:endParaRPr lang="en-US" b="1" dirty="0">
                  <a:latin typeface="Times" pitchFamily="18" charset="0"/>
                  <a:cs typeface="Times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535" y="4636919"/>
                <a:ext cx="8079252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3094" t="-15079" b="-38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349912" y="5608885"/>
            <a:ext cx="9672179" cy="769442"/>
          </a:xfrm>
          <a:prstGeom prst="rect">
            <a:avLst/>
          </a:prstGeom>
        </p:spPr>
        <p:txBody>
          <a:bodyPr wrap="square" lIns="91427" tIns="45712" rIns="91427" bIns="45712">
            <a:spAutoFit/>
          </a:bodyPr>
          <a:lstStyle/>
          <a:p>
            <a:r>
              <a:rPr lang="en-US" sz="4400" dirty="0">
                <a:latin typeface="Times New Roman"/>
                <a:ea typeface="MS Mincho"/>
              </a:rPr>
              <a:t>a) </a:t>
            </a:r>
            <a:r>
              <a:rPr lang="en-US" sz="4400" dirty="0" err="1">
                <a:latin typeface="Times New Roman"/>
                <a:ea typeface="MS Mincho"/>
              </a:rPr>
              <a:t>Hãy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viết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dãy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số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dưới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dạng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khai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triển</a:t>
            </a:r>
            <a:r>
              <a:rPr lang="en-US" sz="4400" dirty="0">
                <a:latin typeface="Times New Roman"/>
                <a:ea typeface="MS Mincho"/>
              </a:rPr>
              <a:t>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349910" y="6668017"/>
            <a:ext cx="12110581" cy="769442"/>
          </a:xfrm>
          <a:prstGeom prst="rect">
            <a:avLst/>
          </a:prstGeom>
        </p:spPr>
        <p:txBody>
          <a:bodyPr wrap="square" lIns="91427" tIns="45712" rIns="91427" bIns="45712">
            <a:spAutoFit/>
          </a:bodyPr>
          <a:lstStyle/>
          <a:p>
            <a:r>
              <a:rPr lang="en-US" sz="4400" dirty="0">
                <a:latin typeface="Times New Roman"/>
                <a:ea typeface="MS Mincho"/>
              </a:rPr>
              <a:t>b) </a:t>
            </a:r>
            <a:r>
              <a:rPr lang="en-US" sz="4400" dirty="0" err="1">
                <a:latin typeface="Times New Roman"/>
                <a:ea typeface="MS Mincho"/>
              </a:rPr>
              <a:t>Hãy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biểu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diễn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các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số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hạng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của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dãy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số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trên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trục</a:t>
            </a:r>
            <a:r>
              <a:rPr lang="en-US" sz="4400" dirty="0">
                <a:latin typeface="Times New Roman"/>
                <a:ea typeface="MS Mincho"/>
              </a:rPr>
              <a:t> </a:t>
            </a:r>
            <a:r>
              <a:rPr lang="en-US" sz="4400" dirty="0" err="1">
                <a:latin typeface="Times New Roman"/>
                <a:ea typeface="MS Mincho"/>
              </a:rPr>
              <a:t>số</a:t>
            </a:r>
            <a:r>
              <a:rPr lang="en-US" sz="4400" dirty="0">
                <a:latin typeface="Times New Roman"/>
                <a:ea typeface="MS Mincho"/>
              </a:rPr>
              <a:t>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9728745" y="2423405"/>
            <a:ext cx="5439421" cy="1507170"/>
            <a:chOff x="13300542" y="2152733"/>
            <a:chExt cx="5439420" cy="1507170"/>
          </a:xfrm>
        </p:grpSpPr>
        <p:sp>
          <p:nvSpPr>
            <p:cNvPr id="16" name="Rounded Rectangular Callout 15"/>
            <p:cNvSpPr/>
            <p:nvPr/>
          </p:nvSpPr>
          <p:spPr>
            <a:xfrm rot="20481053">
              <a:off x="13300542" y="2152733"/>
              <a:ext cx="5439420" cy="1507170"/>
            </a:xfrm>
            <a:prstGeom prst="wedgeRoundRectCallout">
              <a:avLst>
                <a:gd name="adj1" fmla="val -77751"/>
                <a:gd name="adj2" fmla="val 80806"/>
                <a:gd name="adj3" fmla="val 16667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 rot="20506196">
                  <a:off x="13444751" y="2585741"/>
                  <a:ext cx="5227712" cy="738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dirty="0"/>
                          <m:t>; </m:t>
                        </m:r>
                        <m:r>
                          <a:rPr lang="en-US" i="1">
                            <a:latin typeface="Cambria Math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dirty="0"/>
                          <m:t>; </m:t>
                        </m:r>
                        <m:r>
                          <a:rPr lang="en-US" i="1">
                            <a:latin typeface="Cambria Math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dirty="0"/>
                          <m:t>; </m:t>
                        </m:r>
                        <m:r>
                          <a:rPr lang="en-US" i="1">
                            <a:latin typeface="Cambria Math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US" dirty="0"/>
                          <m:t>; ... ; </m:t>
                        </m:r>
                        <m:r>
                          <a:rPr lang="en-US" i="1">
                            <a:latin typeface="Cambria Math"/>
                          </a:rPr>
                          <m:t>2020</m:t>
                        </m:r>
                        <m:r>
                          <m:rPr>
                            <m:nor/>
                          </m:rPr>
                          <a:rPr lang="en-US" dirty="0"/>
                          <m:t>; ...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506196">
                  <a:off x="13387043" y="2578045"/>
                  <a:ext cx="5343129" cy="754053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9" name="Straight Arrow Connector 18"/>
          <p:cNvCxnSpPr/>
          <p:nvPr/>
        </p:nvCxnSpPr>
        <p:spPr>
          <a:xfrm>
            <a:off x="11906801" y="5685026"/>
            <a:ext cx="1149449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5405242" y="5456426"/>
            <a:ext cx="0" cy="4572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22224839" y="5456426"/>
            <a:ext cx="0" cy="4572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7835914" y="5456426"/>
            <a:ext cx="0" cy="457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7226315" y="5452752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16616713" y="5452752"/>
            <a:ext cx="0" cy="4572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16007114" y="5456426"/>
            <a:ext cx="0" cy="4572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21670847" y="4731103"/>
            <a:ext cx="1524000" cy="754054"/>
          </a:xfrm>
          <a:prstGeom prst="rect">
            <a:avLst/>
          </a:prstGeom>
        </p:spPr>
        <p:txBody>
          <a:bodyPr wrap="square" lIns="91427" tIns="45712" rIns="91427" bIns="45712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5193846" y="4678720"/>
            <a:ext cx="584668" cy="738644"/>
          </a:xfrm>
          <a:prstGeom prst="rect">
            <a:avLst/>
          </a:prstGeom>
        </p:spPr>
        <p:txBody>
          <a:bodyPr wrap="square" lIns="91427" tIns="45712" rIns="91427" bIns="45712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>
              <a:xfrm>
                <a:off x="17467380" y="4678721"/>
                <a:ext cx="584668" cy="754054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  <a:cs typeface="Times New Roman" pitchFamily="18" charset="0"/>
                        </a:rPr>
                        <m:t>𝟒</m:t>
                      </m:r>
                    </m:oMath>
                  </m:oMathPara>
                </a14:m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67379" y="4678719"/>
                <a:ext cx="584669" cy="75405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16971378" y="5909953"/>
                <a:ext cx="584668" cy="754054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  <a:cs typeface="Times New Roman" pitchFamily="18" charset="0"/>
                        </a:rPr>
                        <m:t>𝟑</m:t>
                      </m:r>
                    </m:oMath>
                  </m:oMathPara>
                </a14:m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71376" y="5909951"/>
                <a:ext cx="584669" cy="75405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/>
              <p:cNvSpPr/>
              <p:nvPr/>
            </p:nvSpPr>
            <p:spPr>
              <a:xfrm>
                <a:off x="16324379" y="4698699"/>
                <a:ext cx="584668" cy="754054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  <a:cs typeface="Times New Roman" pitchFamily="18" charset="0"/>
                        </a:rPr>
                        <m:t>𝟐</m:t>
                      </m:r>
                    </m:oMath>
                  </m:oMathPara>
                </a14:m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4" name="Rectangle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4379" y="4698698"/>
                <a:ext cx="584669" cy="75405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>
              <a:xfrm>
                <a:off x="15424944" y="5909953"/>
                <a:ext cx="1115569" cy="754054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  <a:cs typeface="Times New Roman" pitchFamily="18" charset="0"/>
                        </a:rPr>
                        <m:t>𝟏</m:t>
                      </m:r>
                    </m:oMath>
                  </m:oMathPara>
                </a14:m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4944" y="5909951"/>
                <a:ext cx="1115570" cy="75405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Oval Callout 66"/>
              <p:cNvSpPr/>
              <p:nvPr/>
            </p:nvSpPr>
            <p:spPr>
              <a:xfrm rot="392054">
                <a:off x="16904870" y="6294715"/>
                <a:ext cx="7349651" cy="2285486"/>
              </a:xfrm>
              <a:prstGeom prst="wedgeEllipseCallout">
                <a:avLst>
                  <a:gd name="adj1" fmla="val 33882"/>
                  <a:gd name="adj2" fmla="val -82309"/>
                </a:avLst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91427" tIns="45712" rIns="91427" bIns="45712" rtlCol="0" anchor="ctr"/>
              <a:lstStyle/>
              <a:p>
                <a:pPr algn="just"/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Em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có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nhận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xét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gì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về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giá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trị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của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400" b="1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3400" b="1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𝒖</m:t>
                        </m:r>
                      </m:e>
                      <m:sub>
                        <m:r>
                          <a:rPr lang="en-US" sz="3400" b="1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khi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400" b="1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𝒏</m:t>
                    </m:r>
                  </m:oMath>
                </a14:m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tăng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lên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vô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hạn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67" name="Oval Callout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92054">
                <a:off x="16904868" y="6294713"/>
                <a:ext cx="7349651" cy="2285485"/>
              </a:xfrm>
              <a:prstGeom prst="wedgeEllipseCallout">
                <a:avLst>
                  <a:gd name="adj1" fmla="val 33882"/>
                  <a:gd name="adj2" fmla="val -82309"/>
                </a:avLst>
              </a:prstGeom>
              <a:blipFill rotWithShape="1">
                <a:blip r:embed="rId9"/>
                <a:stretch>
                  <a:fillRect b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Oval Callout 67"/>
              <p:cNvSpPr/>
              <p:nvPr/>
            </p:nvSpPr>
            <p:spPr>
              <a:xfrm rot="21260871">
                <a:off x="16697363" y="1649879"/>
                <a:ext cx="6753777" cy="2101786"/>
              </a:xfrm>
              <a:prstGeom prst="wedgeEllipseCallout">
                <a:avLst>
                  <a:gd name="adj1" fmla="val 26564"/>
                  <a:gd name="adj2" fmla="val 107462"/>
                </a:avLst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lIns="91427" tIns="45712" rIns="91427" bIns="45712" rtlCol="0" anchor="ctr"/>
              <a:lstStyle/>
              <a:p>
                <a:pPr algn="just"/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Bắt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đầu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từ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hạng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400" b="1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3400" b="1" i="1">
                            <a:latin typeface="Cambria Math"/>
                            <a:ea typeface="MS Mincho"/>
                            <a:cs typeface="Times New Roman"/>
                          </a:rPr>
                          <m:t>𝒖</m:t>
                        </m:r>
                      </m:e>
                      <m:sub>
                        <m:r>
                          <a:rPr lang="en-US" sz="3400" b="1" i="1">
                            <a:latin typeface="Cambria Math"/>
                            <a:ea typeface="MS Mincho"/>
                            <a:cs typeface="Times New Roman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nào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của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dãy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3400" b="1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thì</a:t>
                </a:r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400" b="1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3400" b="1" i="1">
                            <a:latin typeface="Cambria Math"/>
                            <a:ea typeface="MS Mincho"/>
                            <a:cs typeface="Times New Roman"/>
                          </a:rPr>
                          <m:t>𝒖</m:t>
                        </m:r>
                      </m:e>
                      <m:sub>
                        <m:r>
                          <a:rPr lang="en-US" sz="3400" b="1" i="1">
                            <a:latin typeface="Cambria Math"/>
                            <a:ea typeface="MS Mincho"/>
                            <a:cs typeface="Times New Roman"/>
                          </a:rPr>
                          <m:t>𝒏</m:t>
                        </m:r>
                      </m:sub>
                    </m:sSub>
                    <m:r>
                      <a:rPr lang="en-US" sz="3400" b="1" i="1">
                        <a:latin typeface="Cambria Math"/>
                        <a:ea typeface="MS Mincho"/>
                        <a:cs typeface="Times New Roman"/>
                      </a:rPr>
                      <m:t>&gt;</m:t>
                    </m:r>
                    <m:r>
                      <a:rPr lang="en-US" sz="3400" b="1" i="1">
                        <a:latin typeface="Cambria Math"/>
                        <a:ea typeface="MS Mincho"/>
                        <a:cs typeface="Times New Roman"/>
                      </a:rPr>
                      <m:t>𝟏𝟎</m:t>
                    </m:r>
                    <m:r>
                      <a:rPr lang="en-US" sz="3400" b="1" i="1">
                        <a:latin typeface="Cambria Math"/>
                        <a:ea typeface="MS Mincho"/>
                        <a:cs typeface="Times New Roman"/>
                      </a:rPr>
                      <m:t>.</m:t>
                    </m:r>
                    <m:r>
                      <a:rPr lang="en-US" sz="3400" b="1" i="1">
                        <a:latin typeface="Cambria Math"/>
                        <a:ea typeface="MS Mincho"/>
                        <a:cs typeface="Times New Roman"/>
                      </a:rPr>
                      <m:t>𝟎𝟎𝟎</m:t>
                    </m:r>
                  </m:oMath>
                </a14:m>
                <a:r>
                  <a:rPr lang="en-US" sz="3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68" name="Oval Callout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260871">
                <a:off x="16697362" y="1649877"/>
                <a:ext cx="6753778" cy="2101785"/>
              </a:xfrm>
              <a:prstGeom prst="wedgeEllipseCallout">
                <a:avLst>
                  <a:gd name="adj1" fmla="val 26564"/>
                  <a:gd name="adj2" fmla="val 107462"/>
                </a:avLst>
              </a:prstGeom>
              <a:blipFill rotWithShape="1">
                <a:blip r:embed="rId10"/>
                <a:stretch>
                  <a:fillRect t="-2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>
            <a:off x="109873" y="7809934"/>
            <a:ext cx="21374845" cy="2781868"/>
            <a:chOff x="1076414" y="4359618"/>
            <a:chExt cx="21374845" cy="2781867"/>
          </a:xfrm>
        </p:grpSpPr>
        <p:grpSp>
          <p:nvGrpSpPr>
            <p:cNvPr id="70" name="Group 5"/>
            <p:cNvGrpSpPr/>
            <p:nvPr/>
          </p:nvGrpSpPr>
          <p:grpSpPr>
            <a:xfrm>
              <a:off x="1533269" y="4671091"/>
              <a:ext cx="20917990" cy="2470394"/>
              <a:chOff x="637542" y="1083939"/>
              <a:chExt cx="8237284" cy="972605"/>
            </a:xfrm>
          </p:grpSpPr>
          <p:sp>
            <p:nvSpPr>
              <p:cNvPr id="104" name="Rounded Rectangle 103"/>
              <p:cNvSpPr/>
              <p:nvPr/>
            </p:nvSpPr>
            <p:spPr>
              <a:xfrm>
                <a:off x="637542" y="1083939"/>
                <a:ext cx="4214672" cy="972605"/>
              </a:xfrm>
              <a:prstGeom prst="roundRect">
                <a:avLst>
                  <a:gd name="adj" fmla="val 4110"/>
                </a:avLst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1007731" y="1742814"/>
                <a:ext cx="7867095" cy="238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71" name="Group 65"/>
            <p:cNvGrpSpPr/>
            <p:nvPr/>
          </p:nvGrpSpPr>
          <p:grpSpPr>
            <a:xfrm>
              <a:off x="1076414" y="4359618"/>
              <a:ext cx="6509260" cy="800219"/>
              <a:chOff x="166396" y="8736805"/>
              <a:chExt cx="6509260" cy="800219"/>
            </a:xfrm>
          </p:grpSpPr>
          <p:sp>
            <p:nvSpPr>
              <p:cNvPr id="73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5114848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90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92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93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94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95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96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97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98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99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00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01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02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03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91" name="TextBox 90"/>
              <p:cNvSpPr txBox="1"/>
              <p:nvPr/>
            </p:nvSpPr>
            <p:spPr>
              <a:xfrm>
                <a:off x="1459744" y="8736805"/>
                <a:ext cx="5215912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Kết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luận</a:t>
                </a:r>
                <a:endPara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/>
              <p:cNvSpPr/>
              <p:nvPr/>
            </p:nvSpPr>
            <p:spPr>
              <a:xfrm>
                <a:off x="822034" y="8682790"/>
                <a:ext cx="10218948" cy="1938992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𝑢</m:t>
                        </m:r>
                      </m:e>
                      <m:sub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có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thể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lớn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hơn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một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số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dương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lớn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tùy</a:t>
                </a:r>
                <a:r>
                  <a:rPr lang="en-US" sz="4000" dirty="0">
                    <a:latin typeface="Times New Roman"/>
                    <a:ea typeface="MS Mincho"/>
                  </a:rPr>
                  <a:t> ý </a:t>
                </a:r>
                <a:r>
                  <a:rPr lang="en-US" sz="4000" dirty="0" err="1">
                    <a:latin typeface="Times New Roman"/>
                    <a:ea typeface="MS Mincho"/>
                  </a:rPr>
                  <a:t>kể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từ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một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số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hạng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nào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đó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trở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đi</a:t>
                </a:r>
                <a:r>
                  <a:rPr lang="en-US" sz="4000" dirty="0">
                    <a:latin typeface="Times New Roman"/>
                    <a:ea typeface="MS Mincho"/>
                  </a:rPr>
                  <a:t>. Ta </a:t>
                </a:r>
                <a:r>
                  <a:rPr lang="en-US" sz="4000" dirty="0" err="1">
                    <a:latin typeface="Times New Roman"/>
                    <a:ea typeface="MS Mincho"/>
                  </a:rPr>
                  <a:t>nói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dãy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số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0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𝑢</m:t>
                            </m:r>
                          </m:e>
                          <m:sub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có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giới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hạn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+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endParaRPr lang="en-US" sz="4000" b="1" dirty="0">
                  <a:latin typeface="Times" pitchFamily="18" charset="0"/>
                  <a:cs typeface="Times" pitchFamily="18" charset="0"/>
                </a:endParaRPr>
              </a:p>
            </p:txBody>
          </p:sp>
        </mc:Choice>
        <mc:Fallback xmlns="">
          <p:sp>
            <p:nvSpPr>
              <p:cNvPr id="106" name="Rectangle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033" y="8682789"/>
                <a:ext cx="10218948" cy="1938992"/>
              </a:xfrm>
              <a:prstGeom prst="rect">
                <a:avLst/>
              </a:prstGeom>
              <a:blipFill rotWithShape="1">
                <a:blip r:embed="rId11"/>
                <a:stretch>
                  <a:fillRect l="-2148" t="-5660" r="-2088" b="-12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7" name="Group 106"/>
          <p:cNvGrpSpPr/>
          <p:nvPr/>
        </p:nvGrpSpPr>
        <p:grpSpPr>
          <a:xfrm>
            <a:off x="109873" y="10668000"/>
            <a:ext cx="21374845" cy="2739212"/>
            <a:chOff x="1076414" y="4359618"/>
            <a:chExt cx="21374845" cy="2739211"/>
          </a:xfrm>
        </p:grpSpPr>
        <p:grpSp>
          <p:nvGrpSpPr>
            <p:cNvPr id="108" name="Group 5"/>
            <p:cNvGrpSpPr/>
            <p:nvPr/>
          </p:nvGrpSpPr>
          <p:grpSpPr>
            <a:xfrm>
              <a:off x="1533269" y="4671091"/>
              <a:ext cx="20917990" cy="2427738"/>
              <a:chOff x="637542" y="1083939"/>
              <a:chExt cx="8237284" cy="955811"/>
            </a:xfrm>
          </p:grpSpPr>
          <p:sp>
            <p:nvSpPr>
              <p:cNvPr id="125" name="Rounded Rectangle 124"/>
              <p:cNvSpPr/>
              <p:nvPr/>
            </p:nvSpPr>
            <p:spPr>
              <a:xfrm>
                <a:off x="637542" y="1083939"/>
                <a:ext cx="4214672" cy="955811"/>
              </a:xfrm>
              <a:prstGeom prst="roundRect">
                <a:avLst>
                  <a:gd name="adj" fmla="val 4110"/>
                </a:avLst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1007731" y="1742814"/>
                <a:ext cx="7867095" cy="238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09" name="Group 65"/>
            <p:cNvGrpSpPr/>
            <p:nvPr/>
          </p:nvGrpSpPr>
          <p:grpSpPr>
            <a:xfrm>
              <a:off x="1076414" y="4359618"/>
              <a:ext cx="6509260" cy="800219"/>
              <a:chOff x="166396" y="8736805"/>
              <a:chExt cx="6509260" cy="800219"/>
            </a:xfrm>
          </p:grpSpPr>
          <p:sp>
            <p:nvSpPr>
              <p:cNvPr id="110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5114848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111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113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14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15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16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17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18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19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20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21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22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23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24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112" name="TextBox 111"/>
              <p:cNvSpPr txBox="1"/>
              <p:nvPr/>
            </p:nvSpPr>
            <p:spPr>
              <a:xfrm>
                <a:off x="1459744" y="8736805"/>
                <a:ext cx="5215912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nghĩa</a:t>
                </a:r>
                <a:endPara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/>
              <p:cNvSpPr/>
              <p:nvPr/>
            </p:nvSpPr>
            <p:spPr>
              <a:xfrm>
                <a:off x="685789" y="11468220"/>
                <a:ext cx="10515765" cy="1938992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r>
                  <a:rPr lang="en-US" sz="4000" dirty="0">
                    <a:latin typeface="Times New Roman"/>
                    <a:ea typeface="MS Mincho"/>
                  </a:rPr>
                  <a:t>Ta </a:t>
                </a:r>
                <a:r>
                  <a:rPr lang="en-US" sz="4000" dirty="0" err="1">
                    <a:latin typeface="Times New Roman"/>
                    <a:ea typeface="MS Mincho"/>
                  </a:rPr>
                  <a:t>nói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dãy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số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0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𝑢</m:t>
                            </m:r>
                          </m:e>
                          <m:sub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có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giới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hạn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+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khi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𝑛</m:t>
                    </m:r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=+∞</m:t>
                    </m:r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nếu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𝑢</m:t>
                        </m:r>
                      </m:e>
                      <m:sub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có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thể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lớn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hơn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một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số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dương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bất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kỳ</a:t>
                </a:r>
                <a:r>
                  <a:rPr lang="en-US" sz="4000" dirty="0">
                    <a:latin typeface="Times New Roman"/>
                    <a:ea typeface="MS Mincho"/>
                  </a:rPr>
                  <a:t>, </a:t>
                </a:r>
                <a:r>
                  <a:rPr lang="en-US" sz="4000" dirty="0" err="1">
                    <a:latin typeface="Times New Roman"/>
                    <a:ea typeface="MS Mincho"/>
                  </a:rPr>
                  <a:t>kể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từ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một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số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hạng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nào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đó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trở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đi</a:t>
                </a:r>
                <a:r>
                  <a:rPr lang="en-US" sz="4000" dirty="0">
                    <a:latin typeface="Times New Roman"/>
                    <a:ea typeface="MS Mincho"/>
                  </a:rPr>
                  <a:t>.</a:t>
                </a:r>
                <a:endParaRPr lang="en-US" sz="4000" b="1" dirty="0">
                  <a:latin typeface="Times" pitchFamily="18" charset="0"/>
                  <a:cs typeface="Times" pitchFamily="18" charset="0"/>
                </a:endParaRPr>
              </a:p>
            </p:txBody>
          </p:sp>
        </mc:Choice>
        <mc:Fallback xmlns="">
          <p:sp>
            <p:nvSpPr>
              <p:cNvPr id="127" name="Rectangle 1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88" y="11468219"/>
                <a:ext cx="10515765" cy="1938992"/>
              </a:xfrm>
              <a:prstGeom prst="rect">
                <a:avLst/>
              </a:prstGeom>
              <a:blipFill rotWithShape="1">
                <a:blip r:embed="rId12"/>
                <a:stretch>
                  <a:fillRect l="-2028" t="-5660" b="-12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0" name="Group 129"/>
          <p:cNvGrpSpPr/>
          <p:nvPr/>
        </p:nvGrpSpPr>
        <p:grpSpPr>
          <a:xfrm>
            <a:off x="-3008635" y="4879072"/>
            <a:ext cx="26708427" cy="8528140"/>
            <a:chOff x="1076414" y="4403390"/>
            <a:chExt cx="26708428" cy="8528140"/>
          </a:xfrm>
        </p:grpSpPr>
        <p:grpSp>
          <p:nvGrpSpPr>
            <p:cNvPr id="131" name="Group 5"/>
            <p:cNvGrpSpPr/>
            <p:nvPr/>
          </p:nvGrpSpPr>
          <p:grpSpPr>
            <a:xfrm>
              <a:off x="2473337" y="6344618"/>
              <a:ext cx="25311505" cy="6586912"/>
              <a:chOff x="1007731" y="1742814"/>
              <a:chExt cx="9967404" cy="2593296"/>
            </a:xfrm>
          </p:grpSpPr>
          <p:sp>
            <p:nvSpPr>
              <p:cNvPr id="148" name="Rounded Rectangle 147"/>
              <p:cNvSpPr/>
              <p:nvPr/>
            </p:nvSpPr>
            <p:spPr>
              <a:xfrm>
                <a:off x="6197098" y="2265818"/>
                <a:ext cx="4778037" cy="2070292"/>
              </a:xfrm>
              <a:prstGeom prst="roundRect">
                <a:avLst>
                  <a:gd name="adj" fmla="val 4110"/>
                </a:avLst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9" name="TextBox 148"/>
              <p:cNvSpPr txBox="1"/>
              <p:nvPr/>
            </p:nvSpPr>
            <p:spPr>
              <a:xfrm>
                <a:off x="1007731" y="1742814"/>
                <a:ext cx="7867095" cy="238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34" name="Group 7"/>
            <p:cNvGrpSpPr/>
            <p:nvPr/>
          </p:nvGrpSpPr>
          <p:grpSpPr>
            <a:xfrm>
              <a:off x="1076414" y="4403390"/>
              <a:ext cx="702538" cy="572229"/>
              <a:chOff x="-145995" y="8633545"/>
              <a:chExt cx="787401" cy="641352"/>
            </a:xfrm>
          </p:grpSpPr>
          <p:sp>
            <p:nvSpPr>
              <p:cNvPr id="136" name="Freeform 45"/>
              <p:cNvSpPr>
                <a:spLocks/>
              </p:cNvSpPr>
              <p:nvPr/>
            </p:nvSpPr>
            <p:spPr bwMode="auto">
              <a:xfrm>
                <a:off x="255643" y="9062171"/>
                <a:ext cx="363538" cy="88900"/>
              </a:xfrm>
              <a:custGeom>
                <a:avLst/>
                <a:gdLst>
                  <a:gd name="T0" fmla="*/ 6 w 97"/>
                  <a:gd name="T1" fmla="*/ 24 h 24"/>
                  <a:gd name="T2" fmla="*/ 0 w 97"/>
                  <a:gd name="T3" fmla="*/ 18 h 24"/>
                  <a:gd name="T4" fmla="*/ 0 w 97"/>
                  <a:gd name="T5" fmla="*/ 6 h 24"/>
                  <a:gd name="T6" fmla="*/ 6 w 97"/>
                  <a:gd name="T7" fmla="*/ 0 h 24"/>
                  <a:gd name="T8" fmla="*/ 91 w 97"/>
                  <a:gd name="T9" fmla="*/ 0 h 24"/>
                  <a:gd name="T10" fmla="*/ 97 w 97"/>
                  <a:gd name="T11" fmla="*/ 6 h 24"/>
                  <a:gd name="T12" fmla="*/ 97 w 97"/>
                  <a:gd name="T13" fmla="*/ 18 h 24"/>
                  <a:gd name="T14" fmla="*/ 91 w 97"/>
                  <a:gd name="T15" fmla="*/ 24 h 24"/>
                  <a:gd name="T16" fmla="*/ 6 w 97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24">
                    <a:moveTo>
                      <a:pt x="6" y="24"/>
                    </a:moveTo>
                    <a:cubicBezTo>
                      <a:pt x="3" y="24"/>
                      <a:pt x="0" y="21"/>
                      <a:pt x="0" y="1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5" y="0"/>
                      <a:pt x="97" y="3"/>
                      <a:pt x="97" y="6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21"/>
                      <a:pt x="95" y="24"/>
                      <a:pt x="91" y="24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37" name="Freeform 46"/>
              <p:cNvSpPr>
                <a:spLocks noEditPoints="1"/>
              </p:cNvSpPr>
              <p:nvPr/>
            </p:nvSpPr>
            <p:spPr bwMode="auto">
              <a:xfrm>
                <a:off x="233418" y="9039946"/>
                <a:ext cx="407988" cy="134938"/>
              </a:xfrm>
              <a:custGeom>
                <a:avLst/>
                <a:gdLst>
                  <a:gd name="T0" fmla="*/ 97 w 109"/>
                  <a:gd name="T1" fmla="*/ 12 h 36"/>
                  <a:gd name="T2" fmla="*/ 97 w 109"/>
                  <a:gd name="T3" fmla="*/ 24 h 36"/>
                  <a:gd name="T4" fmla="*/ 12 w 109"/>
                  <a:gd name="T5" fmla="*/ 24 h 36"/>
                  <a:gd name="T6" fmla="*/ 12 w 109"/>
                  <a:gd name="T7" fmla="*/ 12 h 36"/>
                  <a:gd name="T8" fmla="*/ 97 w 109"/>
                  <a:gd name="T9" fmla="*/ 12 h 36"/>
                  <a:gd name="T10" fmla="*/ 97 w 109"/>
                  <a:gd name="T11" fmla="*/ 0 h 36"/>
                  <a:gd name="T12" fmla="*/ 12 w 109"/>
                  <a:gd name="T13" fmla="*/ 0 h 36"/>
                  <a:gd name="T14" fmla="*/ 0 w 109"/>
                  <a:gd name="T15" fmla="*/ 12 h 36"/>
                  <a:gd name="T16" fmla="*/ 0 w 109"/>
                  <a:gd name="T17" fmla="*/ 24 h 36"/>
                  <a:gd name="T18" fmla="*/ 12 w 109"/>
                  <a:gd name="T19" fmla="*/ 36 h 36"/>
                  <a:gd name="T20" fmla="*/ 97 w 109"/>
                  <a:gd name="T21" fmla="*/ 36 h 36"/>
                  <a:gd name="T22" fmla="*/ 109 w 109"/>
                  <a:gd name="T23" fmla="*/ 24 h 36"/>
                  <a:gd name="T24" fmla="*/ 109 w 109"/>
                  <a:gd name="T25" fmla="*/ 12 h 36"/>
                  <a:gd name="T26" fmla="*/ 97 w 109"/>
                  <a:gd name="T2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9" h="36">
                    <a:moveTo>
                      <a:pt x="97" y="12"/>
                    </a:moveTo>
                    <a:cubicBezTo>
                      <a:pt x="97" y="24"/>
                      <a:pt x="97" y="24"/>
                      <a:pt x="97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97" y="12"/>
                      <a:pt x="97" y="12"/>
                      <a:pt x="97" y="12"/>
                    </a:cubicBezTo>
                    <a:moveTo>
                      <a:pt x="97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0"/>
                      <a:pt x="5" y="36"/>
                      <a:pt x="12" y="36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104" y="36"/>
                      <a:pt x="109" y="30"/>
                      <a:pt x="109" y="24"/>
                    </a:cubicBezTo>
                    <a:cubicBezTo>
                      <a:pt x="109" y="12"/>
                      <a:pt x="109" y="12"/>
                      <a:pt x="109" y="12"/>
                    </a:cubicBezTo>
                    <a:cubicBezTo>
                      <a:pt x="109" y="6"/>
                      <a:pt x="104" y="0"/>
                      <a:pt x="97" y="0"/>
                    </a:cubicBezTo>
                    <a:close/>
                  </a:path>
                </a:pathLst>
              </a:custGeom>
              <a:solidFill>
                <a:srgbClr val="0072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38" name="Freeform 47"/>
              <p:cNvSpPr>
                <a:spLocks/>
              </p:cNvSpPr>
              <p:nvPr/>
            </p:nvSpPr>
            <p:spPr bwMode="auto">
              <a:xfrm>
                <a:off x="255643" y="9136784"/>
                <a:ext cx="363538" cy="90488"/>
              </a:xfrm>
              <a:custGeom>
                <a:avLst/>
                <a:gdLst>
                  <a:gd name="T0" fmla="*/ 6 w 97"/>
                  <a:gd name="T1" fmla="*/ 24 h 24"/>
                  <a:gd name="T2" fmla="*/ 0 w 97"/>
                  <a:gd name="T3" fmla="*/ 18 h 24"/>
                  <a:gd name="T4" fmla="*/ 0 w 97"/>
                  <a:gd name="T5" fmla="*/ 6 h 24"/>
                  <a:gd name="T6" fmla="*/ 6 w 97"/>
                  <a:gd name="T7" fmla="*/ 0 h 24"/>
                  <a:gd name="T8" fmla="*/ 91 w 97"/>
                  <a:gd name="T9" fmla="*/ 0 h 24"/>
                  <a:gd name="T10" fmla="*/ 97 w 97"/>
                  <a:gd name="T11" fmla="*/ 6 h 24"/>
                  <a:gd name="T12" fmla="*/ 97 w 97"/>
                  <a:gd name="T13" fmla="*/ 18 h 24"/>
                  <a:gd name="T14" fmla="*/ 91 w 97"/>
                  <a:gd name="T15" fmla="*/ 24 h 24"/>
                  <a:gd name="T16" fmla="*/ 6 w 97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24">
                    <a:moveTo>
                      <a:pt x="6" y="24"/>
                    </a:moveTo>
                    <a:cubicBezTo>
                      <a:pt x="3" y="24"/>
                      <a:pt x="0" y="21"/>
                      <a:pt x="0" y="1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5" y="0"/>
                      <a:pt x="97" y="3"/>
                      <a:pt x="97" y="6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21"/>
                      <a:pt x="95" y="24"/>
                      <a:pt x="91" y="24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39" name="Freeform 48"/>
              <p:cNvSpPr>
                <a:spLocks noEditPoints="1"/>
              </p:cNvSpPr>
              <p:nvPr/>
            </p:nvSpPr>
            <p:spPr bwMode="auto">
              <a:xfrm>
                <a:off x="233418" y="9114559"/>
                <a:ext cx="407988" cy="134938"/>
              </a:xfrm>
              <a:custGeom>
                <a:avLst/>
                <a:gdLst>
                  <a:gd name="T0" fmla="*/ 97 w 109"/>
                  <a:gd name="T1" fmla="*/ 12 h 36"/>
                  <a:gd name="T2" fmla="*/ 97 w 109"/>
                  <a:gd name="T3" fmla="*/ 24 h 36"/>
                  <a:gd name="T4" fmla="*/ 12 w 109"/>
                  <a:gd name="T5" fmla="*/ 24 h 36"/>
                  <a:gd name="T6" fmla="*/ 12 w 109"/>
                  <a:gd name="T7" fmla="*/ 12 h 36"/>
                  <a:gd name="T8" fmla="*/ 97 w 109"/>
                  <a:gd name="T9" fmla="*/ 12 h 36"/>
                  <a:gd name="T10" fmla="*/ 97 w 109"/>
                  <a:gd name="T11" fmla="*/ 0 h 36"/>
                  <a:gd name="T12" fmla="*/ 12 w 109"/>
                  <a:gd name="T13" fmla="*/ 0 h 36"/>
                  <a:gd name="T14" fmla="*/ 0 w 109"/>
                  <a:gd name="T15" fmla="*/ 12 h 36"/>
                  <a:gd name="T16" fmla="*/ 0 w 109"/>
                  <a:gd name="T17" fmla="*/ 24 h 36"/>
                  <a:gd name="T18" fmla="*/ 12 w 109"/>
                  <a:gd name="T19" fmla="*/ 36 h 36"/>
                  <a:gd name="T20" fmla="*/ 97 w 109"/>
                  <a:gd name="T21" fmla="*/ 36 h 36"/>
                  <a:gd name="T22" fmla="*/ 109 w 109"/>
                  <a:gd name="T23" fmla="*/ 24 h 36"/>
                  <a:gd name="T24" fmla="*/ 109 w 109"/>
                  <a:gd name="T25" fmla="*/ 12 h 36"/>
                  <a:gd name="T26" fmla="*/ 97 w 109"/>
                  <a:gd name="T2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9" h="36">
                    <a:moveTo>
                      <a:pt x="97" y="12"/>
                    </a:moveTo>
                    <a:cubicBezTo>
                      <a:pt x="97" y="24"/>
                      <a:pt x="97" y="24"/>
                      <a:pt x="97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97" y="12"/>
                      <a:pt x="97" y="12"/>
                      <a:pt x="97" y="12"/>
                    </a:cubicBezTo>
                    <a:moveTo>
                      <a:pt x="97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1"/>
                      <a:pt x="5" y="36"/>
                      <a:pt x="12" y="36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104" y="36"/>
                      <a:pt x="109" y="31"/>
                      <a:pt x="109" y="24"/>
                    </a:cubicBezTo>
                    <a:cubicBezTo>
                      <a:pt x="109" y="12"/>
                      <a:pt x="109" y="12"/>
                      <a:pt x="109" y="12"/>
                    </a:cubicBezTo>
                    <a:cubicBezTo>
                      <a:pt x="109" y="6"/>
                      <a:pt x="104" y="0"/>
                      <a:pt x="97" y="0"/>
                    </a:cubicBezTo>
                    <a:close/>
                  </a:path>
                </a:pathLst>
              </a:custGeom>
              <a:solidFill>
                <a:srgbClr val="0072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0" name="Freeform 49"/>
              <p:cNvSpPr>
                <a:spLocks/>
              </p:cNvSpPr>
              <p:nvPr/>
            </p:nvSpPr>
            <p:spPr bwMode="auto">
              <a:xfrm>
                <a:off x="217543" y="8657358"/>
                <a:ext cx="263525" cy="254000"/>
              </a:xfrm>
              <a:custGeom>
                <a:avLst/>
                <a:gdLst>
                  <a:gd name="T0" fmla="*/ 50 w 70"/>
                  <a:gd name="T1" fmla="*/ 68 h 68"/>
                  <a:gd name="T2" fmla="*/ 45 w 70"/>
                  <a:gd name="T3" fmla="*/ 67 h 68"/>
                  <a:gd name="T4" fmla="*/ 2 w 70"/>
                  <a:gd name="T5" fmla="*/ 23 h 68"/>
                  <a:gd name="T6" fmla="*/ 2 w 70"/>
                  <a:gd name="T7" fmla="*/ 15 h 68"/>
                  <a:gd name="T8" fmla="*/ 14 w 70"/>
                  <a:gd name="T9" fmla="*/ 3 h 68"/>
                  <a:gd name="T10" fmla="*/ 22 w 70"/>
                  <a:gd name="T11" fmla="*/ 0 h 68"/>
                  <a:gd name="T12" fmla="*/ 31 w 70"/>
                  <a:gd name="T13" fmla="*/ 3 h 68"/>
                  <a:gd name="T14" fmla="*/ 65 w 70"/>
                  <a:gd name="T15" fmla="*/ 38 h 68"/>
                  <a:gd name="T16" fmla="*/ 65 w 70"/>
                  <a:gd name="T17" fmla="*/ 55 h 68"/>
                  <a:gd name="T18" fmla="*/ 54 w 70"/>
                  <a:gd name="T19" fmla="*/ 67 h 68"/>
                  <a:gd name="T20" fmla="*/ 50 w 70"/>
                  <a:gd name="T2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0" h="68">
                    <a:moveTo>
                      <a:pt x="50" y="68"/>
                    </a:moveTo>
                    <a:cubicBezTo>
                      <a:pt x="48" y="68"/>
                      <a:pt x="47" y="68"/>
                      <a:pt x="45" y="67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21"/>
                      <a:pt x="0" y="17"/>
                      <a:pt x="2" y="1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6" y="1"/>
                      <a:pt x="19" y="0"/>
                      <a:pt x="22" y="0"/>
                    </a:cubicBezTo>
                    <a:cubicBezTo>
                      <a:pt x="26" y="0"/>
                      <a:pt x="29" y="1"/>
                      <a:pt x="31" y="3"/>
                    </a:cubicBezTo>
                    <a:cubicBezTo>
                      <a:pt x="65" y="38"/>
                      <a:pt x="65" y="38"/>
                      <a:pt x="65" y="38"/>
                    </a:cubicBezTo>
                    <a:cubicBezTo>
                      <a:pt x="70" y="42"/>
                      <a:pt x="70" y="50"/>
                      <a:pt x="65" y="55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3" y="68"/>
                      <a:pt x="51" y="68"/>
                      <a:pt x="50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1" name="Freeform 50"/>
              <p:cNvSpPr>
                <a:spLocks noEditPoints="1"/>
              </p:cNvSpPr>
              <p:nvPr/>
            </p:nvSpPr>
            <p:spPr bwMode="auto">
              <a:xfrm>
                <a:off x="192143" y="8633545"/>
                <a:ext cx="314325" cy="300038"/>
              </a:xfrm>
              <a:custGeom>
                <a:avLst/>
                <a:gdLst>
                  <a:gd name="T0" fmla="*/ 29 w 84"/>
                  <a:gd name="T1" fmla="*/ 12 h 80"/>
                  <a:gd name="T2" fmla="*/ 34 w 84"/>
                  <a:gd name="T3" fmla="*/ 13 h 80"/>
                  <a:gd name="T4" fmla="*/ 68 w 84"/>
                  <a:gd name="T5" fmla="*/ 48 h 80"/>
                  <a:gd name="T6" fmla="*/ 68 w 84"/>
                  <a:gd name="T7" fmla="*/ 57 h 80"/>
                  <a:gd name="T8" fmla="*/ 57 w 84"/>
                  <a:gd name="T9" fmla="*/ 68 h 80"/>
                  <a:gd name="T10" fmla="*/ 13 w 84"/>
                  <a:gd name="T11" fmla="*/ 25 h 80"/>
                  <a:gd name="T12" fmla="*/ 25 w 84"/>
                  <a:gd name="T13" fmla="*/ 13 h 80"/>
                  <a:gd name="T14" fmla="*/ 29 w 84"/>
                  <a:gd name="T15" fmla="*/ 12 h 80"/>
                  <a:gd name="T16" fmla="*/ 29 w 84"/>
                  <a:gd name="T17" fmla="*/ 0 h 80"/>
                  <a:gd name="T18" fmla="*/ 16 w 84"/>
                  <a:gd name="T19" fmla="*/ 5 h 80"/>
                  <a:gd name="T20" fmla="*/ 5 w 84"/>
                  <a:gd name="T21" fmla="*/ 16 h 80"/>
                  <a:gd name="T22" fmla="*/ 5 w 84"/>
                  <a:gd name="T23" fmla="*/ 33 h 80"/>
                  <a:gd name="T24" fmla="*/ 48 w 84"/>
                  <a:gd name="T25" fmla="*/ 77 h 80"/>
                  <a:gd name="T26" fmla="*/ 57 w 84"/>
                  <a:gd name="T27" fmla="*/ 80 h 80"/>
                  <a:gd name="T28" fmla="*/ 57 w 84"/>
                  <a:gd name="T29" fmla="*/ 80 h 80"/>
                  <a:gd name="T30" fmla="*/ 65 w 84"/>
                  <a:gd name="T31" fmla="*/ 77 h 80"/>
                  <a:gd name="T32" fmla="*/ 77 w 84"/>
                  <a:gd name="T33" fmla="*/ 65 h 80"/>
                  <a:gd name="T34" fmla="*/ 77 w 84"/>
                  <a:gd name="T35" fmla="*/ 39 h 80"/>
                  <a:gd name="T36" fmla="*/ 42 w 84"/>
                  <a:gd name="T37" fmla="*/ 5 h 80"/>
                  <a:gd name="T38" fmla="*/ 29 w 84"/>
                  <a:gd name="T3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80">
                    <a:moveTo>
                      <a:pt x="29" y="12"/>
                    </a:moveTo>
                    <a:cubicBezTo>
                      <a:pt x="31" y="12"/>
                      <a:pt x="33" y="12"/>
                      <a:pt x="34" y="13"/>
                    </a:cubicBezTo>
                    <a:cubicBezTo>
                      <a:pt x="34" y="13"/>
                      <a:pt x="34" y="13"/>
                      <a:pt x="68" y="48"/>
                    </a:cubicBezTo>
                    <a:cubicBezTo>
                      <a:pt x="71" y="50"/>
                      <a:pt x="71" y="54"/>
                      <a:pt x="68" y="57"/>
                    </a:cubicBezTo>
                    <a:cubicBezTo>
                      <a:pt x="68" y="57"/>
                      <a:pt x="68" y="57"/>
                      <a:pt x="57" y="68"/>
                    </a:cubicBezTo>
                    <a:cubicBezTo>
                      <a:pt x="57" y="68"/>
                      <a:pt x="57" y="68"/>
                      <a:pt x="13" y="25"/>
                    </a:cubicBezTo>
                    <a:cubicBezTo>
                      <a:pt x="13" y="25"/>
                      <a:pt x="13" y="25"/>
                      <a:pt x="25" y="13"/>
                    </a:cubicBezTo>
                    <a:cubicBezTo>
                      <a:pt x="26" y="12"/>
                      <a:pt x="28" y="12"/>
                      <a:pt x="29" y="12"/>
                    </a:cubicBezTo>
                    <a:moveTo>
                      <a:pt x="29" y="0"/>
                    </a:moveTo>
                    <a:cubicBezTo>
                      <a:pt x="24" y="0"/>
                      <a:pt x="20" y="2"/>
                      <a:pt x="16" y="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0" y="21"/>
                      <a:pt x="0" y="29"/>
                      <a:pt x="5" y="33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50" y="79"/>
                      <a:pt x="53" y="80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60" y="80"/>
                      <a:pt x="63" y="79"/>
                      <a:pt x="65" y="77"/>
                    </a:cubicBezTo>
                    <a:cubicBezTo>
                      <a:pt x="77" y="65"/>
                      <a:pt x="77" y="65"/>
                      <a:pt x="77" y="65"/>
                    </a:cubicBezTo>
                    <a:cubicBezTo>
                      <a:pt x="84" y="58"/>
                      <a:pt x="84" y="47"/>
                      <a:pt x="77" y="3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9" y="2"/>
                      <a:pt x="34" y="0"/>
                      <a:pt x="29" y="0"/>
                    </a:cubicBezTo>
                    <a:close/>
                  </a:path>
                </a:pathLst>
              </a:custGeom>
              <a:solidFill>
                <a:srgbClr val="0072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2" name="Freeform 51"/>
              <p:cNvSpPr>
                <a:spLocks noEditPoints="1"/>
              </p:cNvSpPr>
              <p:nvPr/>
            </p:nvSpPr>
            <p:spPr bwMode="auto">
              <a:xfrm>
                <a:off x="-123770" y="8724033"/>
                <a:ext cx="742950" cy="528639"/>
              </a:xfrm>
              <a:custGeom>
                <a:avLst/>
                <a:gdLst>
                  <a:gd name="T0" fmla="*/ 12 w 198"/>
                  <a:gd name="T1" fmla="*/ 141 h 141"/>
                  <a:gd name="T2" fmla="*/ 8 w 198"/>
                  <a:gd name="T3" fmla="*/ 140 h 141"/>
                  <a:gd name="T4" fmla="*/ 3 w 198"/>
                  <a:gd name="T5" fmla="*/ 134 h 141"/>
                  <a:gd name="T6" fmla="*/ 1 w 198"/>
                  <a:gd name="T7" fmla="*/ 128 h 141"/>
                  <a:gd name="T8" fmla="*/ 14 w 198"/>
                  <a:gd name="T9" fmla="*/ 77 h 141"/>
                  <a:gd name="T10" fmla="*/ 15 w 198"/>
                  <a:gd name="T11" fmla="*/ 75 h 141"/>
                  <a:gd name="T12" fmla="*/ 88 w 198"/>
                  <a:gd name="T13" fmla="*/ 1 h 141"/>
                  <a:gd name="T14" fmla="*/ 92 w 198"/>
                  <a:gd name="T15" fmla="*/ 0 h 141"/>
                  <a:gd name="T16" fmla="*/ 92 w 198"/>
                  <a:gd name="T17" fmla="*/ 0 h 141"/>
                  <a:gd name="T18" fmla="*/ 97 w 198"/>
                  <a:gd name="T19" fmla="*/ 1 h 141"/>
                  <a:gd name="T20" fmla="*/ 103 w 198"/>
                  <a:gd name="T21" fmla="*/ 8 h 141"/>
                  <a:gd name="T22" fmla="*/ 105 w 198"/>
                  <a:gd name="T23" fmla="*/ 12 h 141"/>
                  <a:gd name="T24" fmla="*/ 109 w 198"/>
                  <a:gd name="T25" fmla="*/ 13 h 141"/>
                  <a:gd name="T26" fmla="*/ 116 w 198"/>
                  <a:gd name="T27" fmla="*/ 21 h 141"/>
                  <a:gd name="T28" fmla="*/ 117 w 198"/>
                  <a:gd name="T29" fmla="*/ 24 h 141"/>
                  <a:gd name="T30" fmla="*/ 121 w 198"/>
                  <a:gd name="T31" fmla="*/ 26 h 141"/>
                  <a:gd name="T32" fmla="*/ 128 w 198"/>
                  <a:gd name="T33" fmla="*/ 33 h 141"/>
                  <a:gd name="T34" fmla="*/ 130 w 198"/>
                  <a:gd name="T35" fmla="*/ 37 h 141"/>
                  <a:gd name="T36" fmla="*/ 133 w 198"/>
                  <a:gd name="T37" fmla="*/ 38 h 141"/>
                  <a:gd name="T38" fmla="*/ 140 w 198"/>
                  <a:gd name="T39" fmla="*/ 45 h 141"/>
                  <a:gd name="T40" fmla="*/ 142 w 198"/>
                  <a:gd name="T41" fmla="*/ 49 h 141"/>
                  <a:gd name="T42" fmla="*/ 140 w 198"/>
                  <a:gd name="T43" fmla="*/ 53 h 141"/>
                  <a:gd name="T44" fmla="*/ 124 w 198"/>
                  <a:gd name="T45" fmla="*/ 70 h 141"/>
                  <a:gd name="T46" fmla="*/ 192 w 198"/>
                  <a:gd name="T47" fmla="*/ 70 h 141"/>
                  <a:gd name="T48" fmla="*/ 198 w 198"/>
                  <a:gd name="T49" fmla="*/ 76 h 141"/>
                  <a:gd name="T50" fmla="*/ 198 w 198"/>
                  <a:gd name="T51" fmla="*/ 87 h 141"/>
                  <a:gd name="T52" fmla="*/ 192 w 198"/>
                  <a:gd name="T53" fmla="*/ 93 h 141"/>
                  <a:gd name="T54" fmla="*/ 107 w 198"/>
                  <a:gd name="T55" fmla="*/ 93 h 141"/>
                  <a:gd name="T56" fmla="*/ 103 w 198"/>
                  <a:gd name="T57" fmla="*/ 91 h 141"/>
                  <a:gd name="T58" fmla="*/ 67 w 198"/>
                  <a:gd name="T59" fmla="*/ 127 h 141"/>
                  <a:gd name="T60" fmla="*/ 64 w 198"/>
                  <a:gd name="T61" fmla="*/ 128 h 141"/>
                  <a:gd name="T62" fmla="*/ 14 w 198"/>
                  <a:gd name="T63" fmla="*/ 141 h 141"/>
                  <a:gd name="T64" fmla="*/ 12 w 198"/>
                  <a:gd name="T65" fmla="*/ 141 h 141"/>
                  <a:gd name="T66" fmla="*/ 23 w 198"/>
                  <a:gd name="T67" fmla="*/ 119 h 141"/>
                  <a:gd name="T68" fmla="*/ 45 w 198"/>
                  <a:gd name="T69" fmla="*/ 113 h 141"/>
                  <a:gd name="T70" fmla="*/ 29 w 198"/>
                  <a:gd name="T71" fmla="*/ 97 h 141"/>
                  <a:gd name="T72" fmla="*/ 23 w 198"/>
                  <a:gd name="T73" fmla="*/ 11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8" h="141">
                    <a:moveTo>
                      <a:pt x="12" y="141"/>
                    </a:moveTo>
                    <a:cubicBezTo>
                      <a:pt x="11" y="141"/>
                      <a:pt x="9" y="141"/>
                      <a:pt x="8" y="140"/>
                    </a:cubicBezTo>
                    <a:cubicBezTo>
                      <a:pt x="3" y="134"/>
                      <a:pt x="3" y="134"/>
                      <a:pt x="3" y="134"/>
                    </a:cubicBezTo>
                    <a:cubicBezTo>
                      <a:pt x="1" y="133"/>
                      <a:pt x="0" y="131"/>
                      <a:pt x="1" y="128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4" y="76"/>
                      <a:pt x="15" y="75"/>
                      <a:pt x="15" y="75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89" y="0"/>
                      <a:pt x="91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4" y="0"/>
                      <a:pt x="96" y="0"/>
                      <a:pt x="97" y="1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4" y="9"/>
                      <a:pt x="105" y="10"/>
                      <a:pt x="105" y="12"/>
                    </a:cubicBezTo>
                    <a:cubicBezTo>
                      <a:pt x="106" y="12"/>
                      <a:pt x="108" y="12"/>
                      <a:pt x="109" y="13"/>
                    </a:cubicBezTo>
                    <a:cubicBezTo>
                      <a:pt x="116" y="21"/>
                      <a:pt x="116" y="21"/>
                      <a:pt x="116" y="21"/>
                    </a:cubicBezTo>
                    <a:cubicBezTo>
                      <a:pt x="117" y="22"/>
                      <a:pt x="117" y="23"/>
                      <a:pt x="117" y="24"/>
                    </a:cubicBezTo>
                    <a:cubicBezTo>
                      <a:pt x="119" y="24"/>
                      <a:pt x="120" y="25"/>
                      <a:pt x="121" y="26"/>
                    </a:cubicBezTo>
                    <a:cubicBezTo>
                      <a:pt x="128" y="33"/>
                      <a:pt x="128" y="33"/>
                      <a:pt x="128" y="33"/>
                    </a:cubicBezTo>
                    <a:cubicBezTo>
                      <a:pt x="129" y="34"/>
                      <a:pt x="130" y="35"/>
                      <a:pt x="130" y="37"/>
                    </a:cubicBezTo>
                    <a:cubicBezTo>
                      <a:pt x="131" y="37"/>
                      <a:pt x="132" y="37"/>
                      <a:pt x="133" y="38"/>
                    </a:cubicBezTo>
                    <a:cubicBezTo>
                      <a:pt x="140" y="45"/>
                      <a:pt x="140" y="45"/>
                      <a:pt x="140" y="45"/>
                    </a:cubicBezTo>
                    <a:cubicBezTo>
                      <a:pt x="141" y="46"/>
                      <a:pt x="142" y="47"/>
                      <a:pt x="142" y="49"/>
                    </a:cubicBezTo>
                    <a:cubicBezTo>
                      <a:pt x="142" y="51"/>
                      <a:pt x="141" y="52"/>
                      <a:pt x="140" y="53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92" y="70"/>
                      <a:pt x="192" y="70"/>
                      <a:pt x="192" y="70"/>
                    </a:cubicBezTo>
                    <a:cubicBezTo>
                      <a:pt x="196" y="70"/>
                      <a:pt x="198" y="72"/>
                      <a:pt x="198" y="76"/>
                    </a:cubicBezTo>
                    <a:cubicBezTo>
                      <a:pt x="198" y="87"/>
                      <a:pt x="198" y="87"/>
                      <a:pt x="198" y="87"/>
                    </a:cubicBezTo>
                    <a:cubicBezTo>
                      <a:pt x="198" y="91"/>
                      <a:pt x="196" y="93"/>
                      <a:pt x="192" y="93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05" y="93"/>
                      <a:pt x="104" y="92"/>
                      <a:pt x="103" y="91"/>
                    </a:cubicBezTo>
                    <a:cubicBezTo>
                      <a:pt x="67" y="127"/>
                      <a:pt x="67" y="127"/>
                      <a:pt x="67" y="127"/>
                    </a:cubicBezTo>
                    <a:cubicBezTo>
                      <a:pt x="66" y="127"/>
                      <a:pt x="65" y="128"/>
                      <a:pt x="64" y="128"/>
                    </a:cubicBezTo>
                    <a:cubicBezTo>
                      <a:pt x="14" y="141"/>
                      <a:pt x="14" y="141"/>
                      <a:pt x="14" y="141"/>
                    </a:cubicBezTo>
                    <a:cubicBezTo>
                      <a:pt x="13" y="141"/>
                      <a:pt x="13" y="141"/>
                      <a:pt x="12" y="141"/>
                    </a:cubicBezTo>
                    <a:close/>
                    <a:moveTo>
                      <a:pt x="23" y="119"/>
                    </a:moveTo>
                    <a:cubicBezTo>
                      <a:pt x="45" y="113"/>
                      <a:pt x="45" y="113"/>
                      <a:pt x="45" y="113"/>
                    </a:cubicBezTo>
                    <a:cubicBezTo>
                      <a:pt x="29" y="97"/>
                      <a:pt x="29" y="97"/>
                      <a:pt x="29" y="97"/>
                    </a:cubicBezTo>
                    <a:lnTo>
                      <a:pt x="23" y="1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3" name="Freeform 52"/>
              <p:cNvSpPr>
                <a:spLocks noEditPoints="1"/>
              </p:cNvSpPr>
              <p:nvPr/>
            </p:nvSpPr>
            <p:spPr bwMode="auto">
              <a:xfrm>
                <a:off x="-145995" y="8701808"/>
                <a:ext cx="787400" cy="573089"/>
              </a:xfrm>
              <a:custGeom>
                <a:avLst/>
                <a:gdLst>
                  <a:gd name="T0" fmla="*/ 98 w 210"/>
                  <a:gd name="T1" fmla="*/ 12 h 153"/>
                  <a:gd name="T2" fmla="*/ 105 w 210"/>
                  <a:gd name="T3" fmla="*/ 18 h 153"/>
                  <a:gd name="T4" fmla="*/ 37 w 210"/>
                  <a:gd name="T5" fmla="*/ 86 h 153"/>
                  <a:gd name="T6" fmla="*/ 43 w 210"/>
                  <a:gd name="T7" fmla="*/ 92 h 153"/>
                  <a:gd name="T8" fmla="*/ 110 w 210"/>
                  <a:gd name="T9" fmla="*/ 24 h 153"/>
                  <a:gd name="T10" fmla="*/ 118 w 210"/>
                  <a:gd name="T11" fmla="*/ 31 h 153"/>
                  <a:gd name="T12" fmla="*/ 50 w 210"/>
                  <a:gd name="T13" fmla="*/ 99 h 153"/>
                  <a:gd name="T14" fmla="*/ 55 w 210"/>
                  <a:gd name="T15" fmla="*/ 104 h 153"/>
                  <a:gd name="T16" fmla="*/ 123 w 210"/>
                  <a:gd name="T17" fmla="*/ 36 h 153"/>
                  <a:gd name="T18" fmla="*/ 130 w 210"/>
                  <a:gd name="T19" fmla="*/ 43 h 153"/>
                  <a:gd name="T20" fmla="*/ 62 w 210"/>
                  <a:gd name="T21" fmla="*/ 111 h 153"/>
                  <a:gd name="T22" fmla="*/ 68 w 210"/>
                  <a:gd name="T23" fmla="*/ 116 h 153"/>
                  <a:gd name="T24" fmla="*/ 135 w 210"/>
                  <a:gd name="T25" fmla="*/ 49 h 153"/>
                  <a:gd name="T26" fmla="*/ 142 w 210"/>
                  <a:gd name="T27" fmla="*/ 55 h 153"/>
                  <a:gd name="T28" fmla="*/ 115 w 210"/>
                  <a:gd name="T29" fmla="*/ 82 h 153"/>
                  <a:gd name="T30" fmla="*/ 198 w 210"/>
                  <a:gd name="T31" fmla="*/ 82 h 153"/>
                  <a:gd name="T32" fmla="*/ 198 w 210"/>
                  <a:gd name="T33" fmla="*/ 93 h 153"/>
                  <a:gd name="T34" fmla="*/ 113 w 210"/>
                  <a:gd name="T35" fmla="*/ 93 h 153"/>
                  <a:gd name="T36" fmla="*/ 113 w 210"/>
                  <a:gd name="T37" fmla="*/ 84 h 153"/>
                  <a:gd name="T38" fmla="*/ 69 w 210"/>
                  <a:gd name="T39" fmla="*/ 128 h 153"/>
                  <a:gd name="T40" fmla="*/ 18 w 210"/>
                  <a:gd name="T41" fmla="*/ 141 h 153"/>
                  <a:gd name="T42" fmla="*/ 13 w 210"/>
                  <a:gd name="T43" fmla="*/ 136 h 153"/>
                  <a:gd name="T44" fmla="*/ 26 w 210"/>
                  <a:gd name="T45" fmla="*/ 85 h 153"/>
                  <a:gd name="T46" fmla="*/ 98 w 210"/>
                  <a:gd name="T47" fmla="*/ 12 h 153"/>
                  <a:gd name="T48" fmla="*/ 21 w 210"/>
                  <a:gd name="T49" fmla="*/ 133 h 153"/>
                  <a:gd name="T50" fmla="*/ 62 w 210"/>
                  <a:gd name="T51" fmla="*/ 122 h 153"/>
                  <a:gd name="T52" fmla="*/ 32 w 210"/>
                  <a:gd name="T53" fmla="*/ 91 h 153"/>
                  <a:gd name="T54" fmla="*/ 21 w 210"/>
                  <a:gd name="T55" fmla="*/ 133 h 153"/>
                  <a:gd name="T56" fmla="*/ 98 w 210"/>
                  <a:gd name="T57" fmla="*/ 0 h 153"/>
                  <a:gd name="T58" fmla="*/ 98 w 210"/>
                  <a:gd name="T59" fmla="*/ 0 h 153"/>
                  <a:gd name="T60" fmla="*/ 90 w 210"/>
                  <a:gd name="T61" fmla="*/ 3 h 153"/>
                  <a:gd name="T62" fmla="*/ 17 w 210"/>
                  <a:gd name="T63" fmla="*/ 76 h 153"/>
                  <a:gd name="T64" fmla="*/ 14 w 210"/>
                  <a:gd name="T65" fmla="*/ 82 h 153"/>
                  <a:gd name="T66" fmla="*/ 1 w 210"/>
                  <a:gd name="T67" fmla="*/ 133 h 153"/>
                  <a:gd name="T68" fmla="*/ 4 w 210"/>
                  <a:gd name="T69" fmla="*/ 145 h 153"/>
                  <a:gd name="T70" fmla="*/ 10 w 210"/>
                  <a:gd name="T71" fmla="*/ 150 h 153"/>
                  <a:gd name="T72" fmla="*/ 18 w 210"/>
                  <a:gd name="T73" fmla="*/ 153 h 153"/>
                  <a:gd name="T74" fmla="*/ 21 w 210"/>
                  <a:gd name="T75" fmla="*/ 153 h 153"/>
                  <a:gd name="T76" fmla="*/ 72 w 210"/>
                  <a:gd name="T77" fmla="*/ 140 h 153"/>
                  <a:gd name="T78" fmla="*/ 77 w 210"/>
                  <a:gd name="T79" fmla="*/ 137 h 153"/>
                  <a:gd name="T80" fmla="*/ 109 w 210"/>
                  <a:gd name="T81" fmla="*/ 105 h 153"/>
                  <a:gd name="T82" fmla="*/ 113 w 210"/>
                  <a:gd name="T83" fmla="*/ 105 h 153"/>
                  <a:gd name="T84" fmla="*/ 198 w 210"/>
                  <a:gd name="T85" fmla="*/ 105 h 153"/>
                  <a:gd name="T86" fmla="*/ 210 w 210"/>
                  <a:gd name="T87" fmla="*/ 93 h 153"/>
                  <a:gd name="T88" fmla="*/ 210 w 210"/>
                  <a:gd name="T89" fmla="*/ 82 h 153"/>
                  <a:gd name="T90" fmla="*/ 198 w 210"/>
                  <a:gd name="T91" fmla="*/ 70 h 153"/>
                  <a:gd name="T92" fmla="*/ 144 w 210"/>
                  <a:gd name="T93" fmla="*/ 70 h 153"/>
                  <a:gd name="T94" fmla="*/ 150 w 210"/>
                  <a:gd name="T95" fmla="*/ 64 h 153"/>
                  <a:gd name="T96" fmla="*/ 154 w 210"/>
                  <a:gd name="T97" fmla="*/ 55 h 153"/>
                  <a:gd name="T98" fmla="*/ 150 w 210"/>
                  <a:gd name="T99" fmla="*/ 47 h 153"/>
                  <a:gd name="T100" fmla="*/ 144 w 210"/>
                  <a:gd name="T101" fmla="*/ 40 h 153"/>
                  <a:gd name="T102" fmla="*/ 140 w 210"/>
                  <a:gd name="T103" fmla="*/ 38 h 153"/>
                  <a:gd name="T104" fmla="*/ 138 w 210"/>
                  <a:gd name="T105" fmla="*/ 35 h 153"/>
                  <a:gd name="T106" fmla="*/ 131 w 210"/>
                  <a:gd name="T107" fmla="*/ 28 h 153"/>
                  <a:gd name="T108" fmla="*/ 128 w 210"/>
                  <a:gd name="T109" fmla="*/ 25 h 153"/>
                  <a:gd name="T110" fmla="*/ 126 w 210"/>
                  <a:gd name="T111" fmla="*/ 22 h 153"/>
                  <a:gd name="T112" fmla="*/ 119 w 210"/>
                  <a:gd name="T113" fmla="*/ 15 h 153"/>
                  <a:gd name="T114" fmla="*/ 116 w 210"/>
                  <a:gd name="T115" fmla="*/ 13 h 153"/>
                  <a:gd name="T116" fmla="*/ 113 w 210"/>
                  <a:gd name="T117" fmla="*/ 10 h 153"/>
                  <a:gd name="T118" fmla="*/ 107 w 210"/>
                  <a:gd name="T119" fmla="*/ 3 h 153"/>
                  <a:gd name="T120" fmla="*/ 98 w 210"/>
                  <a:gd name="T121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0" h="153">
                    <a:moveTo>
                      <a:pt x="98" y="12"/>
                    </a:moveTo>
                    <a:cubicBezTo>
                      <a:pt x="105" y="18"/>
                      <a:pt x="105" y="18"/>
                      <a:pt x="105" y="18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18" y="31"/>
                      <a:pt x="118" y="31"/>
                      <a:pt x="118" y="31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123" y="36"/>
                      <a:pt x="123" y="36"/>
                      <a:pt x="123" y="36"/>
                    </a:cubicBezTo>
                    <a:cubicBezTo>
                      <a:pt x="130" y="43"/>
                      <a:pt x="130" y="43"/>
                      <a:pt x="130" y="43"/>
                    </a:cubicBezTo>
                    <a:cubicBezTo>
                      <a:pt x="62" y="111"/>
                      <a:pt x="62" y="111"/>
                      <a:pt x="62" y="111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135" y="49"/>
                      <a:pt x="135" y="49"/>
                      <a:pt x="135" y="49"/>
                    </a:cubicBezTo>
                    <a:cubicBezTo>
                      <a:pt x="142" y="55"/>
                      <a:pt x="142" y="55"/>
                      <a:pt x="142" y="55"/>
                    </a:cubicBezTo>
                    <a:cubicBezTo>
                      <a:pt x="115" y="82"/>
                      <a:pt x="115" y="82"/>
                      <a:pt x="115" y="82"/>
                    </a:cubicBezTo>
                    <a:cubicBezTo>
                      <a:pt x="198" y="82"/>
                      <a:pt x="198" y="82"/>
                      <a:pt x="198" y="82"/>
                    </a:cubicBezTo>
                    <a:cubicBezTo>
                      <a:pt x="198" y="93"/>
                      <a:pt x="198" y="93"/>
                      <a:pt x="198" y="93"/>
                    </a:cubicBezTo>
                    <a:cubicBezTo>
                      <a:pt x="113" y="93"/>
                      <a:pt x="113" y="93"/>
                      <a:pt x="113" y="93"/>
                    </a:cubicBezTo>
                    <a:cubicBezTo>
                      <a:pt x="113" y="84"/>
                      <a:pt x="113" y="84"/>
                      <a:pt x="113" y="84"/>
                    </a:cubicBezTo>
                    <a:cubicBezTo>
                      <a:pt x="69" y="128"/>
                      <a:pt x="69" y="128"/>
                      <a:pt x="69" y="128"/>
                    </a:cubicBezTo>
                    <a:cubicBezTo>
                      <a:pt x="18" y="141"/>
                      <a:pt x="18" y="141"/>
                      <a:pt x="18" y="141"/>
                    </a:cubicBezTo>
                    <a:cubicBezTo>
                      <a:pt x="13" y="136"/>
                      <a:pt x="13" y="136"/>
                      <a:pt x="13" y="136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98" y="12"/>
                      <a:pt x="98" y="12"/>
                      <a:pt x="98" y="12"/>
                    </a:cubicBezTo>
                    <a:moveTo>
                      <a:pt x="21" y="133"/>
                    </a:moveTo>
                    <a:cubicBezTo>
                      <a:pt x="62" y="122"/>
                      <a:pt x="62" y="122"/>
                      <a:pt x="62" y="122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21" y="133"/>
                      <a:pt x="21" y="133"/>
                      <a:pt x="21" y="133"/>
                    </a:cubicBezTo>
                    <a:moveTo>
                      <a:pt x="98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95" y="0"/>
                      <a:pt x="92" y="1"/>
                      <a:pt x="90" y="3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6" y="78"/>
                      <a:pt x="15" y="80"/>
                      <a:pt x="14" y="82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7"/>
                      <a:pt x="1" y="142"/>
                      <a:pt x="4" y="145"/>
                    </a:cubicBezTo>
                    <a:cubicBezTo>
                      <a:pt x="10" y="150"/>
                      <a:pt x="10" y="150"/>
                      <a:pt x="10" y="150"/>
                    </a:cubicBezTo>
                    <a:cubicBezTo>
                      <a:pt x="12" y="152"/>
                      <a:pt x="15" y="153"/>
                      <a:pt x="18" y="153"/>
                    </a:cubicBezTo>
                    <a:cubicBezTo>
                      <a:pt x="19" y="153"/>
                      <a:pt x="20" y="153"/>
                      <a:pt x="21" y="153"/>
                    </a:cubicBezTo>
                    <a:cubicBezTo>
                      <a:pt x="72" y="140"/>
                      <a:pt x="72" y="140"/>
                      <a:pt x="72" y="140"/>
                    </a:cubicBezTo>
                    <a:cubicBezTo>
                      <a:pt x="74" y="140"/>
                      <a:pt x="76" y="138"/>
                      <a:pt x="77" y="137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11" y="105"/>
                      <a:pt x="112" y="105"/>
                      <a:pt x="113" y="105"/>
                    </a:cubicBezTo>
                    <a:cubicBezTo>
                      <a:pt x="198" y="105"/>
                      <a:pt x="198" y="105"/>
                      <a:pt x="198" y="105"/>
                    </a:cubicBezTo>
                    <a:cubicBezTo>
                      <a:pt x="205" y="105"/>
                      <a:pt x="210" y="100"/>
                      <a:pt x="210" y="93"/>
                    </a:cubicBezTo>
                    <a:cubicBezTo>
                      <a:pt x="210" y="82"/>
                      <a:pt x="210" y="82"/>
                      <a:pt x="210" y="82"/>
                    </a:cubicBezTo>
                    <a:cubicBezTo>
                      <a:pt x="210" y="75"/>
                      <a:pt x="205" y="70"/>
                      <a:pt x="198" y="70"/>
                    </a:cubicBezTo>
                    <a:cubicBezTo>
                      <a:pt x="144" y="70"/>
                      <a:pt x="144" y="70"/>
                      <a:pt x="144" y="70"/>
                    </a:cubicBezTo>
                    <a:cubicBezTo>
                      <a:pt x="150" y="64"/>
                      <a:pt x="150" y="64"/>
                      <a:pt x="150" y="64"/>
                    </a:cubicBezTo>
                    <a:cubicBezTo>
                      <a:pt x="153" y="61"/>
                      <a:pt x="154" y="58"/>
                      <a:pt x="154" y="55"/>
                    </a:cubicBezTo>
                    <a:cubicBezTo>
                      <a:pt x="154" y="52"/>
                      <a:pt x="152" y="49"/>
                      <a:pt x="150" y="47"/>
                    </a:cubicBezTo>
                    <a:cubicBezTo>
                      <a:pt x="144" y="40"/>
                      <a:pt x="144" y="40"/>
                      <a:pt x="144" y="40"/>
                    </a:cubicBezTo>
                    <a:cubicBezTo>
                      <a:pt x="143" y="39"/>
                      <a:pt x="142" y="39"/>
                      <a:pt x="140" y="38"/>
                    </a:cubicBezTo>
                    <a:cubicBezTo>
                      <a:pt x="140" y="37"/>
                      <a:pt x="139" y="36"/>
                      <a:pt x="138" y="35"/>
                    </a:cubicBezTo>
                    <a:cubicBezTo>
                      <a:pt x="131" y="28"/>
                      <a:pt x="131" y="28"/>
                      <a:pt x="131" y="28"/>
                    </a:cubicBezTo>
                    <a:cubicBezTo>
                      <a:pt x="131" y="27"/>
                      <a:pt x="129" y="26"/>
                      <a:pt x="128" y="25"/>
                    </a:cubicBezTo>
                    <a:cubicBezTo>
                      <a:pt x="128" y="24"/>
                      <a:pt x="127" y="23"/>
                      <a:pt x="126" y="22"/>
                    </a:cubicBezTo>
                    <a:cubicBezTo>
                      <a:pt x="119" y="15"/>
                      <a:pt x="119" y="15"/>
                      <a:pt x="119" y="15"/>
                    </a:cubicBezTo>
                    <a:cubicBezTo>
                      <a:pt x="118" y="14"/>
                      <a:pt x="117" y="13"/>
                      <a:pt x="116" y="13"/>
                    </a:cubicBezTo>
                    <a:cubicBezTo>
                      <a:pt x="115" y="12"/>
                      <a:pt x="114" y="10"/>
                      <a:pt x="113" y="10"/>
                    </a:cubicBezTo>
                    <a:cubicBezTo>
                      <a:pt x="107" y="3"/>
                      <a:pt x="107" y="3"/>
                      <a:pt x="107" y="3"/>
                    </a:cubicBezTo>
                    <a:cubicBezTo>
                      <a:pt x="105" y="1"/>
                      <a:pt x="102" y="0"/>
                      <a:pt x="98" y="0"/>
                    </a:cubicBezTo>
                    <a:close/>
                  </a:path>
                </a:pathLst>
              </a:custGeom>
              <a:solidFill>
                <a:srgbClr val="0072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4" name="Rectangle 53"/>
              <p:cNvSpPr>
                <a:spLocks noChangeArrowheads="1"/>
              </p:cNvSpPr>
              <p:nvPr/>
            </p:nvSpPr>
            <p:spPr bwMode="auto">
              <a:xfrm>
                <a:off x="277868" y="9084396"/>
                <a:ext cx="319088" cy="444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5" name="Rectangle 54"/>
              <p:cNvSpPr>
                <a:spLocks noChangeArrowheads="1"/>
              </p:cNvSpPr>
              <p:nvPr/>
            </p:nvSpPr>
            <p:spPr bwMode="auto">
              <a:xfrm>
                <a:off x="277868" y="9159009"/>
                <a:ext cx="319088" cy="444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6" name="Freeform 55"/>
              <p:cNvSpPr>
                <a:spLocks/>
              </p:cNvSpPr>
              <p:nvPr/>
            </p:nvSpPr>
            <p:spPr bwMode="auto">
              <a:xfrm>
                <a:off x="239768" y="8674820"/>
                <a:ext cx="217488" cy="214313"/>
              </a:xfrm>
              <a:custGeom>
                <a:avLst/>
                <a:gdLst>
                  <a:gd name="T0" fmla="*/ 55 w 58"/>
                  <a:gd name="T1" fmla="*/ 46 h 57"/>
                  <a:gd name="T2" fmla="*/ 55 w 58"/>
                  <a:gd name="T3" fmla="*/ 37 h 57"/>
                  <a:gd name="T4" fmla="*/ 21 w 58"/>
                  <a:gd name="T5" fmla="*/ 2 h 57"/>
                  <a:gd name="T6" fmla="*/ 12 w 58"/>
                  <a:gd name="T7" fmla="*/ 2 h 57"/>
                  <a:gd name="T8" fmla="*/ 0 w 58"/>
                  <a:gd name="T9" fmla="*/ 14 h 57"/>
                  <a:gd name="T10" fmla="*/ 44 w 58"/>
                  <a:gd name="T11" fmla="*/ 57 h 57"/>
                  <a:gd name="T12" fmla="*/ 55 w 58"/>
                  <a:gd name="T13" fmla="*/ 4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57">
                    <a:moveTo>
                      <a:pt x="55" y="46"/>
                    </a:moveTo>
                    <a:cubicBezTo>
                      <a:pt x="58" y="43"/>
                      <a:pt x="58" y="39"/>
                      <a:pt x="55" y="37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18" y="0"/>
                      <a:pt x="14" y="0"/>
                      <a:pt x="12" y="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55" y="46"/>
                      <a:pt x="55" y="46"/>
                      <a:pt x="55" y="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7" name="Freeform 56"/>
              <p:cNvSpPr>
                <a:spLocks noEditPoints="1"/>
              </p:cNvSpPr>
              <p:nvPr/>
            </p:nvSpPr>
            <p:spPr bwMode="auto">
              <a:xfrm>
                <a:off x="-96782" y="8746258"/>
                <a:ext cx="693738" cy="484189"/>
              </a:xfrm>
              <a:custGeom>
                <a:avLst/>
                <a:gdLst>
                  <a:gd name="T0" fmla="*/ 241 w 437"/>
                  <a:gd name="T1" fmla="*/ 166 h 305"/>
                  <a:gd name="T2" fmla="*/ 305 w 437"/>
                  <a:gd name="T3" fmla="*/ 102 h 305"/>
                  <a:gd name="T4" fmla="*/ 288 w 437"/>
                  <a:gd name="T5" fmla="*/ 88 h 305"/>
                  <a:gd name="T6" fmla="*/ 130 w 437"/>
                  <a:gd name="T7" fmla="*/ 246 h 305"/>
                  <a:gd name="T8" fmla="*/ 116 w 437"/>
                  <a:gd name="T9" fmla="*/ 234 h 305"/>
                  <a:gd name="T10" fmla="*/ 276 w 437"/>
                  <a:gd name="T11" fmla="*/ 74 h 305"/>
                  <a:gd name="T12" fmla="*/ 260 w 437"/>
                  <a:gd name="T13" fmla="*/ 57 h 305"/>
                  <a:gd name="T14" fmla="*/ 99 w 437"/>
                  <a:gd name="T15" fmla="*/ 218 h 305"/>
                  <a:gd name="T16" fmla="*/ 87 w 437"/>
                  <a:gd name="T17" fmla="*/ 206 h 305"/>
                  <a:gd name="T18" fmla="*/ 248 w 437"/>
                  <a:gd name="T19" fmla="*/ 45 h 305"/>
                  <a:gd name="T20" fmla="*/ 229 w 437"/>
                  <a:gd name="T21" fmla="*/ 29 h 305"/>
                  <a:gd name="T22" fmla="*/ 71 w 437"/>
                  <a:gd name="T23" fmla="*/ 189 h 305"/>
                  <a:gd name="T24" fmla="*/ 56 w 437"/>
                  <a:gd name="T25" fmla="*/ 175 h 305"/>
                  <a:gd name="T26" fmla="*/ 217 w 437"/>
                  <a:gd name="T27" fmla="*/ 14 h 305"/>
                  <a:gd name="T28" fmla="*/ 201 w 437"/>
                  <a:gd name="T29" fmla="*/ 0 h 305"/>
                  <a:gd name="T30" fmla="*/ 30 w 437"/>
                  <a:gd name="T31" fmla="*/ 173 h 305"/>
                  <a:gd name="T32" fmla="*/ 0 w 437"/>
                  <a:gd name="T33" fmla="*/ 293 h 305"/>
                  <a:gd name="T34" fmla="*/ 12 w 437"/>
                  <a:gd name="T35" fmla="*/ 305 h 305"/>
                  <a:gd name="T36" fmla="*/ 132 w 437"/>
                  <a:gd name="T37" fmla="*/ 274 h 305"/>
                  <a:gd name="T38" fmla="*/ 236 w 437"/>
                  <a:gd name="T39" fmla="*/ 170 h 305"/>
                  <a:gd name="T40" fmla="*/ 236 w 437"/>
                  <a:gd name="T41" fmla="*/ 192 h 305"/>
                  <a:gd name="T42" fmla="*/ 437 w 437"/>
                  <a:gd name="T43" fmla="*/ 192 h 305"/>
                  <a:gd name="T44" fmla="*/ 437 w 437"/>
                  <a:gd name="T45" fmla="*/ 166 h 305"/>
                  <a:gd name="T46" fmla="*/ 241 w 437"/>
                  <a:gd name="T47" fmla="*/ 166 h 305"/>
                  <a:gd name="T48" fmla="*/ 19 w 437"/>
                  <a:gd name="T49" fmla="*/ 286 h 305"/>
                  <a:gd name="T50" fmla="*/ 45 w 437"/>
                  <a:gd name="T51" fmla="*/ 187 h 305"/>
                  <a:gd name="T52" fmla="*/ 116 w 437"/>
                  <a:gd name="T53" fmla="*/ 260 h 305"/>
                  <a:gd name="T54" fmla="*/ 19 w 437"/>
                  <a:gd name="T55" fmla="*/ 286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37" h="305">
                    <a:moveTo>
                      <a:pt x="241" y="166"/>
                    </a:moveTo>
                    <a:lnTo>
                      <a:pt x="305" y="102"/>
                    </a:lnTo>
                    <a:lnTo>
                      <a:pt x="288" y="88"/>
                    </a:lnTo>
                    <a:lnTo>
                      <a:pt x="130" y="246"/>
                    </a:lnTo>
                    <a:lnTo>
                      <a:pt x="116" y="234"/>
                    </a:lnTo>
                    <a:lnTo>
                      <a:pt x="276" y="74"/>
                    </a:lnTo>
                    <a:lnTo>
                      <a:pt x="260" y="57"/>
                    </a:lnTo>
                    <a:lnTo>
                      <a:pt x="99" y="218"/>
                    </a:lnTo>
                    <a:lnTo>
                      <a:pt x="87" y="206"/>
                    </a:lnTo>
                    <a:lnTo>
                      <a:pt x="248" y="45"/>
                    </a:lnTo>
                    <a:lnTo>
                      <a:pt x="229" y="29"/>
                    </a:lnTo>
                    <a:lnTo>
                      <a:pt x="71" y="189"/>
                    </a:lnTo>
                    <a:lnTo>
                      <a:pt x="56" y="175"/>
                    </a:lnTo>
                    <a:lnTo>
                      <a:pt x="217" y="14"/>
                    </a:lnTo>
                    <a:lnTo>
                      <a:pt x="201" y="0"/>
                    </a:lnTo>
                    <a:lnTo>
                      <a:pt x="30" y="173"/>
                    </a:lnTo>
                    <a:lnTo>
                      <a:pt x="0" y="293"/>
                    </a:lnTo>
                    <a:lnTo>
                      <a:pt x="12" y="305"/>
                    </a:lnTo>
                    <a:lnTo>
                      <a:pt x="132" y="274"/>
                    </a:lnTo>
                    <a:lnTo>
                      <a:pt x="236" y="170"/>
                    </a:lnTo>
                    <a:lnTo>
                      <a:pt x="236" y="192"/>
                    </a:lnTo>
                    <a:lnTo>
                      <a:pt x="437" y="192"/>
                    </a:lnTo>
                    <a:lnTo>
                      <a:pt x="437" y="166"/>
                    </a:lnTo>
                    <a:lnTo>
                      <a:pt x="241" y="166"/>
                    </a:lnTo>
                    <a:close/>
                    <a:moveTo>
                      <a:pt x="19" y="286"/>
                    </a:moveTo>
                    <a:lnTo>
                      <a:pt x="45" y="187"/>
                    </a:lnTo>
                    <a:lnTo>
                      <a:pt x="116" y="260"/>
                    </a:lnTo>
                    <a:lnTo>
                      <a:pt x="19" y="2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Rectangle 128"/>
              <p:cNvSpPr/>
              <p:nvPr/>
            </p:nvSpPr>
            <p:spPr>
              <a:xfrm>
                <a:off x="11507788" y="9268362"/>
                <a:ext cx="12206897" cy="1323440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Dãy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số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0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𝑢</m:t>
                            </m:r>
                          </m:e>
                          <m:sub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được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gọi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là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có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giới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hạn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/>
                        <a:ea typeface="MS Mincho"/>
                      </a:rPr>
                      <m:t>−∞</m:t>
                    </m:r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khi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𝑛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→</m:t>
                    </m:r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+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nếu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0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en-US" sz="4000" i="1">
                                <a:latin typeface="Cambria Math"/>
                                <a:ea typeface="MS Mincho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en-US" sz="40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40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=+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endParaRPr lang="en-US" sz="4000" b="1" dirty="0">
                  <a:latin typeface="Times" pitchFamily="18" charset="0"/>
                  <a:cs typeface="Times" pitchFamily="18" charset="0"/>
                </a:endParaRPr>
              </a:p>
            </p:txBody>
          </p:sp>
        </mc:Choice>
        <mc:Fallback xmlns="">
          <p:sp>
            <p:nvSpPr>
              <p:cNvPr id="129" name="Rectangle 1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7787" y="9268361"/>
                <a:ext cx="12206897" cy="1323439"/>
              </a:xfrm>
              <a:prstGeom prst="rect">
                <a:avLst/>
              </a:prstGeom>
              <a:blipFill rotWithShape="1">
                <a:blip r:embed="rId13"/>
                <a:stretch>
                  <a:fillRect l="-749" t="-8257" r="-1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 127"/>
              <p:cNvSpPr/>
              <p:nvPr/>
            </p:nvSpPr>
            <p:spPr>
              <a:xfrm>
                <a:off x="11566310" y="8256209"/>
                <a:ext cx="12206897" cy="707886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r>
                  <a:rPr lang="en-US" sz="4000" b="1" dirty="0" err="1">
                    <a:latin typeface="Times New Roman"/>
                    <a:ea typeface="MS Mincho"/>
                  </a:rPr>
                  <a:t>Ký</a:t>
                </a:r>
                <a:r>
                  <a:rPr lang="en-US" sz="4000" b="1" dirty="0">
                    <a:latin typeface="Times New Roman"/>
                    <a:ea typeface="MS Mincho"/>
                  </a:rPr>
                  <a:t> </a:t>
                </a:r>
                <a:r>
                  <a:rPr lang="en-US" sz="4000" b="1" dirty="0" err="1">
                    <a:latin typeface="Times New Roman"/>
                    <a:ea typeface="MS Mincho"/>
                  </a:rPr>
                  <a:t>hiệu</a:t>
                </a:r>
                <a:r>
                  <a:rPr lang="en-US" sz="4000" b="1" dirty="0">
                    <a:latin typeface="Times New Roman"/>
                    <a:ea typeface="MS Mincho"/>
                  </a:rPr>
                  <a:t>: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sSub>
                          <m:sSubPr>
                            <m:ctrlPr>
                              <a:rPr lang="en-US" sz="40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𝑢</m:t>
                            </m:r>
                          </m:e>
                          <m:sub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=+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hay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𝑢</m:t>
                        </m:r>
                      </m:e>
                      <m:sub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𝑛</m:t>
                        </m:r>
                      </m:sub>
                    </m:sSub>
                    <m:r>
                      <a:rPr lang="en-US" sz="4000" i="1">
                        <a:latin typeface="Cambria Math"/>
                        <a:ea typeface="MS Mincho"/>
                      </a:rPr>
                      <m:t>→</m:t>
                    </m:r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+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:r>
                  <a:rPr lang="en-US" sz="4000" dirty="0" err="1">
                    <a:latin typeface="Times New Roman"/>
                    <a:ea typeface="MS Mincho"/>
                  </a:rPr>
                  <a:t>khi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𝑢</m:t>
                        </m:r>
                      </m:e>
                      <m:sub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𝑛</m:t>
                        </m:r>
                      </m:sub>
                    </m:sSub>
                    <m:r>
                      <a:rPr lang="en-US" sz="4000" i="1">
                        <a:latin typeface="Cambria Math"/>
                        <a:ea typeface="MS Mincho"/>
                      </a:rPr>
                      <m:t>→</m:t>
                    </m:r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+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endParaRPr lang="en-US" sz="4000" b="1" dirty="0">
                  <a:latin typeface="Times" pitchFamily="18" charset="0"/>
                  <a:cs typeface="Times" pitchFamily="18" charset="0"/>
                </a:endParaRPr>
              </a:p>
            </p:txBody>
          </p:sp>
        </mc:Choice>
        <mc:Fallback xmlns="">
          <p:sp>
            <p:nvSpPr>
              <p:cNvPr id="128" name="Rectangle 1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6310" y="8256209"/>
                <a:ext cx="12206897" cy="707886"/>
              </a:xfrm>
              <a:prstGeom prst="rect">
                <a:avLst/>
              </a:prstGeom>
              <a:blipFill rotWithShape="1">
                <a:blip r:embed="rId14"/>
                <a:stretch>
                  <a:fillRect l="-1747"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/>
              <p:cNvSpPr/>
              <p:nvPr/>
            </p:nvSpPr>
            <p:spPr>
              <a:xfrm>
                <a:off x="11656264" y="10874515"/>
                <a:ext cx="12206897" cy="707886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r>
                  <a:rPr lang="en-US" sz="4000" b="1" dirty="0" err="1">
                    <a:latin typeface="Times New Roman"/>
                    <a:ea typeface="MS Mincho"/>
                  </a:rPr>
                  <a:t>Ký</a:t>
                </a:r>
                <a:r>
                  <a:rPr lang="en-US" sz="4000" b="1" dirty="0">
                    <a:latin typeface="Times New Roman"/>
                    <a:ea typeface="MS Mincho"/>
                  </a:rPr>
                  <a:t> </a:t>
                </a:r>
                <a:r>
                  <a:rPr lang="en-US" sz="4000" b="1" dirty="0" err="1">
                    <a:latin typeface="Times New Roman"/>
                    <a:ea typeface="MS Mincho"/>
                  </a:rPr>
                  <a:t>hiệu</a:t>
                </a:r>
                <a:r>
                  <a:rPr lang="en-US" sz="4000" b="1" dirty="0">
                    <a:latin typeface="Times New Roman"/>
                    <a:ea typeface="MS Mincho"/>
                  </a:rPr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sSub>
                          <m:sSubPr>
                            <m:ctrlPr>
                              <a:rPr lang="en-US" sz="40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𝑢</m:t>
                            </m:r>
                          </m:e>
                          <m:sub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=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−∞</m:t>
                    </m:r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 hay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𝑢</m:t>
                        </m:r>
                      </m:e>
                      <m:sub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𝑛</m:t>
                        </m:r>
                      </m:sub>
                    </m:sSub>
                    <m:r>
                      <a:rPr lang="en-US" sz="4000" i="1">
                        <a:latin typeface="Cambria Math"/>
                        <a:ea typeface="MS Mincho"/>
                      </a:rPr>
                      <m:t>→−∞</m:t>
                    </m:r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. </a:t>
                </a:r>
                <a:r>
                  <a:rPr lang="en-US" sz="4000" dirty="0" err="1">
                    <a:latin typeface="Times New Roman"/>
                    <a:ea typeface="MS Mincho"/>
                  </a:rPr>
                  <a:t>Khi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𝑛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→</m:t>
                    </m:r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+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.</a:t>
                </a:r>
                <a:endParaRPr lang="en-US" sz="4000" b="1" dirty="0">
                  <a:latin typeface="Times" pitchFamily="18" charset="0"/>
                  <a:cs typeface="Times" pitchFamily="18" charset="0"/>
                </a:endParaRPr>
              </a:p>
            </p:txBody>
          </p:sp>
        </mc:Choice>
        <mc:Fallback xmlns="">
          <p:sp>
            <p:nvSpPr>
              <p:cNvPr id="150" name="Rectangle 1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6264" y="10874514"/>
                <a:ext cx="12206897" cy="707886"/>
              </a:xfrm>
              <a:prstGeom prst="rect">
                <a:avLst/>
              </a:prstGeom>
              <a:blipFill rotWithShape="1">
                <a:blip r:embed="rId15"/>
                <a:stretch>
                  <a:fillRect l="-1747"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Rectangle 150"/>
              <p:cNvSpPr/>
              <p:nvPr/>
            </p:nvSpPr>
            <p:spPr>
              <a:xfrm>
                <a:off x="11689453" y="11865115"/>
                <a:ext cx="9981393" cy="707886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r>
                  <a:rPr lang="en-US" sz="4000" b="1" dirty="0" err="1">
                    <a:latin typeface="Times New Roman"/>
                    <a:ea typeface="MS Mincho"/>
                  </a:rPr>
                  <a:t>Nhận</a:t>
                </a:r>
                <a:r>
                  <a:rPr lang="en-US" sz="4000" b="1" dirty="0">
                    <a:latin typeface="Times New Roman"/>
                    <a:ea typeface="MS Mincho"/>
                  </a:rPr>
                  <a:t> </a:t>
                </a:r>
                <a:r>
                  <a:rPr lang="en-US" sz="4000" b="1" dirty="0" err="1">
                    <a:latin typeface="Times New Roman"/>
                    <a:ea typeface="MS Mincho"/>
                  </a:rPr>
                  <a:t>xét</a:t>
                </a:r>
                <a:r>
                  <a:rPr lang="en-US" sz="4000" b="1" dirty="0">
                    <a:latin typeface="Times New Roman"/>
                    <a:ea typeface="MS Mincho"/>
                  </a:rPr>
                  <a:t>:</a:t>
                </a:r>
                <a:r>
                  <a:rPr lang="en-US" sz="40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sSub>
                          <m:sSubPr>
                            <m:ctrlPr>
                              <a:rPr lang="en-US" sz="40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𝑢</m:t>
                            </m:r>
                          </m:e>
                          <m:sub>
                            <m:r>
                              <a:rPr lang="en-US" sz="40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=+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∞</m:t>
                    </m:r>
                    <m:r>
                      <a:rPr lang="en-US" sz="4000" i="1">
                        <a:latin typeface="Cambria Math"/>
                        <a:ea typeface="MS Mincho"/>
                        <a:cs typeface="Cambria Math"/>
                      </a:rPr>
                      <m:t>⇔</m:t>
                    </m:r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0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en-US" sz="4000" i="1">
                                <a:latin typeface="Cambria Math"/>
                                <a:ea typeface="MS Mincho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en-US" sz="40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40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4000" i="1">
                        <a:latin typeface="Cambria Math"/>
                        <a:ea typeface="MS Mincho"/>
                        <a:cs typeface="Times New Roman"/>
                      </a:rPr>
                      <m:t>=</m:t>
                    </m:r>
                    <m:r>
                      <a:rPr lang="en-US" sz="4000" i="1">
                        <a:latin typeface="Cambria Math"/>
                        <a:ea typeface="MS Mincho"/>
                      </a:rPr>
                      <m:t>−∞</m:t>
                    </m:r>
                  </m:oMath>
                </a14:m>
                <a:r>
                  <a:rPr lang="en-US" sz="4000" dirty="0">
                    <a:latin typeface="Times New Roman"/>
                    <a:ea typeface="MS Mincho"/>
                  </a:rPr>
                  <a:t>.</a:t>
                </a:r>
                <a:endParaRPr lang="en-US" sz="4000" b="1" dirty="0">
                  <a:latin typeface="Times" pitchFamily="18" charset="0"/>
                  <a:cs typeface="Times" pitchFamily="18" charset="0"/>
                </a:endParaRPr>
              </a:p>
            </p:txBody>
          </p:sp>
        </mc:Choice>
        <mc:Fallback xmlns="">
          <p:sp>
            <p:nvSpPr>
              <p:cNvPr id="151" name="Rectangle 1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9452" y="11865114"/>
                <a:ext cx="9981393" cy="707886"/>
              </a:xfrm>
              <a:prstGeom prst="rect">
                <a:avLst/>
              </a:prstGeom>
              <a:blipFill rotWithShape="1">
                <a:blip r:embed="rId16"/>
                <a:stretch>
                  <a:fillRect l="-2199" t="-15385" r="-794" b="-35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72" grpId="0"/>
      <p:bldP spid="80" grpId="0"/>
      <p:bldP spid="81" grpId="0"/>
      <p:bldP spid="82" grpId="0"/>
      <p:bldP spid="83" grpId="0"/>
      <p:bldP spid="84" grpId="0"/>
      <p:bldP spid="85" grpId="0"/>
      <p:bldP spid="67" grpId="0" animBg="1"/>
      <p:bldP spid="68" grpId="0" animBg="1"/>
      <p:bldP spid="106" grpId="0"/>
      <p:bldP spid="127" grpId="0"/>
      <p:bldP spid="129" grpId="0"/>
      <p:bldP spid="128" grpId="0"/>
      <p:bldP spid="150" grpId="0"/>
      <p:bldP spid="1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4"/>
            <a:ext cx="19659600" cy="830997"/>
            <a:chOff x="-288924" y="1892299"/>
            <a:chExt cx="19659599" cy="830994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54075" y="1913523"/>
              <a:ext cx="808235" cy="7386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IV</a:t>
              </a:r>
              <a:endPara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VÔ CỰC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527" y="2504837"/>
            <a:ext cx="10253661" cy="861774"/>
            <a:chOff x="644526" y="2766774"/>
            <a:chExt cx="10253661" cy="861774"/>
          </a:xfrm>
        </p:grpSpPr>
        <p:sp>
          <p:nvSpPr>
            <p:cNvPr id="7" name="TextBox 6"/>
            <p:cNvSpPr txBox="1"/>
            <p:nvPr/>
          </p:nvSpPr>
          <p:spPr>
            <a:xfrm>
              <a:off x="1906586" y="2766774"/>
              <a:ext cx="89916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4800" b="1" i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189" y="2795826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2126787" y="2612559"/>
            <a:ext cx="7869261" cy="830998"/>
          </a:xfrm>
          <a:prstGeom prst="rect">
            <a:avLst/>
          </a:prstGeom>
        </p:spPr>
        <p:txBody>
          <a:bodyPr wrap="square" lIns="91427" tIns="45712" rIns="91427" bIns="45712">
            <a:spAutoFit/>
          </a:bodyPr>
          <a:lstStyle/>
          <a:p>
            <a:r>
              <a:rPr lang="en-US" sz="4800" b="1" dirty="0" err="1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vài</a:t>
            </a:r>
            <a:r>
              <a: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giới</a:t>
            </a:r>
            <a:r>
              <a: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hạn</a:t>
            </a:r>
            <a:r>
              <a: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đặc</a:t>
            </a:r>
            <a:r>
              <a: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err="1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biệt</a:t>
            </a:r>
            <a:r>
              <a: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42009" y="6172211"/>
            <a:ext cx="10253661" cy="888099"/>
            <a:chOff x="755149" y="9525000"/>
            <a:chExt cx="10253661" cy="888097"/>
          </a:xfrm>
        </p:grpSpPr>
        <p:grpSp>
          <p:nvGrpSpPr>
            <p:cNvPr id="13" name="Group 12"/>
            <p:cNvGrpSpPr/>
            <p:nvPr/>
          </p:nvGrpSpPr>
          <p:grpSpPr>
            <a:xfrm>
              <a:off x="755149" y="9525000"/>
              <a:ext cx="10253661" cy="861774"/>
              <a:chOff x="644526" y="2766774"/>
              <a:chExt cx="10253661" cy="861774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1906586" y="2766774"/>
                <a:ext cx="8991601" cy="830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644526" y="2823876"/>
                <a:ext cx="1269206" cy="804672"/>
              </a:xfrm>
              <a:prstGeom prst="roundRect">
                <a:avLst/>
              </a:prstGeom>
              <a:solidFill>
                <a:srgbClr val="145F82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992189" y="2795826"/>
                <a:ext cx="543739" cy="769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4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3</a:t>
                </a: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2126788" y="9582102"/>
              <a:ext cx="2294399" cy="830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lí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049961" y="7158663"/>
            <a:ext cx="21116425" cy="4880939"/>
            <a:chOff x="9297987" y="5035649"/>
            <a:chExt cx="21116426" cy="4880937"/>
          </a:xfrm>
        </p:grpSpPr>
        <p:grpSp>
          <p:nvGrpSpPr>
            <p:cNvPr id="18" name="Group 49"/>
            <p:cNvGrpSpPr/>
            <p:nvPr/>
          </p:nvGrpSpPr>
          <p:grpSpPr>
            <a:xfrm>
              <a:off x="9297987" y="5035649"/>
              <a:ext cx="21116426" cy="4880937"/>
              <a:chOff x="1175570" y="2468560"/>
              <a:chExt cx="18986449" cy="4881502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1175570" y="2872595"/>
                <a:ext cx="18986449" cy="4477467"/>
              </a:xfrm>
              <a:prstGeom prst="roundRect">
                <a:avLst>
                  <a:gd name="adj" fmla="val 4496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rgbClr val="99915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0" name="Group 2"/>
              <p:cNvGrpSpPr/>
              <p:nvPr/>
            </p:nvGrpSpPr>
            <p:grpSpPr>
              <a:xfrm>
                <a:off x="1175570" y="2468560"/>
                <a:ext cx="3672407" cy="896427"/>
                <a:chOff x="1175570" y="1834705"/>
                <a:chExt cx="4005918" cy="977837"/>
              </a:xfrm>
            </p:grpSpPr>
            <p:sp>
              <p:nvSpPr>
                <p:cNvPr id="21" name="Freeform 20"/>
                <p:cNvSpPr>
                  <a:spLocks/>
                </p:cNvSpPr>
                <p:nvPr/>
              </p:nvSpPr>
              <p:spPr bwMode="auto">
                <a:xfrm rot="16200000" flipV="1">
                  <a:off x="2985646" y="616700"/>
                  <a:ext cx="836967" cy="3554717"/>
                </a:xfrm>
                <a:prstGeom prst="round1Rect">
                  <a:avLst/>
                </a:prstGeom>
                <a:solidFill>
                  <a:srgbClr val="999158"/>
                </a:solidFill>
                <a:ln w="57150">
                  <a:solidFill>
                    <a:srgbClr val="999158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extLst/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2235431" y="1958752"/>
                  <a:ext cx="181182" cy="8394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44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3" name="Round Diagonal Corner Rectangle 22"/>
                <p:cNvSpPr/>
                <p:nvPr/>
              </p:nvSpPr>
              <p:spPr>
                <a:xfrm flipV="1">
                  <a:off x="1175570" y="1834705"/>
                  <a:ext cx="995083" cy="969507"/>
                </a:xfrm>
                <a:prstGeom prst="round2DiagRect">
                  <a:avLst/>
                </a:prstGeom>
                <a:solidFill>
                  <a:schemeClr val="bg1"/>
                </a:solidFill>
                <a:ln w="63500">
                  <a:solidFill>
                    <a:srgbClr val="999158"/>
                  </a:solidFill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4" name="Group 2"/>
                <p:cNvGrpSpPr/>
                <p:nvPr/>
              </p:nvGrpSpPr>
              <p:grpSpPr>
                <a:xfrm>
                  <a:off x="1314846" y="1951291"/>
                  <a:ext cx="756925" cy="699372"/>
                  <a:chOff x="7440266" y="3398551"/>
                  <a:chExt cx="757238" cy="765175"/>
                </a:xfrm>
                <a:solidFill>
                  <a:srgbClr val="999158"/>
                </a:solidFill>
              </p:grpSpPr>
              <p:sp>
                <p:nvSpPr>
                  <p:cNvPr id="25" name="Freeform 15"/>
                  <p:cNvSpPr>
                    <a:spLocks noEditPoints="1"/>
                  </p:cNvSpPr>
                  <p:nvPr/>
                </p:nvSpPr>
                <p:spPr bwMode="auto">
                  <a:xfrm>
                    <a:off x="7440266" y="3436651"/>
                    <a:ext cx="344488" cy="344488"/>
                  </a:xfrm>
                  <a:custGeom>
                    <a:avLst/>
                    <a:gdLst/>
                    <a:ahLst/>
                    <a:cxnLst>
                      <a:cxn ang="0">
                        <a:pos x="33" y="184"/>
                      </a:cxn>
                      <a:cxn ang="0">
                        <a:pos x="181" y="184"/>
                      </a:cxn>
                      <a:cxn ang="0">
                        <a:pos x="181" y="33"/>
                      </a:cxn>
                      <a:cxn ang="0">
                        <a:pos x="33" y="33"/>
                      </a:cxn>
                      <a:cxn ang="0">
                        <a:pos x="33" y="184"/>
                      </a:cxn>
                      <a:cxn ang="0">
                        <a:pos x="217" y="217"/>
                      </a:cxn>
                      <a:cxn ang="0">
                        <a:pos x="0" y="217"/>
                      </a:cxn>
                      <a:cxn ang="0">
                        <a:pos x="0" y="0"/>
                      </a:cxn>
                      <a:cxn ang="0">
                        <a:pos x="217" y="0"/>
                      </a:cxn>
                      <a:cxn ang="0">
                        <a:pos x="217" y="217"/>
                      </a:cxn>
                    </a:cxnLst>
                    <a:rect l="0" t="0" r="r" b="b"/>
                    <a:pathLst>
                      <a:path w="217" h="217">
                        <a:moveTo>
                          <a:pt x="33" y="184"/>
                        </a:moveTo>
                        <a:lnTo>
                          <a:pt x="181" y="184"/>
                        </a:lnTo>
                        <a:lnTo>
                          <a:pt x="181" y="33"/>
                        </a:lnTo>
                        <a:lnTo>
                          <a:pt x="33" y="33"/>
                        </a:lnTo>
                        <a:lnTo>
                          <a:pt x="33" y="184"/>
                        </a:lnTo>
                        <a:close/>
                        <a:moveTo>
                          <a:pt x="217" y="217"/>
                        </a:moveTo>
                        <a:lnTo>
                          <a:pt x="0" y="217"/>
                        </a:lnTo>
                        <a:lnTo>
                          <a:pt x="0" y="0"/>
                        </a:lnTo>
                        <a:lnTo>
                          <a:pt x="217" y="0"/>
                        </a:lnTo>
                        <a:lnTo>
                          <a:pt x="217" y="217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29" tIns="45715" rIns="91429" bIns="4571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6" name="Freeform 16"/>
                  <p:cNvSpPr>
                    <a:spLocks noEditPoints="1"/>
                  </p:cNvSpPr>
                  <p:nvPr/>
                </p:nvSpPr>
                <p:spPr bwMode="auto">
                  <a:xfrm>
                    <a:off x="7440266" y="3814476"/>
                    <a:ext cx="344488" cy="349250"/>
                  </a:xfrm>
                  <a:custGeom>
                    <a:avLst/>
                    <a:gdLst/>
                    <a:ahLst/>
                    <a:cxnLst>
                      <a:cxn ang="0">
                        <a:pos x="33" y="185"/>
                      </a:cxn>
                      <a:cxn ang="0">
                        <a:pos x="181" y="185"/>
                      </a:cxn>
                      <a:cxn ang="0">
                        <a:pos x="181" y="36"/>
                      </a:cxn>
                      <a:cxn ang="0">
                        <a:pos x="33" y="36"/>
                      </a:cxn>
                      <a:cxn ang="0">
                        <a:pos x="33" y="185"/>
                      </a:cxn>
                      <a:cxn ang="0">
                        <a:pos x="217" y="220"/>
                      </a:cxn>
                      <a:cxn ang="0">
                        <a:pos x="0" y="220"/>
                      </a:cxn>
                      <a:cxn ang="0">
                        <a:pos x="0" y="0"/>
                      </a:cxn>
                      <a:cxn ang="0">
                        <a:pos x="217" y="0"/>
                      </a:cxn>
                      <a:cxn ang="0">
                        <a:pos x="217" y="220"/>
                      </a:cxn>
                    </a:cxnLst>
                    <a:rect l="0" t="0" r="r" b="b"/>
                    <a:pathLst>
                      <a:path w="217" h="220">
                        <a:moveTo>
                          <a:pt x="33" y="185"/>
                        </a:moveTo>
                        <a:lnTo>
                          <a:pt x="181" y="185"/>
                        </a:lnTo>
                        <a:lnTo>
                          <a:pt x="181" y="36"/>
                        </a:lnTo>
                        <a:lnTo>
                          <a:pt x="33" y="36"/>
                        </a:lnTo>
                        <a:lnTo>
                          <a:pt x="33" y="185"/>
                        </a:lnTo>
                        <a:close/>
                        <a:moveTo>
                          <a:pt x="217" y="220"/>
                        </a:moveTo>
                        <a:lnTo>
                          <a:pt x="0" y="220"/>
                        </a:lnTo>
                        <a:lnTo>
                          <a:pt x="0" y="0"/>
                        </a:lnTo>
                        <a:lnTo>
                          <a:pt x="217" y="0"/>
                        </a:lnTo>
                        <a:lnTo>
                          <a:pt x="217" y="22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29" tIns="45715" rIns="91429" bIns="4571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7" name="Freeform 17"/>
                  <p:cNvSpPr>
                    <a:spLocks/>
                  </p:cNvSpPr>
                  <p:nvPr/>
                </p:nvSpPr>
                <p:spPr bwMode="auto">
                  <a:xfrm>
                    <a:off x="7506941" y="3398551"/>
                    <a:ext cx="341313" cy="288925"/>
                  </a:xfrm>
                  <a:custGeom>
                    <a:avLst/>
                    <a:gdLst/>
                    <a:ahLst/>
                    <a:cxnLst>
                      <a:cxn ang="0">
                        <a:pos x="76" y="182"/>
                      </a:cxn>
                      <a:cxn ang="0">
                        <a:pos x="0" y="114"/>
                      </a:cxn>
                      <a:cxn ang="0">
                        <a:pos x="24" y="88"/>
                      </a:cxn>
                      <a:cxn ang="0">
                        <a:pos x="73" y="132"/>
                      </a:cxn>
                      <a:cxn ang="0">
                        <a:pos x="187" y="0"/>
                      </a:cxn>
                      <a:cxn ang="0">
                        <a:pos x="215" y="24"/>
                      </a:cxn>
                      <a:cxn ang="0">
                        <a:pos x="76" y="182"/>
                      </a:cxn>
                    </a:cxnLst>
                    <a:rect l="0" t="0" r="r" b="b"/>
                    <a:pathLst>
                      <a:path w="215" h="182">
                        <a:moveTo>
                          <a:pt x="76" y="182"/>
                        </a:moveTo>
                        <a:lnTo>
                          <a:pt x="0" y="114"/>
                        </a:lnTo>
                        <a:lnTo>
                          <a:pt x="24" y="88"/>
                        </a:lnTo>
                        <a:lnTo>
                          <a:pt x="73" y="132"/>
                        </a:lnTo>
                        <a:lnTo>
                          <a:pt x="187" y="0"/>
                        </a:lnTo>
                        <a:lnTo>
                          <a:pt x="215" y="24"/>
                        </a:lnTo>
                        <a:lnTo>
                          <a:pt x="76" y="18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29" tIns="45715" rIns="91429" bIns="4571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8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7840316" y="4100226"/>
                    <a:ext cx="357188" cy="635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29" tIns="45715" rIns="91429" bIns="4571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7840316" y="3717639"/>
                    <a:ext cx="357188" cy="635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29" tIns="45715" rIns="91429" bIns="4571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7840316" y="3973226"/>
                    <a:ext cx="357188" cy="635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29" tIns="45715" rIns="91429" bIns="4571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1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7840316" y="3590639"/>
                    <a:ext cx="357188" cy="635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29" tIns="45715" rIns="91429" bIns="4571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37" name="TextBox 36"/>
            <p:cNvSpPr txBox="1"/>
            <p:nvPr/>
          </p:nvSpPr>
          <p:spPr>
            <a:xfrm>
              <a:off x="10321882" y="5162212"/>
              <a:ext cx="3050051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lí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2367510" y="8385118"/>
                <a:ext cx="13731968" cy="1082220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r>
                  <a:rPr lang="en-US" sz="4400" dirty="0">
                    <a:latin typeface="Times New Roman"/>
                    <a:ea typeface="MS Mincho"/>
                  </a:rPr>
                  <a:t>a) </a:t>
                </a:r>
                <a:r>
                  <a:rPr lang="en-US" sz="4400" dirty="0" err="1">
                    <a:latin typeface="Times New Roman"/>
                    <a:ea typeface="MS Mincho"/>
                  </a:rPr>
                  <a:t>Nếu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sSub>
                          <m:sSub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𝑢</m:t>
                            </m:r>
                          </m:e>
                          <m:sub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=</m:t>
                    </m:r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𝑎</m:t>
                    </m:r>
                  </m:oMath>
                </a14:m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:r>
                  <a:rPr lang="en-US" sz="4400" dirty="0" err="1">
                    <a:latin typeface="Times New Roman"/>
                    <a:ea typeface="MS Mincho"/>
                  </a:rPr>
                  <a:t>và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sSub>
                          <m:sSub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𝑣</m:t>
                            </m:r>
                          </m:e>
                          <m:sub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=</m:t>
                    </m:r>
                    <m:r>
                      <a:rPr lang="en-US" sz="4400" i="1">
                        <a:latin typeface="Cambria Math"/>
                        <a:ea typeface="MS Mincho"/>
                      </a:rPr>
                      <m:t>±∞</m:t>
                    </m:r>
                  </m:oMath>
                </a14:m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:r>
                  <a:rPr lang="en-US" sz="4400" dirty="0" err="1">
                    <a:latin typeface="Times New Roman"/>
                    <a:ea typeface="MS Mincho"/>
                  </a:rPr>
                  <a:t>thì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e>
                    </m:func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=0</m:t>
                    </m:r>
                  </m:oMath>
                </a14:m>
                <a:r>
                  <a:rPr lang="en-US" sz="4400" dirty="0">
                    <a:latin typeface="Times New Roman"/>
                    <a:ea typeface="MS Mincho"/>
                  </a:rPr>
                  <a:t>.</a:t>
                </a:r>
                <a:endParaRPr lang="en-US" b="1" dirty="0">
                  <a:latin typeface="Times" pitchFamily="18" charset="0"/>
                  <a:cs typeface="Times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510" y="8385118"/>
                <a:ext cx="13731968" cy="1082219"/>
              </a:xfrm>
              <a:prstGeom prst="rect">
                <a:avLst/>
              </a:prstGeom>
              <a:blipFill rotWithShape="1">
                <a:blip r:embed="rId3"/>
                <a:stretch>
                  <a:fillRect l="-1775" t="-3955"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2403038" y="9467338"/>
                <a:ext cx="18858349" cy="1366336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b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N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ế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u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 </m:t>
                      </m:r>
                      <m:func>
                        <m:func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uncPr>
                        <m:fName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𝑙𝑖𝑚</m:t>
                          </m:r>
                        </m:fName>
                        <m:e>
                          <m:sSub>
                            <m:sSub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=</m:t>
                      </m:r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𝑎</m:t>
                      </m:r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&gt;0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; </m:t>
                      </m:r>
                      <m:func>
                        <m:func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uncPr>
                        <m:fName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𝑙𝑖𝑚</m:t>
                          </m:r>
                        </m:fName>
                        <m:e>
                          <m:sSub>
                            <m:sSub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=0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v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à </m:t>
                      </m:r>
                      <m:sSub>
                        <m:sSub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𝑣</m:t>
                          </m:r>
                        </m:e>
                        <m:sub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𝑛</m:t>
                          </m:r>
                        </m:sub>
                      </m:sSub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&gt;0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v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ớ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i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m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ọ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i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 </m:t>
                      </m:r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𝑛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th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ì </m:t>
                      </m:r>
                      <m:func>
                        <m:func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uncPr>
                        <m:fName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𝑙𝑖𝑚</m:t>
                          </m:r>
                        </m:fName>
                        <m:e>
                          <m:f>
                            <m:f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4400" i="1">
                                      <a:latin typeface="Cambria Math" panose="02040503050406030204" pitchFamily="18" charset="0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4400" i="1">
                                      <a:latin typeface="Cambria Math"/>
                                      <a:ea typeface="MS Mincho"/>
                                      <a:cs typeface="Times New Roman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4400" i="1">
                                      <a:latin typeface="Cambria Math"/>
                                      <a:ea typeface="MS Mincho"/>
                                      <a:cs typeface="Times New Roman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4400" i="1">
                                      <a:latin typeface="Cambria Math" panose="02040503050406030204" pitchFamily="18" charset="0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4400" i="1">
                                      <a:latin typeface="Cambria Math"/>
                                      <a:ea typeface="MS Mincho"/>
                                      <a:cs typeface="Times New Roman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4400" i="1">
                                      <a:latin typeface="Cambria Math"/>
                                      <a:ea typeface="MS Mincho"/>
                                      <a:cs typeface="Times New Roman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=+</m:t>
                      </m:r>
                      <m:r>
                        <a:rPr lang="en-US" sz="4400" i="1">
                          <a:latin typeface="Cambria Math"/>
                          <a:ea typeface="MS Mincho"/>
                        </a:rPr>
                        <m:t>∞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.</m:t>
                      </m:r>
                    </m:oMath>
                  </m:oMathPara>
                </a14:m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3037" y="9467337"/>
                <a:ext cx="18858350" cy="136633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287589" y="10833675"/>
                <a:ext cx="14827664" cy="803170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c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N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ế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u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 </m:t>
                      </m:r>
                      <m:func>
                        <m:func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uncPr>
                        <m:fName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𝑙𝑖𝑚</m:t>
                          </m:r>
                        </m:fName>
                        <m:e>
                          <m:sSub>
                            <m:sSub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=+</m:t>
                      </m:r>
                      <m:r>
                        <a:rPr lang="en-US" sz="4400" i="1">
                          <a:latin typeface="Cambria Math"/>
                          <a:ea typeface="MS Mincho"/>
                        </a:rPr>
                        <m:t>∞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v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à </m:t>
                      </m:r>
                      <m:func>
                        <m:func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uncPr>
                        <m:fName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𝑙𝑖𝑚</m:t>
                          </m:r>
                        </m:fName>
                        <m:e>
                          <m:sSub>
                            <m:sSub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=</m:t>
                      </m:r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𝑎</m:t>
                      </m:r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&gt;0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th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ì </m:t>
                      </m:r>
                      <m:func>
                        <m:func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uncPr>
                        <m:fName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𝑙𝑖𝑚</m:t>
                          </m:r>
                        </m:fName>
                        <m:e>
                          <m:sSub>
                            <m:sSub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sSub>
                        <m:sSub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𝑣</m:t>
                          </m:r>
                        </m:e>
                        <m:sub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𝑛</m:t>
                          </m:r>
                        </m:sub>
                      </m:sSub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=+</m:t>
                      </m:r>
                      <m:r>
                        <a:rPr lang="en-US" sz="4400" i="1">
                          <a:latin typeface="Cambria Math"/>
                          <a:ea typeface="MS Mincho"/>
                        </a:rPr>
                        <m:t>∞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.</m:t>
                      </m:r>
                    </m:oMath>
                  </m:oMathPara>
                </a14:m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7587" y="10833673"/>
                <a:ext cx="14827665" cy="80316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/>
          <p:cNvGrpSpPr/>
          <p:nvPr/>
        </p:nvGrpSpPr>
        <p:grpSpPr>
          <a:xfrm>
            <a:off x="1537515" y="3810000"/>
            <a:ext cx="9360673" cy="1918800"/>
            <a:chOff x="2747778" y="4765310"/>
            <a:chExt cx="9360673" cy="1918800"/>
          </a:xfrm>
        </p:grpSpPr>
        <p:sp>
          <p:nvSpPr>
            <p:cNvPr id="40" name="Rounded Rectangle 39"/>
            <p:cNvSpPr/>
            <p:nvPr/>
          </p:nvSpPr>
          <p:spPr>
            <a:xfrm>
              <a:off x="2747778" y="4765310"/>
              <a:ext cx="9360673" cy="19188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ounded Rectangle 4"/>
                <p:cNvSpPr/>
                <p:nvPr/>
              </p:nvSpPr>
              <p:spPr>
                <a:xfrm>
                  <a:off x="2841446" y="4858978"/>
                  <a:ext cx="9267005" cy="1731464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spcFirstLastPara="0" vert="horz" wrap="square" lIns="643144" tIns="0" rIns="643144" bIns="0" numCol="1" spcCol="1270" anchor="ctr" anchorCtr="0">
                  <a:noAutofit/>
                </a:bodyPr>
                <a:lstStyle/>
                <a:p>
                  <a:pPr defTabSz="1777733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4000" dirty="0">
                      <a:latin typeface="Times" pitchFamily="18" charset="0"/>
                      <a:ea typeface="Cambria Math"/>
                      <a:cs typeface="Times" pitchFamily="18" charset="0"/>
                    </a:rPr>
                    <a:t>①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en-US" sz="4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000">
                              <a:latin typeface="Cambria Math"/>
                              <a:ea typeface="Cambria Math"/>
                            </a:rPr>
                            <m:t>lim</m:t>
                          </m:r>
                        </m:fName>
                        <m:e>
                          <m:sSup>
                            <m:sSupPr>
                              <m:ctrlPr>
                                <a:rPr lang="en-US" sz="4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4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40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func>
                      <m:r>
                        <a:rPr lang="en-US" sz="4000" i="1">
                          <a:latin typeface="Cambria Math"/>
                          <a:ea typeface="Cambria Math"/>
                        </a:rPr>
                        <m:t>=+∞</m:t>
                      </m:r>
                    </m:oMath>
                  </a14:m>
                  <a:r>
                    <a:rPr lang="en-US" sz="4000" dirty="0">
                      <a:latin typeface="Times" pitchFamily="18" charset="0"/>
                      <a:cs typeface="Times" pitchFamily="18" charset="0"/>
                    </a:rPr>
                    <a:t>, </a:t>
                  </a:r>
                  <a:r>
                    <a:rPr lang="en-US" sz="4000" dirty="0" err="1">
                      <a:latin typeface="Times" pitchFamily="18" charset="0"/>
                      <a:cs typeface="Times" pitchFamily="18" charset="0"/>
                    </a:rPr>
                    <a:t>với</a:t>
                  </a:r>
                  <a:r>
                    <a:rPr lang="en-US" sz="4000" dirty="0">
                      <a:latin typeface="Times" pitchFamily="18" charset="0"/>
                      <a:cs typeface="Times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4000" i="1">
                          <a:latin typeface="Cambria Math"/>
                        </a:rPr>
                        <m:t>𝑘</m:t>
                      </m:r>
                      <m:r>
                        <a:rPr lang="en-US" sz="4000" i="1">
                          <a:latin typeface="Cambria Math"/>
                        </a:rPr>
                        <m:t> </m:t>
                      </m:r>
                    </m:oMath>
                  </a14:m>
                  <a:r>
                    <a:rPr lang="en-US" sz="4000" dirty="0" err="1">
                      <a:latin typeface="Times" pitchFamily="18" charset="0"/>
                      <a:cs typeface="Times" pitchFamily="18" charset="0"/>
                    </a:rPr>
                    <a:t>nguyên</a:t>
                  </a:r>
                  <a:r>
                    <a:rPr lang="en-US" sz="4000" dirty="0">
                      <a:latin typeface="Times" pitchFamily="18" charset="0"/>
                      <a:cs typeface="Times" pitchFamily="18" charset="0"/>
                    </a:rPr>
                    <a:t> </a:t>
                  </a:r>
                  <a:r>
                    <a:rPr lang="en-US" sz="4000" dirty="0" err="1">
                      <a:latin typeface="Times" pitchFamily="18" charset="0"/>
                      <a:cs typeface="Times" pitchFamily="18" charset="0"/>
                    </a:rPr>
                    <a:t>dương</a:t>
                  </a:r>
                  <a:endParaRPr lang="en-US" sz="4000" dirty="0">
                    <a:latin typeface="Times" pitchFamily="18" charset="0"/>
                    <a:cs typeface="Times" pitchFamily="18" charset="0"/>
                  </a:endParaRPr>
                </a:p>
              </p:txBody>
            </p:sp>
          </mc:Choice>
          <mc:Fallback xmlns="">
            <p:sp>
              <p:nvSpPr>
                <p:cNvPr id="41" name="Rounded 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1446" y="4858978"/>
                  <a:ext cx="9267005" cy="1731464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12269788" y="3733800"/>
            <a:ext cx="8552992" cy="2012468"/>
            <a:chOff x="2747778" y="4692657"/>
            <a:chExt cx="8552991" cy="1918800"/>
          </a:xfrm>
        </p:grpSpPr>
        <p:sp>
          <p:nvSpPr>
            <p:cNvPr id="43" name="Rounded Rectangle 42"/>
            <p:cNvSpPr/>
            <p:nvPr/>
          </p:nvSpPr>
          <p:spPr>
            <a:xfrm>
              <a:off x="2747778" y="4692657"/>
              <a:ext cx="8552991" cy="19188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ounded Rectangle 4"/>
                <p:cNvSpPr/>
                <p:nvPr/>
              </p:nvSpPr>
              <p:spPr>
                <a:xfrm>
                  <a:off x="2841446" y="4786325"/>
                  <a:ext cx="8365655" cy="1731464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spcFirstLastPara="0" vert="horz" wrap="square" lIns="643144" tIns="0" rIns="643144" bIns="0" numCol="1" spcCol="1270" anchor="ctr" anchorCtr="0">
                  <a:noAutofit/>
                </a:bodyPr>
                <a:lstStyle/>
                <a:p>
                  <a:pPr lvl="0"/>
                  <a:r>
                    <a:rPr lang="en-US" sz="4000" dirty="0">
                      <a:latin typeface="Cambria Math"/>
                      <a:ea typeface="Cambria Math"/>
                    </a:rPr>
                    <a:t>②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000">
                          <a:latin typeface="Cambria Math"/>
                        </a:rPr>
                        <m:t>lim</m:t>
                      </m:r>
                      <m:r>
                        <a:rPr lang="en-US" sz="400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sz="40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4000" i="1">
                          <a:latin typeface="Cambria Math"/>
                        </a:rPr>
                        <m:t>=+</m:t>
                      </m:r>
                      <m:r>
                        <a:rPr lang="en-US" sz="4000" i="1">
                          <a:latin typeface="Cambria Math"/>
                          <a:ea typeface="Cambria Math"/>
                        </a:rPr>
                        <m:t>∞</m:t>
                      </m:r>
                    </m:oMath>
                  </a14:m>
                  <a:r>
                    <a:rPr lang="en-US" sz="4000" b="1" dirty="0">
                      <a:latin typeface="Times" pitchFamily="18" charset="0"/>
                      <a:cs typeface="Times" pitchFamily="18" charset="0"/>
                    </a:rPr>
                    <a:t>,</a:t>
                  </a:r>
                  <a:r>
                    <a:rPr lang="en-US" sz="4000" dirty="0">
                      <a:latin typeface="Times New Roman"/>
                      <a:ea typeface="MS Mincho"/>
                    </a:rPr>
                    <a:t> </a:t>
                  </a:r>
                  <a:r>
                    <a:rPr lang="en-US" sz="4000" dirty="0" err="1">
                      <a:latin typeface="Times New Roman"/>
                      <a:ea typeface="MS Mincho"/>
                    </a:rPr>
                    <a:t>nếu</a:t>
                  </a:r>
                  <a:r>
                    <a:rPr lang="en-US" sz="4000" dirty="0">
                      <a:latin typeface="Times New Roman"/>
                      <a:ea typeface="MS Mincho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4000" i="1">
                          <a:latin typeface="Cambria Math"/>
                          <a:ea typeface="MS Mincho"/>
                        </a:rPr>
                        <m:t>𝑛</m:t>
                      </m:r>
                      <m:r>
                        <a:rPr lang="en-US" sz="4000" i="1">
                          <a:latin typeface="Cambria Math"/>
                          <a:ea typeface="MS Mincho"/>
                        </a:rPr>
                        <m:t>&gt;1</m:t>
                      </m:r>
                    </m:oMath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44" name="Rounded 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1446" y="4786325"/>
                  <a:ext cx="8365655" cy="1731464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8915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2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" y="-369322"/>
            <a:ext cx="184782" cy="73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27" tIns="45712" rIns="91427" bIns="457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1" y="-369322"/>
            <a:ext cx="184782" cy="73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27" tIns="45712" rIns="91427" bIns="457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2" name="Group 10"/>
          <p:cNvGrpSpPr/>
          <p:nvPr/>
        </p:nvGrpSpPr>
        <p:grpSpPr>
          <a:xfrm>
            <a:off x="1155663" y="4875675"/>
            <a:ext cx="8066126" cy="8459326"/>
            <a:chOff x="1270511" y="5867400"/>
            <a:chExt cx="8066126" cy="9358815"/>
          </a:xfrm>
        </p:grpSpPr>
        <p:sp>
          <p:nvSpPr>
            <p:cNvPr id="53" name="Rounded Rectangle 52"/>
            <p:cNvSpPr/>
            <p:nvPr/>
          </p:nvSpPr>
          <p:spPr>
            <a:xfrm>
              <a:off x="1272211" y="6139009"/>
              <a:ext cx="8064426" cy="9087206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60"/>
            <p:cNvGrpSpPr/>
            <p:nvPr/>
          </p:nvGrpSpPr>
          <p:grpSpPr>
            <a:xfrm>
              <a:off x="1270511" y="5867400"/>
              <a:ext cx="3568119" cy="885307"/>
              <a:chOff x="1224541" y="6305967"/>
              <a:chExt cx="3568119" cy="885307"/>
            </a:xfrm>
          </p:grpSpPr>
          <p:sp>
            <p:nvSpPr>
              <p:cNvPr id="55" name="Freeform 20"/>
              <p:cNvSpPr>
                <a:spLocks/>
              </p:cNvSpPr>
              <p:nvPr/>
            </p:nvSpPr>
            <p:spPr bwMode="auto">
              <a:xfrm rot="16200000" flipV="1">
                <a:off x="2880142" y="5238910"/>
                <a:ext cx="828631" cy="2996405"/>
              </a:xfrm>
              <a:prstGeom prst="round1Rect">
                <a:avLst/>
              </a:prstGeom>
              <a:solidFill>
                <a:schemeClr val="bg1"/>
              </a:solidFill>
              <a:ln w="57150">
                <a:solidFill>
                  <a:srgbClr val="0999C8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296331" y="6305967"/>
                <a:ext cx="2372765" cy="885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rgbClr val="0999C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Bài giải</a:t>
                </a:r>
                <a:endParaRPr lang="en-US" sz="4600" b="1" dirty="0">
                  <a:solidFill>
                    <a:srgbClr val="0999C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9" name="Round Diagonal Corner Rectangle 58"/>
              <p:cNvSpPr/>
              <p:nvPr/>
            </p:nvSpPr>
            <p:spPr>
              <a:xfrm flipV="1">
                <a:off x="1224541" y="6322799"/>
                <a:ext cx="903517" cy="828630"/>
              </a:xfrm>
              <a:prstGeom prst="round2DiagRect">
                <a:avLst/>
              </a:prstGeom>
              <a:solidFill>
                <a:srgbClr val="0999C8"/>
              </a:solidFill>
              <a:ln w="57150">
                <a:solidFill>
                  <a:srgbClr val="0999C8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15"/>
              <p:cNvSpPr>
                <a:spLocks noEditPoints="1"/>
              </p:cNvSpPr>
              <p:nvPr/>
            </p:nvSpPr>
            <p:spPr bwMode="auto">
              <a:xfrm>
                <a:off x="1423146" y="6394807"/>
                <a:ext cx="501902" cy="680422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1" name="Group 54"/>
          <p:cNvGrpSpPr/>
          <p:nvPr/>
        </p:nvGrpSpPr>
        <p:grpSpPr>
          <a:xfrm>
            <a:off x="1144587" y="2667001"/>
            <a:ext cx="7644115" cy="1992086"/>
            <a:chOff x="1268078" y="3405486"/>
            <a:chExt cx="7644115" cy="1992085"/>
          </a:xfrm>
        </p:grpSpPr>
        <p:sp>
          <p:nvSpPr>
            <p:cNvPr id="62" name="Rounded Rectangle 61"/>
            <p:cNvSpPr/>
            <p:nvPr/>
          </p:nvSpPr>
          <p:spPr>
            <a:xfrm>
              <a:off x="1268079" y="3790951"/>
              <a:ext cx="7644114" cy="1606620"/>
            </a:xfrm>
            <a:prstGeom prst="roundRect">
              <a:avLst>
                <a:gd name="adj" fmla="val 534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7"/>
            <p:cNvGrpSpPr/>
            <p:nvPr/>
          </p:nvGrpSpPr>
          <p:grpSpPr>
            <a:xfrm>
              <a:off x="1268078" y="3405486"/>
              <a:ext cx="3251532" cy="940513"/>
              <a:chOff x="1311958" y="3405486"/>
              <a:chExt cx="3251532" cy="940513"/>
            </a:xfrm>
          </p:grpSpPr>
          <p:sp>
            <p:nvSpPr>
              <p:cNvPr id="64" name="Freeform 20"/>
              <p:cNvSpPr>
                <a:spLocks/>
              </p:cNvSpPr>
              <p:nvPr/>
            </p:nvSpPr>
            <p:spPr bwMode="auto">
              <a:xfrm rot="5400000">
                <a:off x="2921386" y="2671082"/>
                <a:ext cx="793396" cy="2490813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250670" y="3527166"/>
                <a:ext cx="2231701" cy="800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Ví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dụ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</a:t>
                </a:r>
              </a:p>
            </p:txBody>
          </p:sp>
          <p:grpSp>
            <p:nvGrpSpPr>
              <p:cNvPr id="66" name="Group 70"/>
              <p:cNvGrpSpPr/>
              <p:nvPr/>
            </p:nvGrpSpPr>
            <p:grpSpPr>
              <a:xfrm>
                <a:off x="1311958" y="3405486"/>
                <a:ext cx="950173" cy="940513"/>
                <a:chOff x="1311958" y="3405486"/>
                <a:chExt cx="950173" cy="940513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1406975" y="3672018"/>
                  <a:ext cx="596676" cy="5403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Freeform 13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190035" cy="268948"/>
                </a:xfrm>
                <a:custGeom>
                  <a:avLst/>
                  <a:gdLst>
                    <a:gd name="T0" fmla="*/ 34 w 50"/>
                    <a:gd name="T1" fmla="*/ 16 h 71"/>
                    <a:gd name="T2" fmla="*/ 34 w 50"/>
                    <a:gd name="T3" fmla="*/ 55 h 71"/>
                    <a:gd name="T4" fmla="*/ 16 w 50"/>
                    <a:gd name="T5" fmla="*/ 55 h 71"/>
                    <a:gd name="T6" fmla="*/ 16 w 50"/>
                    <a:gd name="T7" fmla="*/ 16 h 71"/>
                    <a:gd name="T8" fmla="*/ 34 w 50"/>
                    <a:gd name="T9" fmla="*/ 16 h 71"/>
                    <a:gd name="T10" fmla="*/ 34 w 50"/>
                    <a:gd name="T11" fmla="*/ 0 h 71"/>
                    <a:gd name="T12" fmla="*/ 16 w 50"/>
                    <a:gd name="T13" fmla="*/ 0 h 71"/>
                    <a:gd name="T14" fmla="*/ 0 w 50"/>
                    <a:gd name="T15" fmla="*/ 16 h 71"/>
                    <a:gd name="T16" fmla="*/ 0 w 50"/>
                    <a:gd name="T17" fmla="*/ 55 h 71"/>
                    <a:gd name="T18" fmla="*/ 16 w 50"/>
                    <a:gd name="T19" fmla="*/ 71 h 71"/>
                    <a:gd name="T20" fmla="*/ 34 w 50"/>
                    <a:gd name="T21" fmla="*/ 71 h 71"/>
                    <a:gd name="T22" fmla="*/ 50 w 50"/>
                    <a:gd name="T23" fmla="*/ 55 h 71"/>
                    <a:gd name="T24" fmla="*/ 50 w 50"/>
                    <a:gd name="T25" fmla="*/ 16 h 71"/>
                    <a:gd name="T26" fmla="*/ 34 w 50"/>
                    <a:gd name="T2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1">
                      <a:moveTo>
                        <a:pt x="34" y="16"/>
                      </a:moveTo>
                      <a:cubicBezTo>
                        <a:pt x="34" y="55"/>
                        <a:pt x="34" y="55"/>
                        <a:pt x="34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64"/>
                        <a:pt x="7" y="71"/>
                        <a:pt x="16" y="71"/>
                      </a:cubicBezTo>
                      <a:cubicBezTo>
                        <a:pt x="34" y="71"/>
                        <a:pt x="34" y="71"/>
                        <a:pt x="34" y="71"/>
                      </a:cubicBezTo>
                      <a:cubicBezTo>
                        <a:pt x="43" y="71"/>
                        <a:pt x="50" y="64"/>
                        <a:pt x="50" y="55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9" name="Freeform 14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277000" cy="181983"/>
                </a:xfrm>
                <a:custGeom>
                  <a:avLst/>
                  <a:gdLst>
                    <a:gd name="T0" fmla="*/ 57 w 73"/>
                    <a:gd name="T1" fmla="*/ 16 h 48"/>
                    <a:gd name="T2" fmla="*/ 57 w 73"/>
                    <a:gd name="T3" fmla="*/ 32 h 48"/>
                    <a:gd name="T4" fmla="*/ 16 w 73"/>
                    <a:gd name="T5" fmla="*/ 32 h 48"/>
                    <a:gd name="T6" fmla="*/ 16 w 73"/>
                    <a:gd name="T7" fmla="*/ 16 h 48"/>
                    <a:gd name="T8" fmla="*/ 57 w 73"/>
                    <a:gd name="T9" fmla="*/ 16 h 48"/>
                    <a:gd name="T10" fmla="*/ 57 w 73"/>
                    <a:gd name="T11" fmla="*/ 0 h 48"/>
                    <a:gd name="T12" fmla="*/ 16 w 73"/>
                    <a:gd name="T13" fmla="*/ 0 h 48"/>
                    <a:gd name="T14" fmla="*/ 0 w 73"/>
                    <a:gd name="T15" fmla="*/ 16 h 48"/>
                    <a:gd name="T16" fmla="*/ 0 w 73"/>
                    <a:gd name="T17" fmla="*/ 32 h 48"/>
                    <a:gd name="T18" fmla="*/ 16 w 73"/>
                    <a:gd name="T19" fmla="*/ 48 h 48"/>
                    <a:gd name="T20" fmla="*/ 57 w 73"/>
                    <a:gd name="T21" fmla="*/ 48 h 48"/>
                    <a:gd name="T22" fmla="*/ 73 w 73"/>
                    <a:gd name="T23" fmla="*/ 32 h 48"/>
                    <a:gd name="T24" fmla="*/ 73 w 73"/>
                    <a:gd name="T25" fmla="*/ 16 h 48"/>
                    <a:gd name="T26" fmla="*/ 57 w 73"/>
                    <a:gd name="T2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48">
                      <a:moveTo>
                        <a:pt x="57" y="16"/>
                      </a:moveTo>
                      <a:cubicBezTo>
                        <a:pt x="57" y="32"/>
                        <a:pt x="57" y="32"/>
                        <a:pt x="57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7" y="48"/>
                        <a:pt x="16" y="48"/>
                      </a:cubicBezTo>
                      <a:cubicBezTo>
                        <a:pt x="57" y="48"/>
                        <a:pt x="57" y="48"/>
                        <a:pt x="57" y="48"/>
                      </a:cubicBezTo>
                      <a:cubicBezTo>
                        <a:pt x="66" y="48"/>
                        <a:pt x="73" y="41"/>
                        <a:pt x="73" y="32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15"/>
                <p:cNvSpPr>
                  <a:spLocks noEditPoints="1"/>
                </p:cNvSpPr>
                <p:nvPr/>
              </p:nvSpPr>
              <p:spPr bwMode="auto">
                <a:xfrm>
                  <a:off x="1563190" y="3581027"/>
                  <a:ext cx="285052" cy="181983"/>
                </a:xfrm>
                <a:custGeom>
                  <a:avLst/>
                  <a:gdLst>
                    <a:gd name="T0" fmla="*/ 58 w 75"/>
                    <a:gd name="T1" fmla="*/ 16 h 48"/>
                    <a:gd name="T2" fmla="*/ 43 w 75"/>
                    <a:gd name="T3" fmla="*/ 32 h 48"/>
                    <a:gd name="T4" fmla="*/ 16 w 75"/>
                    <a:gd name="T5" fmla="*/ 32 h 48"/>
                    <a:gd name="T6" fmla="*/ 16 w 75"/>
                    <a:gd name="T7" fmla="*/ 16 h 48"/>
                    <a:gd name="T8" fmla="*/ 58 w 75"/>
                    <a:gd name="T9" fmla="*/ 16 h 48"/>
                    <a:gd name="T10" fmla="*/ 58 w 75"/>
                    <a:gd name="T11" fmla="*/ 0 h 48"/>
                    <a:gd name="T12" fmla="*/ 16 w 75"/>
                    <a:gd name="T13" fmla="*/ 0 h 48"/>
                    <a:gd name="T14" fmla="*/ 0 w 75"/>
                    <a:gd name="T15" fmla="*/ 16 h 48"/>
                    <a:gd name="T16" fmla="*/ 0 w 75"/>
                    <a:gd name="T17" fmla="*/ 32 h 48"/>
                    <a:gd name="T18" fmla="*/ 16 w 75"/>
                    <a:gd name="T19" fmla="*/ 48 h 48"/>
                    <a:gd name="T20" fmla="*/ 43 w 75"/>
                    <a:gd name="T21" fmla="*/ 48 h 48"/>
                    <a:gd name="T22" fmla="*/ 55 w 75"/>
                    <a:gd name="T23" fmla="*/ 43 h 48"/>
                    <a:gd name="T24" fmla="*/ 70 w 75"/>
                    <a:gd name="T25" fmla="*/ 26 h 48"/>
                    <a:gd name="T26" fmla="*/ 73 w 75"/>
                    <a:gd name="T27" fmla="*/ 9 h 48"/>
                    <a:gd name="T28" fmla="*/ 58 w 75"/>
                    <a:gd name="T2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5" h="48">
                      <a:moveTo>
                        <a:pt x="58" y="16"/>
                      </a:moveTo>
                      <a:cubicBezTo>
                        <a:pt x="43" y="32"/>
                        <a:pt x="43" y="32"/>
                        <a:pt x="43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8" y="48"/>
                        <a:pt x="16" y="48"/>
                      </a:cubicBezTo>
                      <a:cubicBezTo>
                        <a:pt x="43" y="48"/>
                        <a:pt x="43" y="48"/>
                        <a:pt x="43" y="48"/>
                      </a:cubicBezTo>
                      <a:cubicBezTo>
                        <a:pt x="48" y="48"/>
                        <a:pt x="52" y="46"/>
                        <a:pt x="55" y="43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74" y="22"/>
                        <a:pt x="75" y="15"/>
                        <a:pt x="73" y="9"/>
                      </a:cubicBezTo>
                      <a:cubicBezTo>
                        <a:pt x="70" y="3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16"/>
                <p:cNvSpPr>
                  <a:spLocks noEditPoints="1"/>
                </p:cNvSpPr>
                <p:nvPr/>
              </p:nvSpPr>
              <p:spPr bwMode="auto">
                <a:xfrm>
                  <a:off x="1563190" y="4151132"/>
                  <a:ext cx="280221" cy="194867"/>
                </a:xfrm>
                <a:custGeom>
                  <a:avLst/>
                  <a:gdLst>
                    <a:gd name="T0" fmla="*/ 58 w 74"/>
                    <a:gd name="T1" fmla="*/ 16 h 51"/>
                    <a:gd name="T2" fmla="*/ 58 w 74"/>
                    <a:gd name="T3" fmla="*/ 35 h 51"/>
                    <a:gd name="T4" fmla="*/ 16 w 74"/>
                    <a:gd name="T5" fmla="*/ 35 h 51"/>
                    <a:gd name="T6" fmla="*/ 16 w 74"/>
                    <a:gd name="T7" fmla="*/ 16 h 51"/>
                    <a:gd name="T8" fmla="*/ 58 w 74"/>
                    <a:gd name="T9" fmla="*/ 16 h 51"/>
                    <a:gd name="T10" fmla="*/ 58 w 74"/>
                    <a:gd name="T11" fmla="*/ 0 h 51"/>
                    <a:gd name="T12" fmla="*/ 16 w 74"/>
                    <a:gd name="T13" fmla="*/ 0 h 51"/>
                    <a:gd name="T14" fmla="*/ 0 w 74"/>
                    <a:gd name="T15" fmla="*/ 16 h 51"/>
                    <a:gd name="T16" fmla="*/ 0 w 74"/>
                    <a:gd name="T17" fmla="*/ 35 h 51"/>
                    <a:gd name="T18" fmla="*/ 16 w 74"/>
                    <a:gd name="T19" fmla="*/ 51 h 51"/>
                    <a:gd name="T20" fmla="*/ 58 w 74"/>
                    <a:gd name="T21" fmla="*/ 51 h 51"/>
                    <a:gd name="T22" fmla="*/ 74 w 74"/>
                    <a:gd name="T23" fmla="*/ 35 h 51"/>
                    <a:gd name="T24" fmla="*/ 74 w 74"/>
                    <a:gd name="T25" fmla="*/ 16 h 51"/>
                    <a:gd name="T26" fmla="*/ 58 w 74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4" h="51">
                      <a:moveTo>
                        <a:pt x="58" y="16"/>
                      </a:moveTo>
                      <a:cubicBezTo>
                        <a:pt x="58" y="35"/>
                        <a:pt x="58" y="35"/>
                        <a:pt x="58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8" y="51"/>
                        <a:pt x="16" y="51"/>
                      </a:cubicBezTo>
                      <a:cubicBezTo>
                        <a:pt x="58" y="51"/>
                        <a:pt x="58" y="51"/>
                        <a:pt x="58" y="51"/>
                      </a:cubicBezTo>
                      <a:cubicBezTo>
                        <a:pt x="67" y="51"/>
                        <a:pt x="74" y="43"/>
                        <a:pt x="74" y="35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4" y="7"/>
                        <a:pt x="67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17"/>
                <p:cNvSpPr>
                  <a:spLocks noEditPoints="1"/>
                </p:cNvSpPr>
                <p:nvPr/>
              </p:nvSpPr>
              <p:spPr bwMode="auto">
                <a:xfrm>
                  <a:off x="1311958" y="4064167"/>
                  <a:ext cx="19003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18"/>
                <p:cNvSpPr>
                  <a:spLocks noEditPoints="1"/>
                </p:cNvSpPr>
                <p:nvPr/>
              </p:nvSpPr>
              <p:spPr bwMode="auto">
                <a:xfrm>
                  <a:off x="1311958" y="4151132"/>
                  <a:ext cx="27700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19"/>
                <p:cNvSpPr>
                  <a:spLocks noEditPoints="1"/>
                </p:cNvSpPr>
                <p:nvPr/>
              </p:nvSpPr>
              <p:spPr bwMode="auto">
                <a:xfrm>
                  <a:off x="1311958" y="3820986"/>
                  <a:ext cx="19003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20"/>
                <p:cNvSpPr>
                  <a:spLocks noEditPoints="1"/>
                </p:cNvSpPr>
                <p:nvPr/>
              </p:nvSpPr>
              <p:spPr bwMode="auto">
                <a:xfrm>
                  <a:off x="1907830" y="4064167"/>
                  <a:ext cx="19164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21"/>
                <p:cNvSpPr>
                  <a:spLocks noEditPoints="1"/>
                </p:cNvSpPr>
                <p:nvPr/>
              </p:nvSpPr>
              <p:spPr bwMode="auto">
                <a:xfrm>
                  <a:off x="1820865" y="4151132"/>
                  <a:ext cx="27861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22"/>
                <p:cNvSpPr>
                  <a:spLocks noEditPoints="1"/>
                </p:cNvSpPr>
                <p:nvPr/>
              </p:nvSpPr>
              <p:spPr bwMode="auto">
                <a:xfrm>
                  <a:off x="1907830" y="3820986"/>
                  <a:ext cx="19164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23"/>
                <p:cNvSpPr>
                  <a:spLocks noEditPoints="1"/>
                </p:cNvSpPr>
                <p:nvPr/>
              </p:nvSpPr>
              <p:spPr bwMode="auto">
                <a:xfrm>
                  <a:off x="1661428" y="3405486"/>
                  <a:ext cx="600703" cy="594262"/>
                </a:xfrm>
                <a:custGeom>
                  <a:avLst/>
                  <a:gdLst>
                    <a:gd name="T0" fmla="*/ 105 w 158"/>
                    <a:gd name="T1" fmla="*/ 16 h 156"/>
                    <a:gd name="T2" fmla="*/ 140 w 158"/>
                    <a:gd name="T3" fmla="*/ 56 h 156"/>
                    <a:gd name="T4" fmla="*/ 56 w 158"/>
                    <a:gd name="T5" fmla="*/ 140 h 156"/>
                    <a:gd name="T6" fmla="*/ 17 w 158"/>
                    <a:gd name="T7" fmla="*/ 99 h 156"/>
                    <a:gd name="T8" fmla="*/ 105 w 158"/>
                    <a:gd name="T9" fmla="*/ 16 h 156"/>
                    <a:gd name="T10" fmla="*/ 105 w 158"/>
                    <a:gd name="T11" fmla="*/ 0 h 156"/>
                    <a:gd name="T12" fmla="*/ 94 w 158"/>
                    <a:gd name="T13" fmla="*/ 5 h 156"/>
                    <a:gd name="T14" fmla="*/ 6 w 158"/>
                    <a:gd name="T15" fmla="*/ 87 h 156"/>
                    <a:gd name="T16" fmla="*/ 5 w 158"/>
                    <a:gd name="T17" fmla="*/ 109 h 156"/>
                    <a:gd name="T18" fmla="*/ 44 w 158"/>
                    <a:gd name="T19" fmla="*/ 151 h 156"/>
                    <a:gd name="T20" fmla="*/ 55 w 158"/>
                    <a:gd name="T21" fmla="*/ 156 h 156"/>
                    <a:gd name="T22" fmla="*/ 56 w 158"/>
                    <a:gd name="T23" fmla="*/ 156 h 156"/>
                    <a:gd name="T24" fmla="*/ 67 w 158"/>
                    <a:gd name="T25" fmla="*/ 152 h 156"/>
                    <a:gd name="T26" fmla="*/ 151 w 158"/>
                    <a:gd name="T27" fmla="*/ 67 h 156"/>
                    <a:gd name="T28" fmla="*/ 152 w 158"/>
                    <a:gd name="T29" fmla="*/ 45 h 156"/>
                    <a:gd name="T30" fmla="*/ 117 w 158"/>
                    <a:gd name="T31" fmla="*/ 6 h 156"/>
                    <a:gd name="T32" fmla="*/ 105 w 158"/>
                    <a:gd name="T33" fmla="*/ 0 h 156"/>
                    <a:gd name="T34" fmla="*/ 105 w 158"/>
                    <a:gd name="T35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8" h="156">
                      <a:moveTo>
                        <a:pt x="105" y="16"/>
                      </a:moveTo>
                      <a:cubicBezTo>
                        <a:pt x="140" y="56"/>
                        <a:pt x="140" y="56"/>
                        <a:pt x="140" y="56"/>
                      </a:cubicBezTo>
                      <a:cubicBezTo>
                        <a:pt x="56" y="140"/>
                        <a:pt x="56" y="140"/>
                        <a:pt x="56" y="140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05" y="16"/>
                        <a:pt x="105" y="16"/>
                        <a:pt x="105" y="16"/>
                      </a:cubicBezTo>
                      <a:moveTo>
                        <a:pt x="105" y="0"/>
                      </a:moveTo>
                      <a:cubicBezTo>
                        <a:pt x="101" y="0"/>
                        <a:pt x="97" y="2"/>
                        <a:pt x="94" y="5"/>
                      </a:cubicBezTo>
                      <a:cubicBezTo>
                        <a:pt x="6" y="87"/>
                        <a:pt x="6" y="87"/>
                        <a:pt x="6" y="87"/>
                      </a:cubicBezTo>
                      <a:cubicBezTo>
                        <a:pt x="0" y="93"/>
                        <a:pt x="0" y="103"/>
                        <a:pt x="5" y="109"/>
                      </a:cubicBezTo>
                      <a:cubicBezTo>
                        <a:pt x="44" y="151"/>
                        <a:pt x="44" y="151"/>
                        <a:pt x="44" y="151"/>
                      </a:cubicBezTo>
                      <a:cubicBezTo>
                        <a:pt x="47" y="154"/>
                        <a:pt x="51" y="156"/>
                        <a:pt x="55" y="156"/>
                      </a:cubicBezTo>
                      <a:cubicBezTo>
                        <a:pt x="55" y="156"/>
                        <a:pt x="56" y="156"/>
                        <a:pt x="56" y="156"/>
                      </a:cubicBezTo>
                      <a:cubicBezTo>
                        <a:pt x="60" y="156"/>
                        <a:pt x="64" y="155"/>
                        <a:pt x="67" y="152"/>
                      </a:cubicBez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57" y="61"/>
                        <a:pt x="158" y="52"/>
                        <a:pt x="152" y="45"/>
                      </a:cubicBezTo>
                      <a:cubicBezTo>
                        <a:pt x="117" y="6"/>
                        <a:pt x="117" y="6"/>
                        <a:pt x="117" y="6"/>
                      </a:cubicBezTo>
                      <a:cubicBezTo>
                        <a:pt x="114" y="3"/>
                        <a:pt x="110" y="1"/>
                        <a:pt x="105" y="0"/>
                      </a:cubicBezTo>
                      <a:cubicBezTo>
                        <a:pt x="105" y="0"/>
                        <a:pt x="105" y="0"/>
                        <a:pt x="105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24"/>
                <p:cNvSpPr>
                  <a:spLocks noEditPoints="1"/>
                </p:cNvSpPr>
                <p:nvPr/>
              </p:nvSpPr>
              <p:spPr bwMode="auto">
                <a:xfrm>
                  <a:off x="1555138" y="3790388"/>
                  <a:ext cx="318872" cy="293105"/>
                </a:xfrm>
                <a:custGeom>
                  <a:avLst/>
                  <a:gdLst>
                    <a:gd name="T0" fmla="*/ 32 w 84"/>
                    <a:gd name="T1" fmla="*/ 16 h 77"/>
                    <a:gd name="T2" fmla="*/ 67 w 84"/>
                    <a:gd name="T3" fmla="*/ 50 h 77"/>
                    <a:gd name="T4" fmla="*/ 17 w 84"/>
                    <a:gd name="T5" fmla="*/ 61 h 77"/>
                    <a:gd name="T6" fmla="*/ 32 w 84"/>
                    <a:gd name="T7" fmla="*/ 16 h 77"/>
                    <a:gd name="T8" fmla="*/ 32 w 84"/>
                    <a:gd name="T9" fmla="*/ 0 h 77"/>
                    <a:gd name="T10" fmla="*/ 28 w 84"/>
                    <a:gd name="T11" fmla="*/ 1 h 77"/>
                    <a:gd name="T12" fmla="*/ 17 w 84"/>
                    <a:gd name="T13" fmla="*/ 11 h 77"/>
                    <a:gd name="T14" fmla="*/ 2 w 84"/>
                    <a:gd name="T15" fmla="*/ 56 h 77"/>
                    <a:gd name="T16" fmla="*/ 5 w 84"/>
                    <a:gd name="T17" fmla="*/ 72 h 77"/>
                    <a:gd name="T18" fmla="*/ 17 w 84"/>
                    <a:gd name="T19" fmla="*/ 77 h 77"/>
                    <a:gd name="T20" fmla="*/ 20 w 84"/>
                    <a:gd name="T21" fmla="*/ 76 h 77"/>
                    <a:gd name="T22" fmla="*/ 71 w 84"/>
                    <a:gd name="T23" fmla="*/ 65 h 77"/>
                    <a:gd name="T24" fmla="*/ 83 w 84"/>
                    <a:gd name="T25" fmla="*/ 54 h 77"/>
                    <a:gd name="T26" fmla="*/ 78 w 84"/>
                    <a:gd name="T27" fmla="*/ 38 h 77"/>
                    <a:gd name="T28" fmla="*/ 43 w 84"/>
                    <a:gd name="T29" fmla="*/ 5 h 77"/>
                    <a:gd name="T30" fmla="*/ 32 w 84"/>
                    <a:gd name="T31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4" h="77">
                      <a:moveTo>
                        <a:pt x="32" y="16"/>
                      </a:moveTo>
                      <a:cubicBezTo>
                        <a:pt x="67" y="50"/>
                        <a:pt x="67" y="50"/>
                        <a:pt x="67" y="50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moveTo>
                        <a:pt x="32" y="0"/>
                      </a:moveTo>
                      <a:cubicBezTo>
                        <a:pt x="31" y="0"/>
                        <a:pt x="29" y="0"/>
                        <a:pt x="28" y="1"/>
                      </a:cubicBezTo>
                      <a:cubicBezTo>
                        <a:pt x="23" y="2"/>
                        <a:pt x="18" y="6"/>
                        <a:pt x="17" y="11"/>
                      </a:cubicBezTo>
                      <a:cubicBezTo>
                        <a:pt x="2" y="56"/>
                        <a:pt x="2" y="56"/>
                        <a:pt x="2" y="56"/>
                      </a:cubicBezTo>
                      <a:cubicBezTo>
                        <a:pt x="0" y="61"/>
                        <a:pt x="1" y="67"/>
                        <a:pt x="5" y="72"/>
                      </a:cubicBezTo>
                      <a:cubicBezTo>
                        <a:pt x="8" y="75"/>
                        <a:pt x="12" y="77"/>
                        <a:pt x="17" y="77"/>
                      </a:cubicBezTo>
                      <a:cubicBezTo>
                        <a:pt x="18" y="77"/>
                        <a:pt x="19" y="77"/>
                        <a:pt x="20" y="76"/>
                      </a:cubicBezTo>
                      <a:cubicBezTo>
                        <a:pt x="71" y="65"/>
                        <a:pt x="71" y="65"/>
                        <a:pt x="71" y="65"/>
                      </a:cubicBezTo>
                      <a:cubicBezTo>
                        <a:pt x="77" y="64"/>
                        <a:pt x="81" y="59"/>
                        <a:pt x="83" y="54"/>
                      </a:cubicBezTo>
                      <a:cubicBezTo>
                        <a:pt x="84" y="48"/>
                        <a:pt x="83" y="42"/>
                        <a:pt x="78" y="38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0" y="2"/>
                        <a:pt x="36" y="0"/>
                        <a:pt x="32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Freeform 25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69249" cy="148163"/>
                </a:xfrm>
                <a:custGeom>
                  <a:avLst/>
                  <a:gdLst>
                    <a:gd name="T0" fmla="*/ 0 w 43"/>
                    <a:gd name="T1" fmla="*/ 0 h 92"/>
                    <a:gd name="T2" fmla="*/ 43 w 43"/>
                    <a:gd name="T3" fmla="*/ 0 h 92"/>
                    <a:gd name="T4" fmla="*/ 43 w 43"/>
                    <a:gd name="T5" fmla="*/ 92 h 92"/>
                    <a:gd name="T6" fmla="*/ 0 w 43"/>
                    <a:gd name="T7" fmla="*/ 92 h 92"/>
                    <a:gd name="T8" fmla="*/ 0 w 43"/>
                    <a:gd name="T9" fmla="*/ 0 h 92"/>
                    <a:gd name="T10" fmla="*/ 0 w 43"/>
                    <a:gd name="T11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2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2"/>
                      </a:lnTo>
                      <a:lnTo>
                        <a:pt x="0" y="9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Freeform 26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156215" cy="59588"/>
                </a:xfrm>
                <a:custGeom>
                  <a:avLst/>
                  <a:gdLst>
                    <a:gd name="T0" fmla="*/ 0 w 97"/>
                    <a:gd name="T1" fmla="*/ 0 h 37"/>
                    <a:gd name="T2" fmla="*/ 97 w 97"/>
                    <a:gd name="T3" fmla="*/ 0 h 37"/>
                    <a:gd name="T4" fmla="*/ 97 w 97"/>
                    <a:gd name="T5" fmla="*/ 37 h 37"/>
                    <a:gd name="T6" fmla="*/ 0 w 97"/>
                    <a:gd name="T7" fmla="*/ 37 h 37"/>
                    <a:gd name="T8" fmla="*/ 0 w 97"/>
                    <a:gd name="T9" fmla="*/ 0 h 37"/>
                    <a:gd name="T10" fmla="*/ 0 w 97"/>
                    <a:gd name="T11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37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37"/>
                      </a:lnTo>
                      <a:lnTo>
                        <a:pt x="0" y="3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Freeform 27"/>
                <p:cNvSpPr>
                  <a:spLocks/>
                </p:cNvSpPr>
                <p:nvPr/>
              </p:nvSpPr>
              <p:spPr bwMode="auto">
                <a:xfrm>
                  <a:off x="1622777" y="3642225"/>
                  <a:ext cx="161046" cy="59588"/>
                </a:xfrm>
                <a:custGeom>
                  <a:avLst/>
                  <a:gdLst>
                    <a:gd name="T0" fmla="*/ 0 w 100"/>
                    <a:gd name="T1" fmla="*/ 37 h 37"/>
                    <a:gd name="T2" fmla="*/ 0 w 100"/>
                    <a:gd name="T3" fmla="*/ 0 h 37"/>
                    <a:gd name="T4" fmla="*/ 100 w 100"/>
                    <a:gd name="T5" fmla="*/ 0 h 37"/>
                    <a:gd name="T6" fmla="*/ 64 w 100"/>
                    <a:gd name="T7" fmla="*/ 37 h 37"/>
                    <a:gd name="T8" fmla="*/ 0 w 100"/>
                    <a:gd name="T9" fmla="*/ 37 h 37"/>
                    <a:gd name="T10" fmla="*/ 0 w 100"/>
                    <a:gd name="T11" fmla="*/ 37 h 37"/>
                    <a:gd name="T12" fmla="*/ 0 w 100"/>
                    <a:gd name="T13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37">
                      <a:moveTo>
                        <a:pt x="0" y="37"/>
                      </a:moveTo>
                      <a:lnTo>
                        <a:pt x="0" y="0"/>
                      </a:lnTo>
                      <a:lnTo>
                        <a:pt x="100" y="0"/>
                      </a:lnTo>
                      <a:lnTo>
                        <a:pt x="64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Freeform 28"/>
                <p:cNvSpPr>
                  <a:spLocks/>
                </p:cNvSpPr>
                <p:nvPr/>
              </p:nvSpPr>
              <p:spPr bwMode="auto">
                <a:xfrm>
                  <a:off x="1622777" y="4212330"/>
                  <a:ext cx="161046" cy="72471"/>
                </a:xfrm>
                <a:custGeom>
                  <a:avLst/>
                  <a:gdLst>
                    <a:gd name="T0" fmla="*/ 0 w 100"/>
                    <a:gd name="T1" fmla="*/ 0 h 45"/>
                    <a:gd name="T2" fmla="*/ 100 w 100"/>
                    <a:gd name="T3" fmla="*/ 0 h 45"/>
                    <a:gd name="T4" fmla="*/ 100 w 100"/>
                    <a:gd name="T5" fmla="*/ 45 h 45"/>
                    <a:gd name="T6" fmla="*/ 0 w 100"/>
                    <a:gd name="T7" fmla="*/ 45 h 45"/>
                    <a:gd name="T8" fmla="*/ 0 w 100"/>
                    <a:gd name="T9" fmla="*/ 0 h 45"/>
                    <a:gd name="T10" fmla="*/ 0 w 100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0" h="45">
                      <a:moveTo>
                        <a:pt x="0" y="0"/>
                      </a:moveTo>
                      <a:lnTo>
                        <a:pt x="100" y="0"/>
                      </a:lnTo>
                      <a:lnTo>
                        <a:pt x="100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Freeform 29"/>
                <p:cNvSpPr>
                  <a:spLocks/>
                </p:cNvSpPr>
                <p:nvPr/>
              </p:nvSpPr>
              <p:spPr bwMode="auto">
                <a:xfrm>
                  <a:off x="1371545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Freeform 30"/>
                <p:cNvSpPr>
                  <a:spLocks/>
                </p:cNvSpPr>
                <p:nvPr/>
              </p:nvSpPr>
              <p:spPr bwMode="auto">
                <a:xfrm>
                  <a:off x="1371545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Freeform 31"/>
                <p:cNvSpPr>
                  <a:spLocks/>
                </p:cNvSpPr>
                <p:nvPr/>
              </p:nvSpPr>
              <p:spPr bwMode="auto">
                <a:xfrm>
                  <a:off x="1371545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Freeform 32"/>
                <p:cNvSpPr>
                  <a:spLocks/>
                </p:cNvSpPr>
                <p:nvPr/>
              </p:nvSpPr>
              <p:spPr bwMode="auto">
                <a:xfrm>
                  <a:off x="1969027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Freeform 33"/>
                <p:cNvSpPr>
                  <a:spLocks/>
                </p:cNvSpPr>
                <p:nvPr/>
              </p:nvSpPr>
              <p:spPr bwMode="auto">
                <a:xfrm>
                  <a:off x="1882062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Freeform 34"/>
                <p:cNvSpPr>
                  <a:spLocks/>
                </p:cNvSpPr>
                <p:nvPr/>
              </p:nvSpPr>
              <p:spPr bwMode="auto">
                <a:xfrm>
                  <a:off x="1969027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Freeform 35"/>
                <p:cNvSpPr>
                  <a:spLocks/>
                </p:cNvSpPr>
                <p:nvPr/>
              </p:nvSpPr>
              <p:spPr bwMode="auto">
                <a:xfrm>
                  <a:off x="1725847" y="3466684"/>
                  <a:ext cx="468645" cy="471867"/>
                </a:xfrm>
                <a:custGeom>
                  <a:avLst/>
                  <a:gdLst>
                    <a:gd name="T0" fmla="*/ 208 w 291"/>
                    <a:gd name="T1" fmla="*/ 0 h 293"/>
                    <a:gd name="T2" fmla="*/ 0 w 291"/>
                    <a:gd name="T3" fmla="*/ 196 h 293"/>
                    <a:gd name="T4" fmla="*/ 92 w 291"/>
                    <a:gd name="T5" fmla="*/ 293 h 293"/>
                    <a:gd name="T6" fmla="*/ 291 w 291"/>
                    <a:gd name="T7" fmla="*/ 94 h 293"/>
                    <a:gd name="T8" fmla="*/ 208 w 291"/>
                    <a:gd name="T9" fmla="*/ 0 h 293"/>
                    <a:gd name="T10" fmla="*/ 208 w 291"/>
                    <a:gd name="T11" fmla="*/ 0 h 293"/>
                    <a:gd name="T12" fmla="*/ 208 w 291"/>
                    <a:gd name="T13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1" h="293">
                      <a:moveTo>
                        <a:pt x="208" y="0"/>
                      </a:moveTo>
                      <a:lnTo>
                        <a:pt x="0" y="196"/>
                      </a:lnTo>
                      <a:lnTo>
                        <a:pt x="92" y="293"/>
                      </a:lnTo>
                      <a:lnTo>
                        <a:pt x="291" y="94"/>
                      </a:lnTo>
                      <a:lnTo>
                        <a:pt x="208" y="0"/>
                      </a:lnTo>
                      <a:lnTo>
                        <a:pt x="208" y="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36"/>
                <p:cNvSpPr>
                  <a:spLocks/>
                </p:cNvSpPr>
                <p:nvPr/>
              </p:nvSpPr>
              <p:spPr bwMode="auto">
                <a:xfrm>
                  <a:off x="1619556" y="3849975"/>
                  <a:ext cx="190035" cy="172320"/>
                </a:xfrm>
                <a:custGeom>
                  <a:avLst/>
                  <a:gdLst>
                    <a:gd name="T0" fmla="*/ 35 w 118"/>
                    <a:gd name="T1" fmla="*/ 0 h 107"/>
                    <a:gd name="T2" fmla="*/ 0 w 118"/>
                    <a:gd name="T3" fmla="*/ 107 h 107"/>
                    <a:gd name="T4" fmla="*/ 118 w 118"/>
                    <a:gd name="T5" fmla="*/ 81 h 107"/>
                    <a:gd name="T6" fmla="*/ 35 w 118"/>
                    <a:gd name="T7" fmla="*/ 0 h 107"/>
                    <a:gd name="T8" fmla="*/ 35 w 118"/>
                    <a:gd name="T9" fmla="*/ 0 h 107"/>
                    <a:gd name="T10" fmla="*/ 35 w 118"/>
                    <a:gd name="T1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107">
                      <a:moveTo>
                        <a:pt x="35" y="0"/>
                      </a:moveTo>
                      <a:lnTo>
                        <a:pt x="0" y="107"/>
                      </a:lnTo>
                      <a:lnTo>
                        <a:pt x="118" y="81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753444" y="3219390"/>
                <a:ext cx="3553945" cy="1063112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r>
                  <a:rPr lang="en-US" sz="4400" dirty="0" err="1">
                    <a:latin typeface="Times New Roman"/>
                    <a:ea typeface="MS Mincho"/>
                  </a:rPr>
                  <a:t>Tìm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fPr>
                          <m:num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2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+5</m:t>
                            </m:r>
                          </m:num>
                          <m:den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.</m:t>
                            </m:r>
                            <m:sSup>
                              <m:sSup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sup>
                            </m:sSup>
                          </m:den>
                        </m:f>
                      </m:e>
                    </m:func>
                  </m:oMath>
                </a14:m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3443" y="3219389"/>
                <a:ext cx="3553944" cy="1063112"/>
              </a:xfrm>
              <a:prstGeom prst="rect">
                <a:avLst/>
              </a:prstGeom>
              <a:blipFill rotWithShape="1">
                <a:blip r:embed="rId3"/>
                <a:stretch>
                  <a:fillRect l="-7033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452186" y="5791201"/>
                <a:ext cx="7678706" cy="769442"/>
              </a:xfrm>
              <a:prstGeom prst="rect">
                <a:avLst/>
              </a:prstGeom>
            </p:spPr>
            <p:txBody>
              <a:bodyPr wrap="none" lIns="91427" tIns="45712" rIns="91427" bIns="45712">
                <a:spAutoFit/>
              </a:bodyPr>
              <a:lstStyle/>
              <a:p>
                <a:r>
                  <a:rPr lang="en-US" sz="4400" dirty="0">
                    <a:latin typeface="Times New Roman"/>
                    <a:ea typeface="MS Mincho"/>
                  </a:rPr>
                  <a:t>Chia </a:t>
                </a:r>
                <a:r>
                  <a:rPr lang="en-US" sz="4400" dirty="0" err="1">
                    <a:latin typeface="Times New Roman"/>
                    <a:ea typeface="MS Mincho"/>
                  </a:rPr>
                  <a:t>cả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:r>
                  <a:rPr lang="en-US" sz="4400" dirty="0" err="1">
                    <a:latin typeface="Times New Roman"/>
                    <a:ea typeface="MS Mincho"/>
                  </a:rPr>
                  <a:t>tử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:r>
                  <a:rPr lang="en-US" sz="4400" dirty="0" err="1">
                    <a:latin typeface="Times New Roman"/>
                    <a:ea typeface="MS Mincho"/>
                  </a:rPr>
                  <a:t>và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:r>
                  <a:rPr lang="en-US" sz="4400" dirty="0" err="1">
                    <a:latin typeface="Times New Roman"/>
                    <a:ea typeface="MS Mincho"/>
                  </a:rPr>
                  <a:t>mẫu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:r>
                  <a:rPr lang="en-US" sz="4400" dirty="0" err="1">
                    <a:latin typeface="Times New Roman"/>
                    <a:ea typeface="MS Mincho"/>
                  </a:rPr>
                  <a:t>cho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𝑛</m:t>
                    </m:r>
                  </m:oMath>
                </a14:m>
                <a:r>
                  <a:rPr lang="en-US" sz="4400" dirty="0">
                    <a:latin typeface="Times New Roman"/>
                    <a:ea typeface="MS Mincho"/>
                  </a:rPr>
                  <a:t>, ta </a:t>
                </a:r>
                <a:r>
                  <a:rPr lang="en-US" sz="4400" dirty="0" err="1">
                    <a:latin typeface="Times New Roman"/>
                    <a:ea typeface="MS Mincho"/>
                  </a:rPr>
                  <a:t>được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2185" y="5791200"/>
                <a:ext cx="7678705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3175" t="-15079" r="-2381" b="-38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633416" y="6400800"/>
                <a:ext cx="4230497" cy="1821076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2</m:t>
                          </m:r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𝑛</m:t>
                          </m:r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+5</m:t>
                          </m:r>
                        </m:num>
                        <m:den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𝑛</m:t>
                          </m:r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.</m:t>
                          </m:r>
                          <m:sSup>
                            <m:sSup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pPr>
                            <m:e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2+</m:t>
                          </m:r>
                          <m:f>
                            <m:f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fPr>
                            <m:num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𝑛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pPr>
                            <m:e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416" y="6400800"/>
                <a:ext cx="4230496" cy="182107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1601787" y="1844245"/>
            <a:ext cx="5081460" cy="769442"/>
          </a:xfrm>
          <a:prstGeom prst="rect">
            <a:avLst/>
          </a:prstGeom>
          <a:noFill/>
        </p:spPr>
        <p:txBody>
          <a:bodyPr wrap="square" lIns="91427" tIns="45712" rIns="91427" bIns="45712" rtlCol="0">
            <a:spAutoFit/>
          </a:bodyPr>
          <a:lstStyle/>
          <a:p>
            <a:r>
              <a:rPr lang="en-US" sz="44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VÍ DỤ MINH HOẠ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10278" y="1879421"/>
            <a:ext cx="532517" cy="754054"/>
          </a:xfrm>
          <a:prstGeom prst="rect">
            <a:avLst/>
          </a:prstGeom>
          <a:noFill/>
        </p:spPr>
        <p:txBody>
          <a:bodyPr wrap="none" lIns="91427" tIns="45712" rIns="91427" bIns="45712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1528023" y="8301496"/>
                <a:ext cx="6017363" cy="1613712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V</m:t>
                      </m:r>
                      <m:r>
                        <m:rPr>
                          <m:nor/>
                        </m:rPr>
                        <a:rPr lang="en-US" sz="4400">
                          <a:latin typeface="Times New Roman"/>
                          <a:ea typeface="MS Mincho"/>
                        </a:rPr>
                        <m:t>ì </m:t>
                      </m:r>
                      <m:func>
                        <m:func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uncPr>
                        <m:fName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𝑙𝑖𝑚</m:t>
                          </m:r>
                        </m:fName>
                        <m:e>
                          <m:d>
                            <m:d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dPr>
                            <m:e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2+</m:t>
                              </m:r>
                              <m:f>
                                <m:fPr>
                                  <m:ctrlPr>
                                    <a:rPr lang="en-US" sz="4400" i="1">
                                      <a:latin typeface="Cambria Math" panose="02040503050406030204" pitchFamily="18" charset="0"/>
                                      <a:cs typeface="Times New Roman"/>
                                    </a:rPr>
                                  </m:ctrlPr>
                                </m:fPr>
                                <m:num>
                                  <m:r>
                                    <a:rPr lang="en-US" sz="4400" i="1">
                                      <a:latin typeface="Cambria Math"/>
                                      <a:ea typeface="MS Mincho"/>
                                      <a:cs typeface="Times New Roman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4400" i="1">
                                      <a:latin typeface="Cambria Math"/>
                                      <a:ea typeface="MS Mincho"/>
                                      <a:cs typeface="Times New Roman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4400" i="1">
                          <a:latin typeface="Cambria Math"/>
                          <a:ea typeface="MS Mincho"/>
                          <a:cs typeface="Times New Roman"/>
                        </a:rPr>
                        <m:t>=2&gt;0</m:t>
                      </m:r>
                    </m:oMath>
                  </m:oMathPara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8023" y="8301495"/>
                <a:ext cx="6017364" cy="161371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10"/>
          <p:cNvGrpSpPr/>
          <p:nvPr/>
        </p:nvGrpSpPr>
        <p:grpSpPr>
          <a:xfrm>
            <a:off x="11431586" y="4902728"/>
            <a:ext cx="12573001" cy="6298672"/>
            <a:chOff x="1270511" y="5867400"/>
            <a:chExt cx="12573000" cy="6968416"/>
          </a:xfrm>
        </p:grpSpPr>
        <p:sp>
          <p:nvSpPr>
            <p:cNvPr id="93" name="Rounded Rectangle 92"/>
            <p:cNvSpPr/>
            <p:nvPr/>
          </p:nvSpPr>
          <p:spPr>
            <a:xfrm>
              <a:off x="1272211" y="6139009"/>
              <a:ext cx="12571300" cy="6696807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4" name="Group 60"/>
            <p:cNvGrpSpPr/>
            <p:nvPr/>
          </p:nvGrpSpPr>
          <p:grpSpPr>
            <a:xfrm>
              <a:off x="1270511" y="5867400"/>
              <a:ext cx="3568119" cy="885307"/>
              <a:chOff x="1224541" y="6305967"/>
              <a:chExt cx="3568119" cy="885307"/>
            </a:xfrm>
          </p:grpSpPr>
          <p:sp>
            <p:nvSpPr>
              <p:cNvPr id="95" name="Freeform 20"/>
              <p:cNvSpPr>
                <a:spLocks/>
              </p:cNvSpPr>
              <p:nvPr/>
            </p:nvSpPr>
            <p:spPr bwMode="auto">
              <a:xfrm rot="16200000" flipV="1">
                <a:off x="2880142" y="5238910"/>
                <a:ext cx="828631" cy="2996405"/>
              </a:xfrm>
              <a:prstGeom prst="round1Rect">
                <a:avLst/>
              </a:prstGeom>
              <a:solidFill>
                <a:schemeClr val="bg1"/>
              </a:solidFill>
              <a:ln w="57150">
                <a:solidFill>
                  <a:srgbClr val="0999C8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2296331" y="6305967"/>
                <a:ext cx="2372765" cy="885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rgbClr val="0999C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Bài giải</a:t>
                </a:r>
                <a:endParaRPr lang="en-US" sz="4600" b="1" dirty="0">
                  <a:solidFill>
                    <a:srgbClr val="0999C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97" name="Round Diagonal Corner Rectangle 96"/>
              <p:cNvSpPr/>
              <p:nvPr/>
            </p:nvSpPr>
            <p:spPr>
              <a:xfrm flipV="1">
                <a:off x="1224541" y="6322799"/>
                <a:ext cx="903517" cy="828630"/>
              </a:xfrm>
              <a:prstGeom prst="round2DiagRect">
                <a:avLst/>
              </a:prstGeom>
              <a:solidFill>
                <a:srgbClr val="0999C8"/>
              </a:solidFill>
              <a:ln w="57150">
                <a:solidFill>
                  <a:srgbClr val="0999C8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Freeform 15"/>
              <p:cNvSpPr>
                <a:spLocks noEditPoints="1"/>
              </p:cNvSpPr>
              <p:nvPr/>
            </p:nvSpPr>
            <p:spPr bwMode="auto">
              <a:xfrm>
                <a:off x="1423146" y="6394807"/>
                <a:ext cx="501902" cy="680422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9" name="Group 54"/>
          <p:cNvGrpSpPr/>
          <p:nvPr/>
        </p:nvGrpSpPr>
        <p:grpSpPr>
          <a:xfrm>
            <a:off x="11420513" y="2694055"/>
            <a:ext cx="10069475" cy="1992086"/>
            <a:chOff x="1268078" y="3405486"/>
            <a:chExt cx="10069475" cy="1992085"/>
          </a:xfrm>
        </p:grpSpPr>
        <p:sp>
          <p:nvSpPr>
            <p:cNvPr id="100" name="Rounded Rectangle 99"/>
            <p:cNvSpPr/>
            <p:nvPr/>
          </p:nvSpPr>
          <p:spPr>
            <a:xfrm>
              <a:off x="1268078" y="3790951"/>
              <a:ext cx="10069475" cy="1606620"/>
            </a:xfrm>
            <a:prstGeom prst="roundRect">
              <a:avLst>
                <a:gd name="adj" fmla="val 534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1" name="Group 67"/>
            <p:cNvGrpSpPr/>
            <p:nvPr/>
          </p:nvGrpSpPr>
          <p:grpSpPr>
            <a:xfrm>
              <a:off x="1268078" y="3405486"/>
              <a:ext cx="3251532" cy="940513"/>
              <a:chOff x="1311958" y="3405486"/>
              <a:chExt cx="3251532" cy="940513"/>
            </a:xfrm>
          </p:grpSpPr>
          <p:sp>
            <p:nvSpPr>
              <p:cNvPr id="102" name="Freeform 20"/>
              <p:cNvSpPr>
                <a:spLocks/>
              </p:cNvSpPr>
              <p:nvPr/>
            </p:nvSpPr>
            <p:spPr bwMode="auto">
              <a:xfrm rot="5400000">
                <a:off x="2921386" y="2671082"/>
                <a:ext cx="793396" cy="2490813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2250670" y="3527166"/>
                <a:ext cx="2231701" cy="800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Ví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dụ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</a:t>
                </a:r>
              </a:p>
            </p:txBody>
          </p:sp>
          <p:grpSp>
            <p:nvGrpSpPr>
              <p:cNvPr id="104" name="Group 70"/>
              <p:cNvGrpSpPr/>
              <p:nvPr/>
            </p:nvGrpSpPr>
            <p:grpSpPr>
              <a:xfrm>
                <a:off x="1311958" y="3405486"/>
                <a:ext cx="950173" cy="940513"/>
                <a:chOff x="1311958" y="3405486"/>
                <a:chExt cx="950173" cy="940513"/>
              </a:xfrm>
            </p:grpSpPr>
            <p:sp>
              <p:nvSpPr>
                <p:cNvPr id="105" name="Rectangle 104"/>
                <p:cNvSpPr/>
                <p:nvPr/>
              </p:nvSpPr>
              <p:spPr>
                <a:xfrm>
                  <a:off x="1406975" y="3672018"/>
                  <a:ext cx="596676" cy="5403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Freeform 13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190035" cy="268948"/>
                </a:xfrm>
                <a:custGeom>
                  <a:avLst/>
                  <a:gdLst>
                    <a:gd name="T0" fmla="*/ 34 w 50"/>
                    <a:gd name="T1" fmla="*/ 16 h 71"/>
                    <a:gd name="T2" fmla="*/ 34 w 50"/>
                    <a:gd name="T3" fmla="*/ 55 h 71"/>
                    <a:gd name="T4" fmla="*/ 16 w 50"/>
                    <a:gd name="T5" fmla="*/ 55 h 71"/>
                    <a:gd name="T6" fmla="*/ 16 w 50"/>
                    <a:gd name="T7" fmla="*/ 16 h 71"/>
                    <a:gd name="T8" fmla="*/ 34 w 50"/>
                    <a:gd name="T9" fmla="*/ 16 h 71"/>
                    <a:gd name="T10" fmla="*/ 34 w 50"/>
                    <a:gd name="T11" fmla="*/ 0 h 71"/>
                    <a:gd name="T12" fmla="*/ 16 w 50"/>
                    <a:gd name="T13" fmla="*/ 0 h 71"/>
                    <a:gd name="T14" fmla="*/ 0 w 50"/>
                    <a:gd name="T15" fmla="*/ 16 h 71"/>
                    <a:gd name="T16" fmla="*/ 0 w 50"/>
                    <a:gd name="T17" fmla="*/ 55 h 71"/>
                    <a:gd name="T18" fmla="*/ 16 w 50"/>
                    <a:gd name="T19" fmla="*/ 71 h 71"/>
                    <a:gd name="T20" fmla="*/ 34 w 50"/>
                    <a:gd name="T21" fmla="*/ 71 h 71"/>
                    <a:gd name="T22" fmla="*/ 50 w 50"/>
                    <a:gd name="T23" fmla="*/ 55 h 71"/>
                    <a:gd name="T24" fmla="*/ 50 w 50"/>
                    <a:gd name="T25" fmla="*/ 16 h 71"/>
                    <a:gd name="T26" fmla="*/ 34 w 50"/>
                    <a:gd name="T2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1">
                      <a:moveTo>
                        <a:pt x="34" y="16"/>
                      </a:moveTo>
                      <a:cubicBezTo>
                        <a:pt x="34" y="55"/>
                        <a:pt x="34" y="55"/>
                        <a:pt x="34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64"/>
                        <a:pt x="7" y="71"/>
                        <a:pt x="16" y="71"/>
                      </a:cubicBezTo>
                      <a:cubicBezTo>
                        <a:pt x="34" y="71"/>
                        <a:pt x="34" y="71"/>
                        <a:pt x="34" y="71"/>
                      </a:cubicBezTo>
                      <a:cubicBezTo>
                        <a:pt x="43" y="71"/>
                        <a:pt x="50" y="64"/>
                        <a:pt x="50" y="55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Freeform 14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277000" cy="181983"/>
                </a:xfrm>
                <a:custGeom>
                  <a:avLst/>
                  <a:gdLst>
                    <a:gd name="T0" fmla="*/ 57 w 73"/>
                    <a:gd name="T1" fmla="*/ 16 h 48"/>
                    <a:gd name="T2" fmla="*/ 57 w 73"/>
                    <a:gd name="T3" fmla="*/ 32 h 48"/>
                    <a:gd name="T4" fmla="*/ 16 w 73"/>
                    <a:gd name="T5" fmla="*/ 32 h 48"/>
                    <a:gd name="T6" fmla="*/ 16 w 73"/>
                    <a:gd name="T7" fmla="*/ 16 h 48"/>
                    <a:gd name="T8" fmla="*/ 57 w 73"/>
                    <a:gd name="T9" fmla="*/ 16 h 48"/>
                    <a:gd name="T10" fmla="*/ 57 w 73"/>
                    <a:gd name="T11" fmla="*/ 0 h 48"/>
                    <a:gd name="T12" fmla="*/ 16 w 73"/>
                    <a:gd name="T13" fmla="*/ 0 h 48"/>
                    <a:gd name="T14" fmla="*/ 0 w 73"/>
                    <a:gd name="T15" fmla="*/ 16 h 48"/>
                    <a:gd name="T16" fmla="*/ 0 w 73"/>
                    <a:gd name="T17" fmla="*/ 32 h 48"/>
                    <a:gd name="T18" fmla="*/ 16 w 73"/>
                    <a:gd name="T19" fmla="*/ 48 h 48"/>
                    <a:gd name="T20" fmla="*/ 57 w 73"/>
                    <a:gd name="T21" fmla="*/ 48 h 48"/>
                    <a:gd name="T22" fmla="*/ 73 w 73"/>
                    <a:gd name="T23" fmla="*/ 32 h 48"/>
                    <a:gd name="T24" fmla="*/ 73 w 73"/>
                    <a:gd name="T25" fmla="*/ 16 h 48"/>
                    <a:gd name="T26" fmla="*/ 57 w 73"/>
                    <a:gd name="T2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48">
                      <a:moveTo>
                        <a:pt x="57" y="16"/>
                      </a:moveTo>
                      <a:cubicBezTo>
                        <a:pt x="57" y="32"/>
                        <a:pt x="57" y="32"/>
                        <a:pt x="57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7" y="48"/>
                        <a:pt x="16" y="48"/>
                      </a:cubicBezTo>
                      <a:cubicBezTo>
                        <a:pt x="57" y="48"/>
                        <a:pt x="57" y="48"/>
                        <a:pt x="57" y="48"/>
                      </a:cubicBezTo>
                      <a:cubicBezTo>
                        <a:pt x="66" y="48"/>
                        <a:pt x="73" y="41"/>
                        <a:pt x="73" y="32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Freeform 15"/>
                <p:cNvSpPr>
                  <a:spLocks noEditPoints="1"/>
                </p:cNvSpPr>
                <p:nvPr/>
              </p:nvSpPr>
              <p:spPr bwMode="auto">
                <a:xfrm>
                  <a:off x="1563190" y="3581027"/>
                  <a:ext cx="285052" cy="181983"/>
                </a:xfrm>
                <a:custGeom>
                  <a:avLst/>
                  <a:gdLst>
                    <a:gd name="T0" fmla="*/ 58 w 75"/>
                    <a:gd name="T1" fmla="*/ 16 h 48"/>
                    <a:gd name="T2" fmla="*/ 43 w 75"/>
                    <a:gd name="T3" fmla="*/ 32 h 48"/>
                    <a:gd name="T4" fmla="*/ 16 w 75"/>
                    <a:gd name="T5" fmla="*/ 32 h 48"/>
                    <a:gd name="T6" fmla="*/ 16 w 75"/>
                    <a:gd name="T7" fmla="*/ 16 h 48"/>
                    <a:gd name="T8" fmla="*/ 58 w 75"/>
                    <a:gd name="T9" fmla="*/ 16 h 48"/>
                    <a:gd name="T10" fmla="*/ 58 w 75"/>
                    <a:gd name="T11" fmla="*/ 0 h 48"/>
                    <a:gd name="T12" fmla="*/ 16 w 75"/>
                    <a:gd name="T13" fmla="*/ 0 h 48"/>
                    <a:gd name="T14" fmla="*/ 0 w 75"/>
                    <a:gd name="T15" fmla="*/ 16 h 48"/>
                    <a:gd name="T16" fmla="*/ 0 w 75"/>
                    <a:gd name="T17" fmla="*/ 32 h 48"/>
                    <a:gd name="T18" fmla="*/ 16 w 75"/>
                    <a:gd name="T19" fmla="*/ 48 h 48"/>
                    <a:gd name="T20" fmla="*/ 43 w 75"/>
                    <a:gd name="T21" fmla="*/ 48 h 48"/>
                    <a:gd name="T22" fmla="*/ 55 w 75"/>
                    <a:gd name="T23" fmla="*/ 43 h 48"/>
                    <a:gd name="T24" fmla="*/ 70 w 75"/>
                    <a:gd name="T25" fmla="*/ 26 h 48"/>
                    <a:gd name="T26" fmla="*/ 73 w 75"/>
                    <a:gd name="T27" fmla="*/ 9 h 48"/>
                    <a:gd name="T28" fmla="*/ 58 w 75"/>
                    <a:gd name="T2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5" h="48">
                      <a:moveTo>
                        <a:pt x="58" y="16"/>
                      </a:moveTo>
                      <a:cubicBezTo>
                        <a:pt x="43" y="32"/>
                        <a:pt x="43" y="32"/>
                        <a:pt x="43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8" y="48"/>
                        <a:pt x="16" y="48"/>
                      </a:cubicBezTo>
                      <a:cubicBezTo>
                        <a:pt x="43" y="48"/>
                        <a:pt x="43" y="48"/>
                        <a:pt x="43" y="48"/>
                      </a:cubicBezTo>
                      <a:cubicBezTo>
                        <a:pt x="48" y="48"/>
                        <a:pt x="52" y="46"/>
                        <a:pt x="55" y="43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74" y="22"/>
                        <a:pt x="75" y="15"/>
                        <a:pt x="73" y="9"/>
                      </a:cubicBezTo>
                      <a:cubicBezTo>
                        <a:pt x="70" y="3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Freeform 16"/>
                <p:cNvSpPr>
                  <a:spLocks noEditPoints="1"/>
                </p:cNvSpPr>
                <p:nvPr/>
              </p:nvSpPr>
              <p:spPr bwMode="auto">
                <a:xfrm>
                  <a:off x="1563190" y="4151132"/>
                  <a:ext cx="280221" cy="194867"/>
                </a:xfrm>
                <a:custGeom>
                  <a:avLst/>
                  <a:gdLst>
                    <a:gd name="T0" fmla="*/ 58 w 74"/>
                    <a:gd name="T1" fmla="*/ 16 h 51"/>
                    <a:gd name="T2" fmla="*/ 58 w 74"/>
                    <a:gd name="T3" fmla="*/ 35 h 51"/>
                    <a:gd name="T4" fmla="*/ 16 w 74"/>
                    <a:gd name="T5" fmla="*/ 35 h 51"/>
                    <a:gd name="T6" fmla="*/ 16 w 74"/>
                    <a:gd name="T7" fmla="*/ 16 h 51"/>
                    <a:gd name="T8" fmla="*/ 58 w 74"/>
                    <a:gd name="T9" fmla="*/ 16 h 51"/>
                    <a:gd name="T10" fmla="*/ 58 w 74"/>
                    <a:gd name="T11" fmla="*/ 0 h 51"/>
                    <a:gd name="T12" fmla="*/ 16 w 74"/>
                    <a:gd name="T13" fmla="*/ 0 h 51"/>
                    <a:gd name="T14" fmla="*/ 0 w 74"/>
                    <a:gd name="T15" fmla="*/ 16 h 51"/>
                    <a:gd name="T16" fmla="*/ 0 w 74"/>
                    <a:gd name="T17" fmla="*/ 35 h 51"/>
                    <a:gd name="T18" fmla="*/ 16 w 74"/>
                    <a:gd name="T19" fmla="*/ 51 h 51"/>
                    <a:gd name="T20" fmla="*/ 58 w 74"/>
                    <a:gd name="T21" fmla="*/ 51 h 51"/>
                    <a:gd name="T22" fmla="*/ 74 w 74"/>
                    <a:gd name="T23" fmla="*/ 35 h 51"/>
                    <a:gd name="T24" fmla="*/ 74 w 74"/>
                    <a:gd name="T25" fmla="*/ 16 h 51"/>
                    <a:gd name="T26" fmla="*/ 58 w 74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4" h="51">
                      <a:moveTo>
                        <a:pt x="58" y="16"/>
                      </a:moveTo>
                      <a:cubicBezTo>
                        <a:pt x="58" y="35"/>
                        <a:pt x="58" y="35"/>
                        <a:pt x="58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8" y="51"/>
                        <a:pt x="16" y="51"/>
                      </a:cubicBezTo>
                      <a:cubicBezTo>
                        <a:pt x="58" y="51"/>
                        <a:pt x="58" y="51"/>
                        <a:pt x="58" y="51"/>
                      </a:cubicBezTo>
                      <a:cubicBezTo>
                        <a:pt x="67" y="51"/>
                        <a:pt x="74" y="43"/>
                        <a:pt x="74" y="35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4" y="7"/>
                        <a:pt x="67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Freeform 17"/>
                <p:cNvSpPr>
                  <a:spLocks noEditPoints="1"/>
                </p:cNvSpPr>
                <p:nvPr/>
              </p:nvSpPr>
              <p:spPr bwMode="auto">
                <a:xfrm>
                  <a:off x="1311958" y="4064167"/>
                  <a:ext cx="19003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18"/>
                <p:cNvSpPr>
                  <a:spLocks noEditPoints="1"/>
                </p:cNvSpPr>
                <p:nvPr/>
              </p:nvSpPr>
              <p:spPr bwMode="auto">
                <a:xfrm>
                  <a:off x="1311958" y="4151132"/>
                  <a:ext cx="27700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Freeform 19"/>
                <p:cNvSpPr>
                  <a:spLocks noEditPoints="1"/>
                </p:cNvSpPr>
                <p:nvPr/>
              </p:nvSpPr>
              <p:spPr bwMode="auto">
                <a:xfrm>
                  <a:off x="1311958" y="3820986"/>
                  <a:ext cx="19003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Freeform 20"/>
                <p:cNvSpPr>
                  <a:spLocks noEditPoints="1"/>
                </p:cNvSpPr>
                <p:nvPr/>
              </p:nvSpPr>
              <p:spPr bwMode="auto">
                <a:xfrm>
                  <a:off x="1907830" y="4064167"/>
                  <a:ext cx="19164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Freeform 21"/>
                <p:cNvSpPr>
                  <a:spLocks noEditPoints="1"/>
                </p:cNvSpPr>
                <p:nvPr/>
              </p:nvSpPr>
              <p:spPr bwMode="auto">
                <a:xfrm>
                  <a:off x="1820865" y="4151132"/>
                  <a:ext cx="27861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Freeform 22"/>
                <p:cNvSpPr>
                  <a:spLocks noEditPoints="1"/>
                </p:cNvSpPr>
                <p:nvPr/>
              </p:nvSpPr>
              <p:spPr bwMode="auto">
                <a:xfrm>
                  <a:off x="1907830" y="3820986"/>
                  <a:ext cx="19164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Freeform 23"/>
                <p:cNvSpPr>
                  <a:spLocks noEditPoints="1"/>
                </p:cNvSpPr>
                <p:nvPr/>
              </p:nvSpPr>
              <p:spPr bwMode="auto">
                <a:xfrm>
                  <a:off x="1661428" y="3405486"/>
                  <a:ext cx="600703" cy="594262"/>
                </a:xfrm>
                <a:custGeom>
                  <a:avLst/>
                  <a:gdLst>
                    <a:gd name="T0" fmla="*/ 105 w 158"/>
                    <a:gd name="T1" fmla="*/ 16 h 156"/>
                    <a:gd name="T2" fmla="*/ 140 w 158"/>
                    <a:gd name="T3" fmla="*/ 56 h 156"/>
                    <a:gd name="T4" fmla="*/ 56 w 158"/>
                    <a:gd name="T5" fmla="*/ 140 h 156"/>
                    <a:gd name="T6" fmla="*/ 17 w 158"/>
                    <a:gd name="T7" fmla="*/ 99 h 156"/>
                    <a:gd name="T8" fmla="*/ 105 w 158"/>
                    <a:gd name="T9" fmla="*/ 16 h 156"/>
                    <a:gd name="T10" fmla="*/ 105 w 158"/>
                    <a:gd name="T11" fmla="*/ 0 h 156"/>
                    <a:gd name="T12" fmla="*/ 94 w 158"/>
                    <a:gd name="T13" fmla="*/ 5 h 156"/>
                    <a:gd name="T14" fmla="*/ 6 w 158"/>
                    <a:gd name="T15" fmla="*/ 87 h 156"/>
                    <a:gd name="T16" fmla="*/ 5 w 158"/>
                    <a:gd name="T17" fmla="*/ 109 h 156"/>
                    <a:gd name="T18" fmla="*/ 44 w 158"/>
                    <a:gd name="T19" fmla="*/ 151 h 156"/>
                    <a:gd name="T20" fmla="*/ 55 w 158"/>
                    <a:gd name="T21" fmla="*/ 156 h 156"/>
                    <a:gd name="T22" fmla="*/ 56 w 158"/>
                    <a:gd name="T23" fmla="*/ 156 h 156"/>
                    <a:gd name="T24" fmla="*/ 67 w 158"/>
                    <a:gd name="T25" fmla="*/ 152 h 156"/>
                    <a:gd name="T26" fmla="*/ 151 w 158"/>
                    <a:gd name="T27" fmla="*/ 67 h 156"/>
                    <a:gd name="T28" fmla="*/ 152 w 158"/>
                    <a:gd name="T29" fmla="*/ 45 h 156"/>
                    <a:gd name="T30" fmla="*/ 117 w 158"/>
                    <a:gd name="T31" fmla="*/ 6 h 156"/>
                    <a:gd name="T32" fmla="*/ 105 w 158"/>
                    <a:gd name="T33" fmla="*/ 0 h 156"/>
                    <a:gd name="T34" fmla="*/ 105 w 158"/>
                    <a:gd name="T35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8" h="156">
                      <a:moveTo>
                        <a:pt x="105" y="16"/>
                      </a:moveTo>
                      <a:cubicBezTo>
                        <a:pt x="140" y="56"/>
                        <a:pt x="140" y="56"/>
                        <a:pt x="140" y="56"/>
                      </a:cubicBezTo>
                      <a:cubicBezTo>
                        <a:pt x="56" y="140"/>
                        <a:pt x="56" y="140"/>
                        <a:pt x="56" y="140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05" y="16"/>
                        <a:pt x="105" y="16"/>
                        <a:pt x="105" y="16"/>
                      </a:cubicBezTo>
                      <a:moveTo>
                        <a:pt x="105" y="0"/>
                      </a:moveTo>
                      <a:cubicBezTo>
                        <a:pt x="101" y="0"/>
                        <a:pt x="97" y="2"/>
                        <a:pt x="94" y="5"/>
                      </a:cubicBezTo>
                      <a:cubicBezTo>
                        <a:pt x="6" y="87"/>
                        <a:pt x="6" y="87"/>
                        <a:pt x="6" y="87"/>
                      </a:cubicBezTo>
                      <a:cubicBezTo>
                        <a:pt x="0" y="93"/>
                        <a:pt x="0" y="103"/>
                        <a:pt x="5" y="109"/>
                      </a:cubicBezTo>
                      <a:cubicBezTo>
                        <a:pt x="44" y="151"/>
                        <a:pt x="44" y="151"/>
                        <a:pt x="44" y="151"/>
                      </a:cubicBezTo>
                      <a:cubicBezTo>
                        <a:pt x="47" y="154"/>
                        <a:pt x="51" y="156"/>
                        <a:pt x="55" y="156"/>
                      </a:cubicBezTo>
                      <a:cubicBezTo>
                        <a:pt x="55" y="156"/>
                        <a:pt x="56" y="156"/>
                        <a:pt x="56" y="156"/>
                      </a:cubicBezTo>
                      <a:cubicBezTo>
                        <a:pt x="60" y="156"/>
                        <a:pt x="64" y="155"/>
                        <a:pt x="67" y="152"/>
                      </a:cubicBez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57" y="61"/>
                        <a:pt x="158" y="52"/>
                        <a:pt x="152" y="45"/>
                      </a:cubicBezTo>
                      <a:cubicBezTo>
                        <a:pt x="117" y="6"/>
                        <a:pt x="117" y="6"/>
                        <a:pt x="117" y="6"/>
                      </a:cubicBezTo>
                      <a:cubicBezTo>
                        <a:pt x="114" y="3"/>
                        <a:pt x="110" y="1"/>
                        <a:pt x="105" y="0"/>
                      </a:cubicBezTo>
                      <a:cubicBezTo>
                        <a:pt x="105" y="0"/>
                        <a:pt x="105" y="0"/>
                        <a:pt x="105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Freeform 24"/>
                <p:cNvSpPr>
                  <a:spLocks noEditPoints="1"/>
                </p:cNvSpPr>
                <p:nvPr/>
              </p:nvSpPr>
              <p:spPr bwMode="auto">
                <a:xfrm>
                  <a:off x="1555138" y="3790388"/>
                  <a:ext cx="318872" cy="293105"/>
                </a:xfrm>
                <a:custGeom>
                  <a:avLst/>
                  <a:gdLst>
                    <a:gd name="T0" fmla="*/ 32 w 84"/>
                    <a:gd name="T1" fmla="*/ 16 h 77"/>
                    <a:gd name="T2" fmla="*/ 67 w 84"/>
                    <a:gd name="T3" fmla="*/ 50 h 77"/>
                    <a:gd name="T4" fmla="*/ 17 w 84"/>
                    <a:gd name="T5" fmla="*/ 61 h 77"/>
                    <a:gd name="T6" fmla="*/ 32 w 84"/>
                    <a:gd name="T7" fmla="*/ 16 h 77"/>
                    <a:gd name="T8" fmla="*/ 32 w 84"/>
                    <a:gd name="T9" fmla="*/ 0 h 77"/>
                    <a:gd name="T10" fmla="*/ 28 w 84"/>
                    <a:gd name="T11" fmla="*/ 1 h 77"/>
                    <a:gd name="T12" fmla="*/ 17 w 84"/>
                    <a:gd name="T13" fmla="*/ 11 h 77"/>
                    <a:gd name="T14" fmla="*/ 2 w 84"/>
                    <a:gd name="T15" fmla="*/ 56 h 77"/>
                    <a:gd name="T16" fmla="*/ 5 w 84"/>
                    <a:gd name="T17" fmla="*/ 72 h 77"/>
                    <a:gd name="T18" fmla="*/ 17 w 84"/>
                    <a:gd name="T19" fmla="*/ 77 h 77"/>
                    <a:gd name="T20" fmla="*/ 20 w 84"/>
                    <a:gd name="T21" fmla="*/ 76 h 77"/>
                    <a:gd name="T22" fmla="*/ 71 w 84"/>
                    <a:gd name="T23" fmla="*/ 65 h 77"/>
                    <a:gd name="T24" fmla="*/ 83 w 84"/>
                    <a:gd name="T25" fmla="*/ 54 h 77"/>
                    <a:gd name="T26" fmla="*/ 78 w 84"/>
                    <a:gd name="T27" fmla="*/ 38 h 77"/>
                    <a:gd name="T28" fmla="*/ 43 w 84"/>
                    <a:gd name="T29" fmla="*/ 5 h 77"/>
                    <a:gd name="T30" fmla="*/ 32 w 84"/>
                    <a:gd name="T31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4" h="77">
                      <a:moveTo>
                        <a:pt x="32" y="16"/>
                      </a:moveTo>
                      <a:cubicBezTo>
                        <a:pt x="67" y="50"/>
                        <a:pt x="67" y="50"/>
                        <a:pt x="67" y="50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moveTo>
                        <a:pt x="32" y="0"/>
                      </a:moveTo>
                      <a:cubicBezTo>
                        <a:pt x="31" y="0"/>
                        <a:pt x="29" y="0"/>
                        <a:pt x="28" y="1"/>
                      </a:cubicBezTo>
                      <a:cubicBezTo>
                        <a:pt x="23" y="2"/>
                        <a:pt x="18" y="6"/>
                        <a:pt x="17" y="11"/>
                      </a:cubicBezTo>
                      <a:cubicBezTo>
                        <a:pt x="2" y="56"/>
                        <a:pt x="2" y="56"/>
                        <a:pt x="2" y="56"/>
                      </a:cubicBezTo>
                      <a:cubicBezTo>
                        <a:pt x="0" y="61"/>
                        <a:pt x="1" y="67"/>
                        <a:pt x="5" y="72"/>
                      </a:cubicBezTo>
                      <a:cubicBezTo>
                        <a:pt x="8" y="75"/>
                        <a:pt x="12" y="77"/>
                        <a:pt x="17" y="77"/>
                      </a:cubicBezTo>
                      <a:cubicBezTo>
                        <a:pt x="18" y="77"/>
                        <a:pt x="19" y="77"/>
                        <a:pt x="20" y="76"/>
                      </a:cubicBezTo>
                      <a:cubicBezTo>
                        <a:pt x="71" y="65"/>
                        <a:pt x="71" y="65"/>
                        <a:pt x="71" y="65"/>
                      </a:cubicBezTo>
                      <a:cubicBezTo>
                        <a:pt x="77" y="64"/>
                        <a:pt x="81" y="59"/>
                        <a:pt x="83" y="54"/>
                      </a:cubicBezTo>
                      <a:cubicBezTo>
                        <a:pt x="84" y="48"/>
                        <a:pt x="83" y="42"/>
                        <a:pt x="78" y="38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0" y="2"/>
                        <a:pt x="36" y="0"/>
                        <a:pt x="32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Freeform 25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69249" cy="148163"/>
                </a:xfrm>
                <a:custGeom>
                  <a:avLst/>
                  <a:gdLst>
                    <a:gd name="T0" fmla="*/ 0 w 43"/>
                    <a:gd name="T1" fmla="*/ 0 h 92"/>
                    <a:gd name="T2" fmla="*/ 43 w 43"/>
                    <a:gd name="T3" fmla="*/ 0 h 92"/>
                    <a:gd name="T4" fmla="*/ 43 w 43"/>
                    <a:gd name="T5" fmla="*/ 92 h 92"/>
                    <a:gd name="T6" fmla="*/ 0 w 43"/>
                    <a:gd name="T7" fmla="*/ 92 h 92"/>
                    <a:gd name="T8" fmla="*/ 0 w 43"/>
                    <a:gd name="T9" fmla="*/ 0 h 92"/>
                    <a:gd name="T10" fmla="*/ 0 w 43"/>
                    <a:gd name="T11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2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2"/>
                      </a:lnTo>
                      <a:lnTo>
                        <a:pt x="0" y="9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Freeform 26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156215" cy="59588"/>
                </a:xfrm>
                <a:custGeom>
                  <a:avLst/>
                  <a:gdLst>
                    <a:gd name="T0" fmla="*/ 0 w 97"/>
                    <a:gd name="T1" fmla="*/ 0 h 37"/>
                    <a:gd name="T2" fmla="*/ 97 w 97"/>
                    <a:gd name="T3" fmla="*/ 0 h 37"/>
                    <a:gd name="T4" fmla="*/ 97 w 97"/>
                    <a:gd name="T5" fmla="*/ 37 h 37"/>
                    <a:gd name="T6" fmla="*/ 0 w 97"/>
                    <a:gd name="T7" fmla="*/ 37 h 37"/>
                    <a:gd name="T8" fmla="*/ 0 w 97"/>
                    <a:gd name="T9" fmla="*/ 0 h 37"/>
                    <a:gd name="T10" fmla="*/ 0 w 97"/>
                    <a:gd name="T11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37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37"/>
                      </a:lnTo>
                      <a:lnTo>
                        <a:pt x="0" y="3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Freeform 27"/>
                <p:cNvSpPr>
                  <a:spLocks/>
                </p:cNvSpPr>
                <p:nvPr/>
              </p:nvSpPr>
              <p:spPr bwMode="auto">
                <a:xfrm>
                  <a:off x="1622777" y="3642225"/>
                  <a:ext cx="161046" cy="59588"/>
                </a:xfrm>
                <a:custGeom>
                  <a:avLst/>
                  <a:gdLst>
                    <a:gd name="T0" fmla="*/ 0 w 100"/>
                    <a:gd name="T1" fmla="*/ 37 h 37"/>
                    <a:gd name="T2" fmla="*/ 0 w 100"/>
                    <a:gd name="T3" fmla="*/ 0 h 37"/>
                    <a:gd name="T4" fmla="*/ 100 w 100"/>
                    <a:gd name="T5" fmla="*/ 0 h 37"/>
                    <a:gd name="T6" fmla="*/ 64 w 100"/>
                    <a:gd name="T7" fmla="*/ 37 h 37"/>
                    <a:gd name="T8" fmla="*/ 0 w 100"/>
                    <a:gd name="T9" fmla="*/ 37 h 37"/>
                    <a:gd name="T10" fmla="*/ 0 w 100"/>
                    <a:gd name="T11" fmla="*/ 37 h 37"/>
                    <a:gd name="T12" fmla="*/ 0 w 100"/>
                    <a:gd name="T13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37">
                      <a:moveTo>
                        <a:pt x="0" y="37"/>
                      </a:moveTo>
                      <a:lnTo>
                        <a:pt x="0" y="0"/>
                      </a:lnTo>
                      <a:lnTo>
                        <a:pt x="100" y="0"/>
                      </a:lnTo>
                      <a:lnTo>
                        <a:pt x="64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" name="Freeform 28"/>
                <p:cNvSpPr>
                  <a:spLocks/>
                </p:cNvSpPr>
                <p:nvPr/>
              </p:nvSpPr>
              <p:spPr bwMode="auto">
                <a:xfrm>
                  <a:off x="1622777" y="4212330"/>
                  <a:ext cx="161046" cy="72471"/>
                </a:xfrm>
                <a:custGeom>
                  <a:avLst/>
                  <a:gdLst>
                    <a:gd name="T0" fmla="*/ 0 w 100"/>
                    <a:gd name="T1" fmla="*/ 0 h 45"/>
                    <a:gd name="T2" fmla="*/ 100 w 100"/>
                    <a:gd name="T3" fmla="*/ 0 h 45"/>
                    <a:gd name="T4" fmla="*/ 100 w 100"/>
                    <a:gd name="T5" fmla="*/ 45 h 45"/>
                    <a:gd name="T6" fmla="*/ 0 w 100"/>
                    <a:gd name="T7" fmla="*/ 45 h 45"/>
                    <a:gd name="T8" fmla="*/ 0 w 100"/>
                    <a:gd name="T9" fmla="*/ 0 h 45"/>
                    <a:gd name="T10" fmla="*/ 0 w 100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0" h="45">
                      <a:moveTo>
                        <a:pt x="0" y="0"/>
                      </a:moveTo>
                      <a:lnTo>
                        <a:pt x="100" y="0"/>
                      </a:lnTo>
                      <a:lnTo>
                        <a:pt x="100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2" name="Freeform 29"/>
                <p:cNvSpPr>
                  <a:spLocks/>
                </p:cNvSpPr>
                <p:nvPr/>
              </p:nvSpPr>
              <p:spPr bwMode="auto">
                <a:xfrm>
                  <a:off x="1371545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3" name="Freeform 30"/>
                <p:cNvSpPr>
                  <a:spLocks/>
                </p:cNvSpPr>
                <p:nvPr/>
              </p:nvSpPr>
              <p:spPr bwMode="auto">
                <a:xfrm>
                  <a:off x="1371545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4" name="Freeform 31"/>
                <p:cNvSpPr>
                  <a:spLocks/>
                </p:cNvSpPr>
                <p:nvPr/>
              </p:nvSpPr>
              <p:spPr bwMode="auto">
                <a:xfrm>
                  <a:off x="1371545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5" name="Freeform 32"/>
                <p:cNvSpPr>
                  <a:spLocks/>
                </p:cNvSpPr>
                <p:nvPr/>
              </p:nvSpPr>
              <p:spPr bwMode="auto">
                <a:xfrm>
                  <a:off x="1969027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33"/>
                <p:cNvSpPr>
                  <a:spLocks/>
                </p:cNvSpPr>
                <p:nvPr/>
              </p:nvSpPr>
              <p:spPr bwMode="auto">
                <a:xfrm>
                  <a:off x="1882062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7" name="Freeform 34"/>
                <p:cNvSpPr>
                  <a:spLocks/>
                </p:cNvSpPr>
                <p:nvPr/>
              </p:nvSpPr>
              <p:spPr bwMode="auto">
                <a:xfrm>
                  <a:off x="1969027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" name="Freeform 35"/>
                <p:cNvSpPr>
                  <a:spLocks/>
                </p:cNvSpPr>
                <p:nvPr/>
              </p:nvSpPr>
              <p:spPr bwMode="auto">
                <a:xfrm>
                  <a:off x="1725847" y="3466684"/>
                  <a:ext cx="468645" cy="471867"/>
                </a:xfrm>
                <a:custGeom>
                  <a:avLst/>
                  <a:gdLst>
                    <a:gd name="T0" fmla="*/ 208 w 291"/>
                    <a:gd name="T1" fmla="*/ 0 h 293"/>
                    <a:gd name="T2" fmla="*/ 0 w 291"/>
                    <a:gd name="T3" fmla="*/ 196 h 293"/>
                    <a:gd name="T4" fmla="*/ 92 w 291"/>
                    <a:gd name="T5" fmla="*/ 293 h 293"/>
                    <a:gd name="T6" fmla="*/ 291 w 291"/>
                    <a:gd name="T7" fmla="*/ 94 h 293"/>
                    <a:gd name="T8" fmla="*/ 208 w 291"/>
                    <a:gd name="T9" fmla="*/ 0 h 293"/>
                    <a:gd name="T10" fmla="*/ 208 w 291"/>
                    <a:gd name="T11" fmla="*/ 0 h 293"/>
                    <a:gd name="T12" fmla="*/ 208 w 291"/>
                    <a:gd name="T13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1" h="293">
                      <a:moveTo>
                        <a:pt x="208" y="0"/>
                      </a:moveTo>
                      <a:lnTo>
                        <a:pt x="0" y="196"/>
                      </a:lnTo>
                      <a:lnTo>
                        <a:pt x="92" y="293"/>
                      </a:lnTo>
                      <a:lnTo>
                        <a:pt x="291" y="94"/>
                      </a:lnTo>
                      <a:lnTo>
                        <a:pt x="208" y="0"/>
                      </a:lnTo>
                      <a:lnTo>
                        <a:pt x="208" y="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9" name="Freeform 36"/>
                <p:cNvSpPr>
                  <a:spLocks/>
                </p:cNvSpPr>
                <p:nvPr/>
              </p:nvSpPr>
              <p:spPr bwMode="auto">
                <a:xfrm>
                  <a:off x="1619556" y="3849975"/>
                  <a:ext cx="190035" cy="172320"/>
                </a:xfrm>
                <a:custGeom>
                  <a:avLst/>
                  <a:gdLst>
                    <a:gd name="T0" fmla="*/ 35 w 118"/>
                    <a:gd name="T1" fmla="*/ 0 h 107"/>
                    <a:gd name="T2" fmla="*/ 0 w 118"/>
                    <a:gd name="T3" fmla="*/ 107 h 107"/>
                    <a:gd name="T4" fmla="*/ 118 w 118"/>
                    <a:gd name="T5" fmla="*/ 81 h 107"/>
                    <a:gd name="T6" fmla="*/ 35 w 118"/>
                    <a:gd name="T7" fmla="*/ 0 h 107"/>
                    <a:gd name="T8" fmla="*/ 35 w 118"/>
                    <a:gd name="T9" fmla="*/ 0 h 107"/>
                    <a:gd name="T10" fmla="*/ 35 w 118"/>
                    <a:gd name="T1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107">
                      <a:moveTo>
                        <a:pt x="35" y="0"/>
                      </a:moveTo>
                      <a:lnTo>
                        <a:pt x="0" y="107"/>
                      </a:lnTo>
                      <a:lnTo>
                        <a:pt x="118" y="81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ectangle 129"/>
              <p:cNvSpPr/>
              <p:nvPr/>
            </p:nvSpPr>
            <p:spPr>
              <a:xfrm>
                <a:off x="14999707" y="3554979"/>
                <a:ext cx="6232019" cy="769442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r>
                  <a:rPr lang="en-US" sz="4400" dirty="0" err="1">
                    <a:latin typeface="Times New Roman"/>
                    <a:ea typeface="MS Mincho"/>
                  </a:rPr>
                  <a:t>Tìm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400" i="1">
                                <a:latin typeface="Cambria Math"/>
                                <a:ea typeface="MS Mincho"/>
                              </a:rPr>
                              <m:t>−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2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</a:rPr>
                              <m:t>−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1</m:t>
                            </m:r>
                          </m:e>
                        </m:d>
                      </m:e>
                    </m:func>
                  </m:oMath>
                </a14:m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0" name="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9707" y="3554977"/>
                <a:ext cx="6232020" cy="769441"/>
              </a:xfrm>
              <a:prstGeom prst="rect">
                <a:avLst/>
              </a:prstGeom>
              <a:blipFill rotWithShape="1">
                <a:blip r:embed="rId7"/>
                <a:stretch>
                  <a:fillRect l="-4012" t="-15079" b="-38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ectangle 130"/>
              <p:cNvSpPr/>
              <p:nvPr/>
            </p:nvSpPr>
            <p:spPr>
              <a:xfrm>
                <a:off x="11728111" y="5867401"/>
                <a:ext cx="5188856" cy="769442"/>
              </a:xfrm>
              <a:prstGeom prst="rect">
                <a:avLst/>
              </a:prstGeom>
            </p:spPr>
            <p:txBody>
              <a:bodyPr wrap="none" lIns="91427" tIns="45712" rIns="91427" bIns="45712">
                <a:spAutoFit/>
              </a:bodyPr>
              <a:lstStyle/>
              <a:p>
                <a:r>
                  <a:rPr lang="en-US" sz="4400" dirty="0">
                    <a:latin typeface="Times New Roman"/>
                    <a:ea typeface="MS Mincho"/>
                  </a:rPr>
                  <a:t>Ta </a:t>
                </a:r>
                <a:r>
                  <a:rPr lang="en-US" sz="4400" dirty="0" err="1">
                    <a:latin typeface="Times New Roman"/>
                    <a:ea typeface="MS Mincho"/>
                  </a:rPr>
                  <a:t>có</a:t>
                </a:r>
                <a:r>
                  <a:rPr lang="en-US" sz="4400" dirty="0">
                    <a:latin typeface="Times New Roman"/>
                    <a:ea typeface="MS Mincho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pPr>
                      <m: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𝑛</m:t>
                        </m:r>
                      </m:e>
                      <m:sup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2</m:t>
                        </m:r>
                      </m:sup>
                    </m:sSup>
                    <m:r>
                      <a:rPr lang="en-US" sz="4400" i="1">
                        <a:latin typeface="Cambria Math"/>
                        <a:ea typeface="MS Mincho"/>
                      </a:rPr>
                      <m:t>−</m:t>
                    </m:r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2</m:t>
                    </m:r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𝑛</m:t>
                    </m:r>
                    <m:r>
                      <a:rPr lang="en-US" sz="4400" i="1">
                        <a:latin typeface="Cambria Math"/>
                        <a:ea typeface="MS Mincho"/>
                      </a:rPr>
                      <m:t>−</m:t>
                    </m:r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1=</m:t>
                    </m:r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1" name="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8110" y="5867400"/>
                <a:ext cx="5188856" cy="769441"/>
              </a:xfrm>
              <a:prstGeom prst="rect">
                <a:avLst/>
              </a:prstGeom>
              <a:blipFill rotWithShape="1">
                <a:blip r:embed="rId8"/>
                <a:stretch>
                  <a:fillRect l="-4818" t="-15079" b="-37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Rectangle 131"/>
              <p:cNvSpPr/>
              <p:nvPr/>
            </p:nvSpPr>
            <p:spPr>
              <a:xfrm>
                <a:off x="16536988" y="5410200"/>
                <a:ext cx="4566461" cy="1613712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sSupPr>
                        <m:e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𝑛</m:t>
                          </m:r>
                        </m:e>
                        <m:sup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dPr>
                        <m:e>
                          <m:r>
                            <a:rPr lang="en-US" sz="4400" i="1">
                              <a:latin typeface="Cambria Math"/>
                              <a:ea typeface="MS Mincho"/>
                              <a:cs typeface="Times New Roman"/>
                            </a:rPr>
                            <m:t>1</m:t>
                          </m:r>
                          <m:r>
                            <a:rPr lang="en-US" sz="4400" i="1">
                              <a:latin typeface="Cambria Math"/>
                              <a:ea typeface="MS Mincho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fPr>
                            <m:num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sz="4400" i="1">
                              <a:latin typeface="Cambria Math"/>
                              <a:ea typeface="MS Mincho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4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fPr>
                            <m:num>
                              <m:r>
                                <a:rPr lang="en-US" sz="4400" i="1">
                                  <a:latin typeface="Cambria Math"/>
                                  <a:ea typeface="MS Mincho"/>
                                  <a:cs typeface="Times New Roman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4400" i="1">
                                      <a:latin typeface="Cambria Math" panose="02040503050406030204" pitchFamily="18" charset="0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en-US" sz="4400" i="1">
                                      <a:latin typeface="Cambria Math"/>
                                      <a:ea typeface="MS Mincho"/>
                                      <a:cs typeface="Times New Roman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sz="4400" i="1">
                                      <a:latin typeface="Cambria Math"/>
                                      <a:ea typeface="MS Mincho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2" name="Rectangle 1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6987" y="5410200"/>
                <a:ext cx="4566461" cy="161371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823296" y="10203361"/>
                <a:ext cx="4179670" cy="769442"/>
              </a:xfrm>
              <a:prstGeom prst="rect">
                <a:avLst/>
              </a:prstGeom>
            </p:spPr>
            <p:txBody>
              <a:bodyPr wrap="none" lIns="91427" tIns="45712" rIns="91427" bIns="45712">
                <a:spAutoFit/>
              </a:bodyPr>
              <a:lstStyle/>
              <a:p>
                <a:r>
                  <a:rPr lang="en-US" sz="4400" dirty="0" err="1">
                    <a:latin typeface="Times New Roman"/>
                    <a:ea typeface="MS Mincho"/>
                  </a:rPr>
                  <a:t>và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sSup>
                          <m:sSup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3</m:t>
                            </m:r>
                          </m:e>
                          <m:sup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sup>
                        </m:sSup>
                      </m:e>
                    </m:func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=+</m:t>
                    </m:r>
                    <m:r>
                      <a:rPr lang="en-US" sz="44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296" y="10203359"/>
                <a:ext cx="4179670" cy="769441"/>
              </a:xfrm>
              <a:prstGeom prst="rect">
                <a:avLst/>
              </a:prstGeom>
              <a:blipFill rotWithShape="1">
                <a:blip r:embed="rId10"/>
                <a:stretch>
                  <a:fillRect l="-5831" t="-17460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56488" y="11201400"/>
                <a:ext cx="6620402" cy="1342100"/>
              </a:xfrm>
              <a:prstGeom prst="rect">
                <a:avLst/>
              </a:prstGeom>
            </p:spPr>
            <p:txBody>
              <a:bodyPr wrap="none" lIns="91427" tIns="45712" rIns="91427" bIns="45712">
                <a:spAutoFit/>
              </a:bodyPr>
              <a:lstStyle/>
              <a:p>
                <a:r>
                  <a:rPr lang="en-US" sz="4400" dirty="0" err="1">
                    <a:latin typeface="Times New Roman"/>
                    <a:ea typeface="MS Mincho"/>
                  </a:rPr>
                  <a:t>nên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fPr>
                          <m:num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2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+5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=</m:t>
                    </m:r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fPr>
                          <m:num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2+</m:t>
                            </m:r>
                            <m:f>
                              <m:f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fPr>
                              <m:num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den>
                            </m:f>
                          </m:num>
                          <m:den>
                            <m:sSup>
                              <m:sSup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488" y="11201400"/>
                <a:ext cx="6620402" cy="1342099"/>
              </a:xfrm>
              <a:prstGeom prst="rect">
                <a:avLst/>
              </a:prstGeom>
              <a:blipFill rotWithShape="1">
                <a:blip r:embed="rId11"/>
                <a:stretch>
                  <a:fillRect l="-3775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895891" y="7162801"/>
                <a:ext cx="4055596" cy="769442"/>
              </a:xfrm>
              <a:prstGeom prst="rect">
                <a:avLst/>
              </a:prstGeom>
            </p:spPr>
            <p:txBody>
              <a:bodyPr wrap="none" lIns="91427" tIns="45712" rIns="91427" bIns="45712">
                <a:spAutoFit/>
              </a:bodyPr>
              <a:lstStyle/>
              <a:p>
                <a:r>
                  <a:rPr lang="en-US" sz="4400" dirty="0" err="1">
                    <a:latin typeface="Times New Roman"/>
                    <a:ea typeface="MS Mincho"/>
                  </a:rPr>
                  <a:t>Vì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sSup>
                          <m:sSup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e>
                          <m:sup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2</m:t>
                            </m:r>
                          </m:sup>
                        </m:sSup>
                      </m:e>
                    </m:func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=+</m:t>
                    </m:r>
                    <m:r>
                      <a:rPr lang="en-US" sz="44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5890" y="7162800"/>
                <a:ext cx="4055597" cy="769441"/>
              </a:xfrm>
              <a:prstGeom prst="rect">
                <a:avLst/>
              </a:prstGeom>
              <a:blipFill rotWithShape="1">
                <a:blip r:embed="rId12"/>
                <a:stretch>
                  <a:fillRect l="-6006" t="-16667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5951487" y="6977418"/>
                <a:ext cx="6867970" cy="1105688"/>
              </a:xfrm>
              <a:prstGeom prst="rect">
                <a:avLst/>
              </a:prstGeom>
            </p:spPr>
            <p:txBody>
              <a:bodyPr wrap="none" lIns="91427" tIns="45712" rIns="91427" bIns="45712">
                <a:spAutoFit/>
              </a:bodyPr>
              <a:lstStyle/>
              <a:p>
                <a:r>
                  <a:rPr lang="en-US" sz="4400" dirty="0" err="1">
                    <a:latin typeface="Times New Roman"/>
                    <a:ea typeface="MS Mincho"/>
                  </a:rPr>
                  <a:t>và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1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fPr>
                              <m:num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 sz="4400" i="1">
                                <a:latin typeface="Cambria Math"/>
                                <a:ea typeface="MS Mincho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fPr>
                              <m:num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4400" i="1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400" i="1">
                                        <a:latin typeface="Cambria Math"/>
                                        <a:ea typeface="MS Mincho"/>
                                        <a:cs typeface="Times New Roman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400" i="1">
                                        <a:latin typeface="Cambria Math"/>
                                        <a:ea typeface="MS Mincho"/>
                                        <a:cs typeface="Times New Roman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=1&gt;0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51487" y="6977418"/>
                <a:ext cx="6867970" cy="1105687"/>
              </a:xfrm>
              <a:prstGeom prst="rect">
                <a:avLst/>
              </a:prstGeom>
              <a:blipFill rotWithShape="1">
                <a:blip r:embed="rId13"/>
                <a:stretch>
                  <a:fillRect l="-3641" b="-10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895892" y="8382000"/>
                <a:ext cx="7378943" cy="1105688"/>
              </a:xfrm>
              <a:prstGeom prst="rect">
                <a:avLst/>
              </a:prstGeom>
            </p:spPr>
            <p:txBody>
              <a:bodyPr wrap="none" lIns="91427" tIns="45712" rIns="91427" bIns="45712">
                <a:spAutoFit/>
              </a:bodyPr>
              <a:lstStyle/>
              <a:p>
                <a:r>
                  <a:rPr lang="en-US" sz="4400" dirty="0" err="1">
                    <a:latin typeface="Times New Roman"/>
                    <a:ea typeface="MS Mincho"/>
                  </a:rPr>
                  <a:t>nên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sSup>
                          <m:sSup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e>
                          <m:sup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2</m:t>
                            </m:r>
                          </m:sup>
                        </m:sSup>
                      </m:e>
                    </m:func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1</m:t>
                        </m:r>
                        <m:r>
                          <a:rPr lang="en-US" sz="4400" i="1">
                            <a:latin typeface="Cambria Math"/>
                            <a:ea typeface="MS Mincho"/>
                          </a:rPr>
                          <m:t>−</m:t>
                        </m:r>
                        <m:f>
                          <m:f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fPr>
                          <m:num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2</m:t>
                            </m:r>
                          </m:num>
                          <m:den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</m:den>
                        </m:f>
                        <m:r>
                          <a:rPr lang="en-US" sz="4400" i="1">
                            <a:latin typeface="Cambria Math"/>
                            <a:ea typeface="MS Mincho"/>
                          </a:rPr>
                          <m:t>−</m:t>
                        </m:r>
                        <m:f>
                          <m:f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fPr>
                          <m:num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=+</m:t>
                    </m:r>
                    <m:r>
                      <a:rPr lang="en-US" sz="44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5890" y="8382000"/>
                <a:ext cx="7378943" cy="1105687"/>
              </a:xfrm>
              <a:prstGeom prst="rect">
                <a:avLst/>
              </a:prstGeom>
              <a:blipFill rotWithShape="1">
                <a:blip r:embed="rId14"/>
                <a:stretch>
                  <a:fillRect l="-3303" b="-10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1962394" y="9915499"/>
                <a:ext cx="7249486" cy="769442"/>
              </a:xfrm>
              <a:prstGeom prst="rect">
                <a:avLst/>
              </a:prstGeom>
            </p:spPr>
            <p:txBody>
              <a:bodyPr wrap="none" lIns="91427" tIns="45712" rIns="91427" bIns="45712">
                <a:spAutoFit/>
              </a:bodyPr>
              <a:lstStyle/>
              <a:p>
                <a:r>
                  <a:rPr lang="en-US" sz="4400" dirty="0" err="1">
                    <a:latin typeface="Times New Roman"/>
                    <a:ea typeface="MS Mincho"/>
                  </a:rPr>
                  <a:t>Vậy</a:t>
                </a:r>
                <a:r>
                  <a:rPr lang="en-US" sz="4400" dirty="0">
                    <a:latin typeface="Times New Roman"/>
                    <a:ea typeface="MS Mincho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uncPr>
                      <m:fName>
                        <m:r>
                          <a:rPr lang="en-US" sz="4400" i="1">
                            <a:latin typeface="Cambria Math"/>
                            <a:ea typeface="MS Mincho"/>
                            <a:cs typeface="Times New Roman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400" i="1"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400" i="1">
                                    <a:latin typeface="Cambria Math"/>
                                    <a:ea typeface="MS Mincho"/>
                                    <a:cs typeface="Times New Roman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400" i="1">
                                <a:latin typeface="Cambria Math"/>
                                <a:ea typeface="MS Mincho"/>
                              </a:rPr>
                              <m:t>−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2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𝑛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</a:rPr>
                              <m:t>−</m:t>
                            </m:r>
                            <m:r>
                              <a:rPr lang="en-US" sz="4400" i="1">
                                <a:latin typeface="Cambria Math"/>
                                <a:ea typeface="MS Mincho"/>
                                <a:cs typeface="Times New Roman"/>
                              </a:rPr>
                              <m:t>1</m:t>
                            </m:r>
                          </m:e>
                        </m:d>
                      </m:e>
                    </m:func>
                    <m:r>
                      <a:rPr lang="en-US" sz="4400" i="1">
                        <a:latin typeface="Cambria Math"/>
                        <a:ea typeface="MS Mincho"/>
                        <a:cs typeface="Times New Roman"/>
                      </a:rPr>
                      <m:t>=+</m:t>
                    </m:r>
                    <m:r>
                      <a:rPr lang="en-US" sz="4400" i="1">
                        <a:latin typeface="Cambria Math"/>
                        <a:ea typeface="MS Mincho"/>
                      </a:rPr>
                      <m:t>∞</m:t>
                    </m:r>
                  </m:oMath>
                </a14:m>
                <a:r>
                  <a:rPr lang="en-US" sz="4400" dirty="0">
                    <a:latin typeface="Times New Roman"/>
                    <a:ea typeface="MS Mincho"/>
                  </a:rPr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2394" y="9915497"/>
                <a:ext cx="7249485" cy="769441"/>
              </a:xfrm>
              <a:prstGeom prst="rect">
                <a:avLst/>
              </a:prstGeom>
              <a:blipFill rotWithShape="1">
                <a:blip r:embed="rId15"/>
                <a:stretch>
                  <a:fillRect l="-3361" t="-16667" r="-2437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2" name="Rounded Rectangle 171"/>
          <p:cNvSpPr/>
          <p:nvPr/>
        </p:nvSpPr>
        <p:spPr>
          <a:xfrm>
            <a:off x="209487" y="1826628"/>
            <a:ext cx="1269205" cy="804672"/>
          </a:xfrm>
          <a:prstGeom prst="roundRect">
            <a:avLst/>
          </a:prstGeom>
          <a:solidFill>
            <a:srgbClr val="145F8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2" rIns="91427" bIns="45712" rtlCol="0" anchor="ctr"/>
          <a:lstStyle/>
          <a:p>
            <a:pPr algn="ctr"/>
            <a:endParaRPr lang="en-US"/>
          </a:p>
        </p:txBody>
      </p:sp>
      <p:sp>
        <p:nvSpPr>
          <p:cNvPr id="175" name="TextBox 174"/>
          <p:cNvSpPr txBox="1"/>
          <p:nvPr/>
        </p:nvSpPr>
        <p:spPr>
          <a:xfrm>
            <a:off x="557147" y="1798579"/>
            <a:ext cx="543741" cy="769442"/>
          </a:xfrm>
          <a:prstGeom prst="rect">
            <a:avLst/>
          </a:prstGeom>
          <a:noFill/>
        </p:spPr>
        <p:txBody>
          <a:bodyPr wrap="none" lIns="91427" tIns="45712" rIns="91427" bIns="45712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50" grpId="0"/>
      <p:bldP spid="130" grpId="0"/>
      <p:bldP spid="131" grpId="0"/>
      <p:bldP spid="13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52632" y="3782121"/>
            <a:ext cx="24159331" cy="2164998"/>
            <a:chOff x="534987" y="1647866"/>
            <a:chExt cx="23340848" cy="218385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55649" y="2115275"/>
              <a:ext cx="23120186" cy="1716441"/>
            </a:xfrm>
            <a:prstGeom prst="roundRect">
              <a:avLst>
                <a:gd name="adj" fmla="val 5492"/>
              </a:avLst>
            </a:prstGeom>
            <a:solidFill>
              <a:srgbClr val="9BBB59">
                <a:lumMod val="40000"/>
                <a:lumOff val="60000"/>
              </a:srgb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defTabSz="4353470">
                <a:defRPr/>
              </a:pPr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4987" y="1647866"/>
              <a:ext cx="3505200" cy="1176337"/>
              <a:chOff x="534987" y="1647866"/>
              <a:chExt cx="3505200" cy="1176337"/>
            </a:xfrm>
          </p:grpSpPr>
          <p:sp>
            <p:nvSpPr>
              <p:cNvPr id="7" name="Isosceles Triangle 44"/>
              <p:cNvSpPr/>
              <p:nvPr/>
            </p:nvSpPr>
            <p:spPr bwMode="auto">
              <a:xfrm rot="5400000" flipV="1">
                <a:off x="534195" y="2602747"/>
                <a:ext cx="227012" cy="215900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Pentagon 7"/>
              <p:cNvSpPr/>
              <p:nvPr/>
            </p:nvSpPr>
            <p:spPr bwMode="auto">
              <a:xfrm>
                <a:off x="534987" y="1647866"/>
                <a:ext cx="3505200" cy="955675"/>
              </a:xfrm>
              <a:prstGeom prst="homePlate">
                <a:avLst>
                  <a:gd name="adj" fmla="val 12444"/>
                </a:avLst>
              </a:pr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" name="Group 11"/>
              <p:cNvGrpSpPr/>
              <p:nvPr/>
            </p:nvGrpSpPr>
            <p:grpSpPr bwMode="auto">
              <a:xfrm>
                <a:off x="683775" y="1836907"/>
                <a:ext cx="582199" cy="537956"/>
                <a:chOff x="7440266" y="3398551"/>
                <a:chExt cx="757238" cy="765175"/>
              </a:xfrm>
              <a:solidFill>
                <a:sysClr val="window" lastClr="FFFFFF">
                  <a:lumMod val="95000"/>
                </a:sysClr>
              </a:solidFill>
            </p:grpSpPr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7440266" y="3436652"/>
                  <a:ext cx="344488" cy="344489"/>
                </a:xfrm>
                <a:custGeom>
                  <a:avLst/>
                  <a:gdLst/>
                  <a:ahLst/>
                  <a:cxnLst>
                    <a:cxn ang="0">
                      <a:pos x="33" y="184"/>
                    </a:cxn>
                    <a:cxn ang="0">
                      <a:pos x="181" y="184"/>
                    </a:cxn>
                    <a:cxn ang="0">
                      <a:pos x="181" y="33"/>
                    </a:cxn>
                    <a:cxn ang="0">
                      <a:pos x="33" y="33"/>
                    </a:cxn>
                    <a:cxn ang="0">
                      <a:pos x="33" y="184"/>
                    </a:cxn>
                    <a:cxn ang="0">
                      <a:pos x="217" y="217"/>
                    </a:cxn>
                    <a:cxn ang="0">
                      <a:pos x="0" y="217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17"/>
                    </a:cxn>
                  </a:cxnLst>
                  <a:rect l="0" t="0" r="r" b="b"/>
                  <a:pathLst>
                    <a:path w="217" h="217">
                      <a:moveTo>
                        <a:pt x="33" y="184"/>
                      </a:moveTo>
                      <a:lnTo>
                        <a:pt x="181" y="184"/>
                      </a:lnTo>
                      <a:lnTo>
                        <a:pt x="181" y="33"/>
                      </a:lnTo>
                      <a:lnTo>
                        <a:pt x="33" y="33"/>
                      </a:lnTo>
                      <a:lnTo>
                        <a:pt x="33" y="184"/>
                      </a:lnTo>
                      <a:close/>
                      <a:moveTo>
                        <a:pt x="217" y="217"/>
                      </a:moveTo>
                      <a:lnTo>
                        <a:pt x="0" y="217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7440266" y="3814473"/>
                  <a:ext cx="344488" cy="349251"/>
                </a:xfrm>
                <a:custGeom>
                  <a:avLst/>
                  <a:gdLst/>
                  <a:ahLst/>
                  <a:cxnLst>
                    <a:cxn ang="0">
                      <a:pos x="33" y="185"/>
                    </a:cxn>
                    <a:cxn ang="0">
                      <a:pos x="181" y="185"/>
                    </a:cxn>
                    <a:cxn ang="0">
                      <a:pos x="181" y="36"/>
                    </a:cxn>
                    <a:cxn ang="0">
                      <a:pos x="33" y="36"/>
                    </a:cxn>
                    <a:cxn ang="0">
                      <a:pos x="33" y="185"/>
                    </a:cxn>
                    <a:cxn ang="0">
                      <a:pos x="217" y="220"/>
                    </a:cxn>
                    <a:cxn ang="0">
                      <a:pos x="0" y="220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20"/>
                    </a:cxn>
                  </a:cxnLst>
                  <a:rect l="0" t="0" r="r" b="b"/>
                  <a:pathLst>
                    <a:path w="217" h="220">
                      <a:moveTo>
                        <a:pt x="33" y="185"/>
                      </a:moveTo>
                      <a:lnTo>
                        <a:pt x="181" y="185"/>
                      </a:lnTo>
                      <a:lnTo>
                        <a:pt x="181" y="36"/>
                      </a:lnTo>
                      <a:lnTo>
                        <a:pt x="33" y="36"/>
                      </a:lnTo>
                      <a:lnTo>
                        <a:pt x="33" y="185"/>
                      </a:lnTo>
                      <a:close/>
                      <a:moveTo>
                        <a:pt x="217" y="220"/>
                      </a:moveTo>
                      <a:lnTo>
                        <a:pt x="0" y="220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7506941" y="3398551"/>
                  <a:ext cx="341313" cy="288925"/>
                </a:xfrm>
                <a:custGeom>
                  <a:avLst/>
                  <a:gdLst/>
                  <a:ahLst/>
                  <a:cxnLst>
                    <a:cxn ang="0">
                      <a:pos x="76" y="182"/>
                    </a:cxn>
                    <a:cxn ang="0">
                      <a:pos x="0" y="114"/>
                    </a:cxn>
                    <a:cxn ang="0">
                      <a:pos x="24" y="88"/>
                    </a:cxn>
                    <a:cxn ang="0">
                      <a:pos x="73" y="132"/>
                    </a:cxn>
                    <a:cxn ang="0">
                      <a:pos x="187" y="0"/>
                    </a:cxn>
                    <a:cxn ang="0">
                      <a:pos x="215" y="24"/>
                    </a:cxn>
                    <a:cxn ang="0">
                      <a:pos x="76" y="182"/>
                    </a:cxn>
                  </a:cxnLst>
                  <a:rect l="0" t="0" r="r" b="b"/>
                  <a:pathLst>
                    <a:path w="215" h="182">
                      <a:moveTo>
                        <a:pt x="76" y="182"/>
                      </a:moveTo>
                      <a:lnTo>
                        <a:pt x="0" y="114"/>
                      </a:lnTo>
                      <a:lnTo>
                        <a:pt x="24" y="88"/>
                      </a:lnTo>
                      <a:lnTo>
                        <a:pt x="73" y="132"/>
                      </a:lnTo>
                      <a:lnTo>
                        <a:pt x="187" y="0"/>
                      </a:lnTo>
                      <a:lnTo>
                        <a:pt x="215" y="24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7840316" y="4100226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7840316" y="3717639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7840316" y="3973225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0316" y="3590640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0" name="Chevron 9"/>
              <p:cNvSpPr/>
              <p:nvPr/>
            </p:nvSpPr>
            <p:spPr bwMode="auto">
              <a:xfrm>
                <a:off x="1330000" y="1771634"/>
                <a:ext cx="142625" cy="707897"/>
              </a:xfrm>
              <a:prstGeom prst="chevron">
                <a:avLst>
                  <a:gd name="adj" fmla="val 6811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 defTabSz="4353470">
                  <a:defRPr/>
                </a:pPr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1797473" y="1653396"/>
                <a:ext cx="1751885" cy="869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4128" eaLnBrk="1" hangingPunct="1"/>
                <a:r>
                  <a:rPr lang="en-US" sz="5000" kern="0" dirty="0" err="1">
                    <a:solidFill>
                      <a:prstClr val="white"/>
                    </a:solidFill>
                    <a:latin typeface="Tahoma" pitchFamily="34" charset="0"/>
                    <a:cs typeface="Tahoma" pitchFamily="34" charset="0"/>
                  </a:rPr>
                  <a:t>Câu</a:t>
                </a:r>
                <a:r>
                  <a:rPr lang="en-US" sz="5000" kern="0" dirty="0">
                    <a:solidFill>
                      <a:prstClr val="white"/>
                    </a:solidFill>
                    <a:latin typeface="Tahoma" pitchFamily="34" charset="0"/>
                    <a:cs typeface="Tahoma" pitchFamily="34" charset="0"/>
                  </a:rPr>
                  <a:t> 1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252632" y="6298775"/>
            <a:ext cx="24270354" cy="4916738"/>
            <a:chOff x="100942" y="1884289"/>
            <a:chExt cx="12133597" cy="2371895"/>
          </a:xfrm>
        </p:grpSpPr>
        <p:grpSp>
          <p:nvGrpSpPr>
            <p:cNvPr id="20" name="Group 19"/>
            <p:cNvGrpSpPr/>
            <p:nvPr/>
          </p:nvGrpSpPr>
          <p:grpSpPr>
            <a:xfrm>
              <a:off x="100942" y="1884289"/>
              <a:ext cx="6037322" cy="1116500"/>
              <a:chOff x="5391452" y="1375970"/>
              <a:chExt cx="6016848" cy="103794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5665843" y="1375970"/>
                <a:ext cx="5742457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391452" y="1673615"/>
                <a:ext cx="552481" cy="43835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b="1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6188600" y="1890086"/>
              <a:ext cx="6045939" cy="1116501"/>
              <a:chOff x="8552446" y="1381355"/>
              <a:chExt cx="6025441" cy="103794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8762929" y="1381355"/>
                <a:ext cx="5814958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 dirty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8552446" y="1641397"/>
                <a:ext cx="473962" cy="421745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b="1" kern="0" dirty="0">
                    <a:solidFill>
                      <a:prstClr val="white"/>
                    </a:solidFill>
                  </a:rPr>
                  <a:t>B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141750" y="3115578"/>
              <a:ext cx="6012781" cy="1116501"/>
              <a:chOff x="-379933" y="2520626"/>
              <a:chExt cx="5992392" cy="103794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-146224" y="2520626"/>
                <a:ext cx="5758683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-379933" y="2749376"/>
                <a:ext cx="487238" cy="491564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b="1" kern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6179734" y="3139682"/>
              <a:ext cx="6054803" cy="1116502"/>
              <a:chOff x="2731543" y="2543032"/>
              <a:chExt cx="6034276" cy="103794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967922" y="2543032"/>
                <a:ext cx="5797897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2731543" y="2819480"/>
                <a:ext cx="484013" cy="405853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b="1" kern="0" dirty="0">
                    <a:solidFill>
                      <a:prstClr val="white"/>
                    </a:solidFill>
                  </a:rPr>
                  <a:t>D</a:t>
                </a: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739078" y="11296609"/>
            <a:ext cx="23815893" cy="1645617"/>
            <a:chOff x="184495" y="3641107"/>
            <a:chExt cx="11834900" cy="1092645"/>
          </a:xfrm>
        </p:grpSpPr>
        <p:sp>
          <p:nvSpPr>
            <p:cNvPr id="35" name="Rounded Rectangle 34"/>
            <p:cNvSpPr/>
            <p:nvPr/>
          </p:nvSpPr>
          <p:spPr>
            <a:xfrm>
              <a:off x="184495" y="3865216"/>
              <a:ext cx="11834900" cy="868536"/>
            </a:xfrm>
            <a:prstGeom prst="roundRect">
              <a:avLst>
                <a:gd name="adj" fmla="val 2239"/>
              </a:avLst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128"/>
              <a:endPara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03200" y="3641107"/>
              <a:ext cx="1864816" cy="510888"/>
              <a:chOff x="1275608" y="6248212"/>
              <a:chExt cx="3655715" cy="928256"/>
            </a:xfrm>
          </p:grpSpPr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 rot="16200000" flipV="1">
                <a:off x="2966547" y="5152503"/>
                <a:ext cx="794482" cy="3135071"/>
              </a:xfrm>
              <a:prstGeom prst="round1Rect">
                <a:avLst/>
              </a:prstGeom>
              <a:solidFill>
                <a:sysClr val="window" lastClr="FFFFFF"/>
              </a:solidFill>
              <a:ln w="57150">
                <a:solidFill>
                  <a:srgbClr val="F79646">
                    <a:lumMod val="50000"/>
                  </a:srgb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349160" y="6248212"/>
                <a:ext cx="1902336" cy="9282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28"/>
                <a:r>
                  <a:rPr lang="vi-VN" sz="44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Lời </a:t>
                </a:r>
                <a:r>
                  <a:rPr lang="en-US" sz="44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</a:t>
                </a:r>
                <a:r>
                  <a:rPr lang="vi-VN" sz="44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iải</a:t>
                </a:r>
                <a:endParaRPr lang="en-US" sz="4400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ound Diagonal Corner Rectangle 38"/>
              <p:cNvSpPr/>
              <p:nvPr/>
            </p:nvSpPr>
            <p:spPr>
              <a:xfrm flipV="1">
                <a:off x="1275608" y="6330946"/>
                <a:ext cx="852450" cy="820481"/>
              </a:xfrm>
              <a:prstGeom prst="round2DiagRect">
                <a:avLst/>
              </a:prstGeom>
              <a:solidFill>
                <a:srgbClr val="F79646">
                  <a:lumMod val="75000"/>
                </a:srgbClr>
              </a:solidFill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p:spPr>
            <p:txBody>
              <a:bodyPr rtlCol="0" anchor="ctr"/>
              <a:lstStyle/>
              <a:p>
                <a:pPr algn="ctr" defTabSz="914128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1403701" y="6378164"/>
                <a:ext cx="545196" cy="739115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" name="Rectangle 1"/>
          <p:cNvSpPr/>
          <p:nvPr/>
        </p:nvSpPr>
        <p:spPr>
          <a:xfrm>
            <a:off x="7215517" y="4542305"/>
            <a:ext cx="9932869" cy="1108006"/>
          </a:xfrm>
          <a:prstGeom prst="rect">
            <a:avLst/>
          </a:prstGeom>
        </p:spPr>
        <p:txBody>
          <a:bodyPr wrap="square" lIns="182861" tIns="91431" rIns="182861" bIns="91431">
            <a:spAutoFit/>
          </a:bodyPr>
          <a:lstStyle/>
          <a:p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798677" y="6989207"/>
                <a:ext cx="8399676" cy="923330"/>
              </a:xfrm>
              <a:prstGeom prst="rect">
                <a:avLst/>
              </a:prstGeom>
            </p:spPr>
            <p:txBody>
              <a:bodyPr wrap="none" lIns="182861" tIns="91431" rIns="182861" bIns="91431">
                <a:spAutoFit/>
              </a:bodyPr>
              <a:lstStyle/>
              <a:p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sSub>
                          <m:sSub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hằng</a:t>
                </a:r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8675" y="6989206"/>
                <a:ext cx="8399676" cy="923330"/>
              </a:xfrm>
              <a:prstGeom prst="rect">
                <a:avLst/>
              </a:prstGeom>
              <a:blipFill rotWithShape="1">
                <a:blip r:embed="rId2"/>
                <a:stretch>
                  <a:fillRect t="-9934" r="-2177" b="-29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13556239" y="6975091"/>
                <a:ext cx="6564319" cy="923330"/>
              </a:xfrm>
              <a:prstGeom prst="rect">
                <a:avLst/>
              </a:prstGeom>
            </p:spPr>
            <p:txBody>
              <a:bodyPr wrap="none" lIns="182861" tIns="91431" rIns="182861" bIns="91431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sSup>
                          <m:sSup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func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)</a:t>
                </a: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56239" y="6975090"/>
                <a:ext cx="6564319" cy="923330"/>
              </a:xfrm>
              <a:prstGeom prst="rect">
                <a:avLst/>
              </a:prstGeom>
              <a:blipFill rotWithShape="1">
                <a:blip r:embed="rId3"/>
                <a:stretch>
                  <a:fillRect t="-9211" r="-2321" b="-29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1428879" y="9343778"/>
                <a:ext cx="5004478" cy="1251624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func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877" y="9343777"/>
                <a:ext cx="5004478" cy="1251624"/>
              </a:xfrm>
              <a:prstGeom prst="rect">
                <a:avLst/>
              </a:prstGeom>
              <a:blipFill rotWithShape="1">
                <a:blip r:embed="rId4"/>
                <a:stretch>
                  <a:fillRect b="-6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3502004" y="9472532"/>
                <a:ext cx="7962577" cy="1251624"/>
              </a:xfrm>
              <a:prstGeom prst="rect">
                <a:avLst/>
              </a:prstGeom>
            </p:spPr>
            <p:txBody>
              <a:bodyPr wrap="none" lIns="182861" tIns="91431" rIns="182861" bIns="91431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nguyên</a:t>
                </a:r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dương</a:t>
                </a:r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2004" y="9472531"/>
                <a:ext cx="7962577" cy="1251624"/>
              </a:xfrm>
              <a:prstGeom prst="rect">
                <a:avLst/>
              </a:prstGeom>
              <a:blipFill rotWithShape="1">
                <a:blip r:embed="rId5"/>
                <a:stretch>
                  <a:fillRect r="-1991" b="-6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ction Button: Forward or Next 42">
            <a:hlinkClick r:id="" action="ppaction://noaction" highlightClick="1"/>
          </p:cNvPr>
          <p:cNvSpPr/>
          <p:nvPr/>
        </p:nvSpPr>
        <p:spPr>
          <a:xfrm>
            <a:off x="23564736" y="14328681"/>
            <a:ext cx="873570" cy="873342"/>
          </a:xfrm>
          <a:prstGeom prst="actionButtonForwardNext">
            <a:avLst/>
          </a:prstGeom>
          <a:solidFill>
            <a:srgbClr val="C0504D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olSlant"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endParaRPr lang="en-US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12361386" y="6830641"/>
            <a:ext cx="1088672" cy="1000402"/>
          </a:xfrm>
          <a:prstGeom prst="ellipse">
            <a:avLst/>
          </a:prstGeom>
          <a:solidFill>
            <a:srgbClr val="C0504D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r>
              <a:rPr lang="en-US" sz="6400" kern="0">
                <a:solidFill>
                  <a:prstClr val="white"/>
                </a:solidFill>
                <a:latin typeface="Calibri"/>
              </a:rPr>
              <a:t>B</a:t>
            </a:r>
            <a:endParaRPr lang="en-US" sz="6400" kern="0" dirty="0">
              <a:solidFill>
                <a:prstClr val="white"/>
              </a:solidFill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433023" y="11811128"/>
                <a:ext cx="7268704" cy="954108"/>
              </a:xfrm>
              <a:prstGeom prst="rect">
                <a:avLst/>
              </a:prstGeom>
            </p:spPr>
            <p:txBody>
              <a:bodyPr wrap="none" lIns="182861" tIns="91431" rIns="182861" bIns="91431">
                <a:spAutoFit/>
              </a:bodyPr>
              <a:lstStyle/>
              <a:p>
                <a:pPr algn="ctr" defTabSz="914128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en-US" sz="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ì </m:t>
                      </m:r>
                      <m:func>
                        <m:funcPr>
                          <m:ctrlPr>
                            <a:rPr lang="en-US" sz="5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5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𝑙𝑖𝑚</m:t>
                          </m:r>
                        </m:fName>
                        <m:e>
                          <m:sSup>
                            <m:sSupPr>
                              <m:ctrlPr>
                                <a:rPr lang="en-US" sz="5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5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5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en-US" sz="5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sz="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(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5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5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5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&lt;1</m:t>
                      </m:r>
                      <m:r>
                        <m:rPr>
                          <m:nor/>
                        </m:rPr>
                        <a:rPr lang="en-US" sz="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)</m:t>
                      </m:r>
                    </m:oMath>
                  </m:oMathPara>
                </a14:m>
                <a:endParaRPr lang="en-US" sz="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021" y="11811127"/>
                <a:ext cx="7268704" cy="95410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13479528" y="11889330"/>
            <a:ext cx="4611478" cy="954108"/>
          </a:xfrm>
          <a:prstGeom prst="rect">
            <a:avLst/>
          </a:prstGeom>
        </p:spPr>
        <p:txBody>
          <a:bodyPr wrap="none" lIns="182861" tIns="91431" rIns="182861" bIns="91431">
            <a:spAutoFit/>
          </a:bodyPr>
          <a:lstStyle/>
          <a:p>
            <a:r>
              <a:rPr lang="en-US" sz="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en-US" sz="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sai</a:t>
            </a:r>
            <a:endParaRPr lang="en-US" sz="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01787" y="1844245"/>
            <a:ext cx="5081460" cy="769442"/>
          </a:xfrm>
          <a:prstGeom prst="rect">
            <a:avLst/>
          </a:prstGeom>
          <a:noFill/>
        </p:spPr>
        <p:txBody>
          <a:bodyPr wrap="square" lIns="91427" tIns="45712" rIns="91427" bIns="45712" rtlCol="0">
            <a:spAutoFit/>
          </a:bodyPr>
          <a:lstStyle/>
          <a:p>
            <a:r>
              <a:rPr lang="en-US" sz="44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LUYỆN TẬP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209487" y="1826628"/>
            <a:ext cx="1269205" cy="804672"/>
          </a:xfrm>
          <a:prstGeom prst="roundRect">
            <a:avLst/>
          </a:prstGeom>
          <a:solidFill>
            <a:srgbClr val="145F8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2" rIns="91427" bIns="45712"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557147" y="1798579"/>
            <a:ext cx="543741" cy="769442"/>
          </a:xfrm>
          <a:prstGeom prst="rect">
            <a:avLst/>
          </a:prstGeom>
          <a:noFill/>
        </p:spPr>
        <p:txBody>
          <a:bodyPr wrap="none" lIns="91427" tIns="45712" rIns="91427" bIns="45712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6437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3" grpId="0" animBg="1"/>
      <p:bldP spid="46" grpId="0" animBg="1"/>
      <p:bldP spid="4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46232" y="4000945"/>
            <a:ext cx="23815893" cy="1471454"/>
            <a:chOff x="534987" y="1647866"/>
            <a:chExt cx="23340848" cy="1234109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55649" y="1720892"/>
              <a:ext cx="23120186" cy="1161083"/>
            </a:xfrm>
            <a:prstGeom prst="roundRect">
              <a:avLst>
                <a:gd name="adj" fmla="val 5492"/>
              </a:avLst>
            </a:prstGeom>
            <a:solidFill>
              <a:srgbClr val="9BBB59">
                <a:lumMod val="40000"/>
                <a:lumOff val="60000"/>
              </a:srgb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defTabSz="4353470">
                <a:defRPr/>
              </a:pPr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4987" y="1647866"/>
              <a:ext cx="3505200" cy="1176337"/>
              <a:chOff x="534987" y="1647866"/>
              <a:chExt cx="3505200" cy="1176337"/>
            </a:xfrm>
          </p:grpSpPr>
          <p:sp>
            <p:nvSpPr>
              <p:cNvPr id="7" name="Isosceles Triangle 44"/>
              <p:cNvSpPr/>
              <p:nvPr/>
            </p:nvSpPr>
            <p:spPr bwMode="auto">
              <a:xfrm rot="5400000" flipV="1">
                <a:off x="534195" y="2602747"/>
                <a:ext cx="227012" cy="215900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Pentagon 7"/>
              <p:cNvSpPr/>
              <p:nvPr/>
            </p:nvSpPr>
            <p:spPr bwMode="auto">
              <a:xfrm>
                <a:off x="534987" y="1647866"/>
                <a:ext cx="3505200" cy="955675"/>
              </a:xfrm>
              <a:prstGeom prst="homePlate">
                <a:avLst>
                  <a:gd name="adj" fmla="val 12444"/>
                </a:avLst>
              </a:pr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" name="Group 11"/>
              <p:cNvGrpSpPr/>
              <p:nvPr/>
            </p:nvGrpSpPr>
            <p:grpSpPr bwMode="auto">
              <a:xfrm>
                <a:off x="683775" y="1836907"/>
                <a:ext cx="582199" cy="537956"/>
                <a:chOff x="7440266" y="3398551"/>
                <a:chExt cx="757238" cy="765175"/>
              </a:xfrm>
              <a:solidFill>
                <a:sysClr val="window" lastClr="FFFFFF">
                  <a:lumMod val="95000"/>
                </a:sysClr>
              </a:solidFill>
            </p:grpSpPr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7440266" y="3436652"/>
                  <a:ext cx="344488" cy="344489"/>
                </a:xfrm>
                <a:custGeom>
                  <a:avLst/>
                  <a:gdLst/>
                  <a:ahLst/>
                  <a:cxnLst>
                    <a:cxn ang="0">
                      <a:pos x="33" y="184"/>
                    </a:cxn>
                    <a:cxn ang="0">
                      <a:pos x="181" y="184"/>
                    </a:cxn>
                    <a:cxn ang="0">
                      <a:pos x="181" y="33"/>
                    </a:cxn>
                    <a:cxn ang="0">
                      <a:pos x="33" y="33"/>
                    </a:cxn>
                    <a:cxn ang="0">
                      <a:pos x="33" y="184"/>
                    </a:cxn>
                    <a:cxn ang="0">
                      <a:pos x="217" y="217"/>
                    </a:cxn>
                    <a:cxn ang="0">
                      <a:pos x="0" y="217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17"/>
                    </a:cxn>
                  </a:cxnLst>
                  <a:rect l="0" t="0" r="r" b="b"/>
                  <a:pathLst>
                    <a:path w="217" h="217">
                      <a:moveTo>
                        <a:pt x="33" y="184"/>
                      </a:moveTo>
                      <a:lnTo>
                        <a:pt x="181" y="184"/>
                      </a:lnTo>
                      <a:lnTo>
                        <a:pt x="181" y="33"/>
                      </a:lnTo>
                      <a:lnTo>
                        <a:pt x="33" y="33"/>
                      </a:lnTo>
                      <a:lnTo>
                        <a:pt x="33" y="184"/>
                      </a:lnTo>
                      <a:close/>
                      <a:moveTo>
                        <a:pt x="217" y="217"/>
                      </a:moveTo>
                      <a:lnTo>
                        <a:pt x="0" y="217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7440266" y="3814473"/>
                  <a:ext cx="344488" cy="349251"/>
                </a:xfrm>
                <a:custGeom>
                  <a:avLst/>
                  <a:gdLst/>
                  <a:ahLst/>
                  <a:cxnLst>
                    <a:cxn ang="0">
                      <a:pos x="33" y="185"/>
                    </a:cxn>
                    <a:cxn ang="0">
                      <a:pos x="181" y="185"/>
                    </a:cxn>
                    <a:cxn ang="0">
                      <a:pos x="181" y="36"/>
                    </a:cxn>
                    <a:cxn ang="0">
                      <a:pos x="33" y="36"/>
                    </a:cxn>
                    <a:cxn ang="0">
                      <a:pos x="33" y="185"/>
                    </a:cxn>
                    <a:cxn ang="0">
                      <a:pos x="217" y="220"/>
                    </a:cxn>
                    <a:cxn ang="0">
                      <a:pos x="0" y="220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20"/>
                    </a:cxn>
                  </a:cxnLst>
                  <a:rect l="0" t="0" r="r" b="b"/>
                  <a:pathLst>
                    <a:path w="217" h="220">
                      <a:moveTo>
                        <a:pt x="33" y="185"/>
                      </a:moveTo>
                      <a:lnTo>
                        <a:pt x="181" y="185"/>
                      </a:lnTo>
                      <a:lnTo>
                        <a:pt x="181" y="36"/>
                      </a:lnTo>
                      <a:lnTo>
                        <a:pt x="33" y="36"/>
                      </a:lnTo>
                      <a:lnTo>
                        <a:pt x="33" y="185"/>
                      </a:lnTo>
                      <a:close/>
                      <a:moveTo>
                        <a:pt x="217" y="220"/>
                      </a:moveTo>
                      <a:lnTo>
                        <a:pt x="0" y="220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7506941" y="3398551"/>
                  <a:ext cx="341313" cy="288925"/>
                </a:xfrm>
                <a:custGeom>
                  <a:avLst/>
                  <a:gdLst/>
                  <a:ahLst/>
                  <a:cxnLst>
                    <a:cxn ang="0">
                      <a:pos x="76" y="182"/>
                    </a:cxn>
                    <a:cxn ang="0">
                      <a:pos x="0" y="114"/>
                    </a:cxn>
                    <a:cxn ang="0">
                      <a:pos x="24" y="88"/>
                    </a:cxn>
                    <a:cxn ang="0">
                      <a:pos x="73" y="132"/>
                    </a:cxn>
                    <a:cxn ang="0">
                      <a:pos x="187" y="0"/>
                    </a:cxn>
                    <a:cxn ang="0">
                      <a:pos x="215" y="24"/>
                    </a:cxn>
                    <a:cxn ang="0">
                      <a:pos x="76" y="182"/>
                    </a:cxn>
                  </a:cxnLst>
                  <a:rect l="0" t="0" r="r" b="b"/>
                  <a:pathLst>
                    <a:path w="215" h="182">
                      <a:moveTo>
                        <a:pt x="76" y="182"/>
                      </a:moveTo>
                      <a:lnTo>
                        <a:pt x="0" y="114"/>
                      </a:lnTo>
                      <a:lnTo>
                        <a:pt x="24" y="88"/>
                      </a:lnTo>
                      <a:lnTo>
                        <a:pt x="73" y="132"/>
                      </a:lnTo>
                      <a:lnTo>
                        <a:pt x="187" y="0"/>
                      </a:lnTo>
                      <a:lnTo>
                        <a:pt x="215" y="24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7840316" y="4100226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7840316" y="3717639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7840316" y="3973225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0316" y="3590640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0" name="Chevron 9"/>
              <p:cNvSpPr/>
              <p:nvPr/>
            </p:nvSpPr>
            <p:spPr bwMode="auto">
              <a:xfrm>
                <a:off x="1330000" y="1771634"/>
                <a:ext cx="142625" cy="707897"/>
              </a:xfrm>
              <a:prstGeom prst="chevron">
                <a:avLst>
                  <a:gd name="adj" fmla="val 6811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 defTabSz="4353470">
                  <a:defRPr/>
                </a:pPr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1624600" y="1653395"/>
                <a:ext cx="2097638" cy="851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4128" eaLnBrk="1" hangingPunct="1"/>
                <a:r>
                  <a:rPr lang="en-US" sz="6000" kern="0" dirty="0" err="1">
                    <a:solidFill>
                      <a:prstClr val="white"/>
                    </a:solidFill>
                    <a:latin typeface="Tahoma" pitchFamily="34" charset="0"/>
                    <a:cs typeface="Tahoma" pitchFamily="34" charset="0"/>
                  </a:rPr>
                  <a:t>Câu</a:t>
                </a:r>
                <a:r>
                  <a:rPr lang="en-US" sz="6000" kern="0" dirty="0">
                    <a:solidFill>
                      <a:prstClr val="white"/>
                    </a:solidFill>
                    <a:latin typeface="Tahoma" pitchFamily="34" charset="0"/>
                    <a:cs typeface="Tahoma" pitchFamily="34" charset="0"/>
                  </a:rPr>
                  <a:t> 2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517740" y="5914345"/>
            <a:ext cx="23611252" cy="2232718"/>
            <a:chOff x="281233" y="2080087"/>
            <a:chExt cx="11804089" cy="1116504"/>
          </a:xfrm>
        </p:grpSpPr>
        <p:grpSp>
          <p:nvGrpSpPr>
            <p:cNvPr id="20" name="Group 19"/>
            <p:cNvGrpSpPr/>
            <p:nvPr/>
          </p:nvGrpSpPr>
          <p:grpSpPr>
            <a:xfrm>
              <a:off x="281233" y="2080087"/>
              <a:ext cx="3056330" cy="1116500"/>
              <a:chOff x="5571142" y="1557992"/>
              <a:chExt cx="3045968" cy="103794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571142" y="1766029"/>
                <a:ext cx="552481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163101" y="2080090"/>
              <a:ext cx="3090381" cy="1116501"/>
              <a:chOff x="5537206" y="1557992"/>
              <a:chExt cx="3079904" cy="103794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B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048290" y="2080088"/>
              <a:ext cx="3121111" cy="1116501"/>
              <a:chOff x="5506580" y="1557992"/>
              <a:chExt cx="3110530" cy="103794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506580" y="1811195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994941" y="2080089"/>
              <a:ext cx="3090381" cy="1116502"/>
              <a:chOff x="5537206" y="1557992"/>
              <a:chExt cx="3079904" cy="103794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D</a:t>
                </a: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517737" y="8238781"/>
            <a:ext cx="23672882" cy="2152398"/>
            <a:chOff x="184495" y="3682146"/>
            <a:chExt cx="11834900" cy="1076339"/>
          </a:xfrm>
        </p:grpSpPr>
        <p:sp>
          <p:nvSpPr>
            <p:cNvPr id="35" name="Rounded Rectangle 34"/>
            <p:cNvSpPr/>
            <p:nvPr/>
          </p:nvSpPr>
          <p:spPr>
            <a:xfrm>
              <a:off x="184495" y="3865219"/>
              <a:ext cx="11834900" cy="893266"/>
            </a:xfrm>
            <a:prstGeom prst="roundRect">
              <a:avLst>
                <a:gd name="adj" fmla="val 2239"/>
              </a:avLst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128"/>
              <a:endParaRPr lang="en-US" sz="6400" kern="0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03200" y="3682146"/>
              <a:ext cx="2342698" cy="472371"/>
              <a:chOff x="1275608" y="6322796"/>
              <a:chExt cx="4592537" cy="858275"/>
            </a:xfrm>
          </p:grpSpPr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 rot="16200000" flipV="1">
                <a:off x="3417884" y="4701166"/>
                <a:ext cx="828631" cy="4071891"/>
              </a:xfrm>
              <a:prstGeom prst="round1Rect">
                <a:avLst/>
              </a:prstGeom>
              <a:solidFill>
                <a:sysClr val="window" lastClr="FFFFFF"/>
              </a:solidFill>
              <a:ln w="57150">
                <a:solidFill>
                  <a:srgbClr val="F79646">
                    <a:lumMod val="50000"/>
                  </a:srgb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730087" y="6398069"/>
                <a:ext cx="2149482" cy="78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28"/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Lời </a:t>
                </a:r>
                <a:r>
                  <a:rPr lang="en-US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</a:t>
                </a:r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iải</a:t>
                </a:r>
                <a:endParaRPr lang="en-US" sz="5000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ound Diagonal Corner Rectangle 38"/>
              <p:cNvSpPr/>
              <p:nvPr/>
            </p:nvSpPr>
            <p:spPr>
              <a:xfrm flipV="1">
                <a:off x="1275608" y="6330946"/>
                <a:ext cx="852450" cy="820481"/>
              </a:xfrm>
              <a:prstGeom prst="round2DiagRect">
                <a:avLst/>
              </a:prstGeom>
              <a:solidFill>
                <a:srgbClr val="F79646">
                  <a:lumMod val="75000"/>
                </a:srgbClr>
              </a:solidFill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p:spPr>
            <p:txBody>
              <a:bodyPr rtlCol="0" anchor="ctr"/>
              <a:lstStyle/>
              <a:p>
                <a:pPr algn="ctr" defTabSz="914128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1403701" y="6378164"/>
                <a:ext cx="545196" cy="739115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828412" y="4350317"/>
                <a:ext cx="10139950" cy="923330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Dãy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nào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sau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đây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giới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hạn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8412" y="4350316"/>
                <a:ext cx="10139950" cy="923330"/>
              </a:xfrm>
              <a:prstGeom prst="rect">
                <a:avLst/>
              </a:prstGeom>
              <a:blipFill rotWithShape="1">
                <a:blip r:embed="rId2"/>
                <a:stretch>
                  <a:fillRect l="-1803" t="-9934" r="-1262" b="-29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7741" y="6208537"/>
                <a:ext cx="23937826" cy="1365374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		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39" y="6208536"/>
                <a:ext cx="23937826" cy="1365374"/>
              </a:xfrm>
              <a:prstGeom prst="rect">
                <a:avLst/>
              </a:prstGeom>
              <a:blipFill rotWithShape="1">
                <a:blip r:embed="rId3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876679" y="8883192"/>
                <a:ext cx="9047630" cy="11912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𝑙𝑖𝑚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4800" i="1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vì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4800" i="1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679" y="8883191"/>
                <a:ext cx="9047630" cy="1191224"/>
              </a:xfrm>
              <a:prstGeom prst="rect">
                <a:avLst/>
              </a:prstGeom>
              <a:blipFill rotWithShape="1">
                <a:blip r:embed="rId4"/>
                <a:stretch>
                  <a:fillRect l="-4043" b="-14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17947425" y="6508193"/>
            <a:ext cx="1088672" cy="1000402"/>
          </a:xfrm>
          <a:prstGeom prst="ellipse">
            <a:avLst/>
          </a:prstGeom>
          <a:solidFill>
            <a:srgbClr val="C0504D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r>
              <a:rPr lang="en-US" sz="6400" kern="0" dirty="0">
                <a:solidFill>
                  <a:prstClr val="white"/>
                </a:solidFill>
                <a:latin typeface="Calibri"/>
              </a:rPr>
              <a:t>D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209486" y="1798578"/>
            <a:ext cx="6473761" cy="832722"/>
            <a:chOff x="209486" y="1798578"/>
            <a:chExt cx="6473760" cy="832722"/>
          </a:xfrm>
        </p:grpSpPr>
        <p:sp>
          <p:nvSpPr>
            <p:cNvPr id="44" name="TextBox 43"/>
            <p:cNvSpPr txBox="1"/>
            <p:nvPr/>
          </p:nvSpPr>
          <p:spPr>
            <a:xfrm>
              <a:off x="1601787" y="1844244"/>
              <a:ext cx="508145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LUYỆN TẬP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209486" y="1826628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7149" y="1798578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450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08817" y="3146127"/>
            <a:ext cx="23815893" cy="1471454"/>
            <a:chOff x="534987" y="1647866"/>
            <a:chExt cx="23340848" cy="1234109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55649" y="1720892"/>
              <a:ext cx="23120186" cy="1161083"/>
            </a:xfrm>
            <a:prstGeom prst="roundRect">
              <a:avLst>
                <a:gd name="adj" fmla="val 5492"/>
              </a:avLst>
            </a:prstGeom>
            <a:solidFill>
              <a:srgbClr val="9BBB59">
                <a:lumMod val="40000"/>
                <a:lumOff val="60000"/>
              </a:srgb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defTabSz="4353470">
                <a:defRPr/>
              </a:pPr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4987" y="1647866"/>
              <a:ext cx="3505200" cy="1176337"/>
              <a:chOff x="534987" y="1647866"/>
              <a:chExt cx="3505200" cy="1176337"/>
            </a:xfrm>
          </p:grpSpPr>
          <p:sp>
            <p:nvSpPr>
              <p:cNvPr id="7" name="Isosceles Triangle 44"/>
              <p:cNvSpPr/>
              <p:nvPr/>
            </p:nvSpPr>
            <p:spPr bwMode="auto">
              <a:xfrm rot="5400000" flipV="1">
                <a:off x="534195" y="2602747"/>
                <a:ext cx="227012" cy="215900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Pentagon 7"/>
              <p:cNvSpPr/>
              <p:nvPr/>
            </p:nvSpPr>
            <p:spPr bwMode="auto">
              <a:xfrm>
                <a:off x="534987" y="1647866"/>
                <a:ext cx="3505200" cy="955675"/>
              </a:xfrm>
              <a:prstGeom prst="homePlate">
                <a:avLst>
                  <a:gd name="adj" fmla="val 12444"/>
                </a:avLst>
              </a:pr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" name="Group 11"/>
              <p:cNvGrpSpPr/>
              <p:nvPr/>
            </p:nvGrpSpPr>
            <p:grpSpPr bwMode="auto">
              <a:xfrm>
                <a:off x="683775" y="1836907"/>
                <a:ext cx="582199" cy="537956"/>
                <a:chOff x="7440266" y="3398551"/>
                <a:chExt cx="757238" cy="765175"/>
              </a:xfrm>
              <a:solidFill>
                <a:sysClr val="window" lastClr="FFFFFF">
                  <a:lumMod val="95000"/>
                </a:sysClr>
              </a:solidFill>
            </p:grpSpPr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7440266" y="3436652"/>
                  <a:ext cx="344488" cy="344489"/>
                </a:xfrm>
                <a:custGeom>
                  <a:avLst/>
                  <a:gdLst/>
                  <a:ahLst/>
                  <a:cxnLst>
                    <a:cxn ang="0">
                      <a:pos x="33" y="184"/>
                    </a:cxn>
                    <a:cxn ang="0">
                      <a:pos x="181" y="184"/>
                    </a:cxn>
                    <a:cxn ang="0">
                      <a:pos x="181" y="33"/>
                    </a:cxn>
                    <a:cxn ang="0">
                      <a:pos x="33" y="33"/>
                    </a:cxn>
                    <a:cxn ang="0">
                      <a:pos x="33" y="184"/>
                    </a:cxn>
                    <a:cxn ang="0">
                      <a:pos x="217" y="217"/>
                    </a:cxn>
                    <a:cxn ang="0">
                      <a:pos x="0" y="217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17"/>
                    </a:cxn>
                  </a:cxnLst>
                  <a:rect l="0" t="0" r="r" b="b"/>
                  <a:pathLst>
                    <a:path w="217" h="217">
                      <a:moveTo>
                        <a:pt x="33" y="184"/>
                      </a:moveTo>
                      <a:lnTo>
                        <a:pt x="181" y="184"/>
                      </a:lnTo>
                      <a:lnTo>
                        <a:pt x="181" y="33"/>
                      </a:lnTo>
                      <a:lnTo>
                        <a:pt x="33" y="33"/>
                      </a:lnTo>
                      <a:lnTo>
                        <a:pt x="33" y="184"/>
                      </a:lnTo>
                      <a:close/>
                      <a:moveTo>
                        <a:pt x="217" y="217"/>
                      </a:moveTo>
                      <a:lnTo>
                        <a:pt x="0" y="217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7440266" y="3814473"/>
                  <a:ext cx="344488" cy="349251"/>
                </a:xfrm>
                <a:custGeom>
                  <a:avLst/>
                  <a:gdLst/>
                  <a:ahLst/>
                  <a:cxnLst>
                    <a:cxn ang="0">
                      <a:pos x="33" y="185"/>
                    </a:cxn>
                    <a:cxn ang="0">
                      <a:pos x="181" y="185"/>
                    </a:cxn>
                    <a:cxn ang="0">
                      <a:pos x="181" y="36"/>
                    </a:cxn>
                    <a:cxn ang="0">
                      <a:pos x="33" y="36"/>
                    </a:cxn>
                    <a:cxn ang="0">
                      <a:pos x="33" y="185"/>
                    </a:cxn>
                    <a:cxn ang="0">
                      <a:pos x="217" y="220"/>
                    </a:cxn>
                    <a:cxn ang="0">
                      <a:pos x="0" y="220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20"/>
                    </a:cxn>
                  </a:cxnLst>
                  <a:rect l="0" t="0" r="r" b="b"/>
                  <a:pathLst>
                    <a:path w="217" h="220">
                      <a:moveTo>
                        <a:pt x="33" y="185"/>
                      </a:moveTo>
                      <a:lnTo>
                        <a:pt x="181" y="185"/>
                      </a:lnTo>
                      <a:lnTo>
                        <a:pt x="181" y="36"/>
                      </a:lnTo>
                      <a:lnTo>
                        <a:pt x="33" y="36"/>
                      </a:lnTo>
                      <a:lnTo>
                        <a:pt x="33" y="185"/>
                      </a:lnTo>
                      <a:close/>
                      <a:moveTo>
                        <a:pt x="217" y="220"/>
                      </a:moveTo>
                      <a:lnTo>
                        <a:pt x="0" y="220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7506941" y="3398551"/>
                  <a:ext cx="341313" cy="288925"/>
                </a:xfrm>
                <a:custGeom>
                  <a:avLst/>
                  <a:gdLst/>
                  <a:ahLst/>
                  <a:cxnLst>
                    <a:cxn ang="0">
                      <a:pos x="76" y="182"/>
                    </a:cxn>
                    <a:cxn ang="0">
                      <a:pos x="0" y="114"/>
                    </a:cxn>
                    <a:cxn ang="0">
                      <a:pos x="24" y="88"/>
                    </a:cxn>
                    <a:cxn ang="0">
                      <a:pos x="73" y="132"/>
                    </a:cxn>
                    <a:cxn ang="0">
                      <a:pos x="187" y="0"/>
                    </a:cxn>
                    <a:cxn ang="0">
                      <a:pos x="215" y="24"/>
                    </a:cxn>
                    <a:cxn ang="0">
                      <a:pos x="76" y="182"/>
                    </a:cxn>
                  </a:cxnLst>
                  <a:rect l="0" t="0" r="r" b="b"/>
                  <a:pathLst>
                    <a:path w="215" h="182">
                      <a:moveTo>
                        <a:pt x="76" y="182"/>
                      </a:moveTo>
                      <a:lnTo>
                        <a:pt x="0" y="114"/>
                      </a:lnTo>
                      <a:lnTo>
                        <a:pt x="24" y="88"/>
                      </a:lnTo>
                      <a:lnTo>
                        <a:pt x="73" y="132"/>
                      </a:lnTo>
                      <a:lnTo>
                        <a:pt x="187" y="0"/>
                      </a:lnTo>
                      <a:lnTo>
                        <a:pt x="215" y="24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7840316" y="4100226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7840316" y="3717639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7840316" y="3973225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0316" y="3590640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6400" kern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0" name="Chevron 9"/>
              <p:cNvSpPr/>
              <p:nvPr/>
            </p:nvSpPr>
            <p:spPr bwMode="auto">
              <a:xfrm>
                <a:off x="1330000" y="1771634"/>
                <a:ext cx="142625" cy="707897"/>
              </a:xfrm>
              <a:prstGeom prst="chevron">
                <a:avLst>
                  <a:gd name="adj" fmla="val 6811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 defTabSz="4353470">
                  <a:defRPr/>
                </a:pPr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1624600" y="1653395"/>
                <a:ext cx="2097638" cy="851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4128" eaLnBrk="1" hangingPunct="1"/>
                <a:r>
                  <a:rPr lang="en-US" sz="6000" kern="0" dirty="0" err="1">
                    <a:solidFill>
                      <a:prstClr val="white"/>
                    </a:solidFill>
                    <a:latin typeface="Tahoma" pitchFamily="34" charset="0"/>
                    <a:cs typeface="Tahoma" pitchFamily="34" charset="0"/>
                  </a:rPr>
                  <a:t>Câu</a:t>
                </a:r>
                <a:r>
                  <a:rPr lang="en-US" sz="6000" kern="0" dirty="0">
                    <a:solidFill>
                      <a:prstClr val="white"/>
                    </a:solidFill>
                    <a:latin typeface="Tahoma" pitchFamily="34" charset="0"/>
                    <a:cs typeface="Tahoma" pitchFamily="34" charset="0"/>
                  </a:rPr>
                  <a:t> 3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80326" y="5059527"/>
            <a:ext cx="23611252" cy="2232718"/>
            <a:chOff x="281233" y="2080087"/>
            <a:chExt cx="11804089" cy="1116504"/>
          </a:xfrm>
        </p:grpSpPr>
        <p:grpSp>
          <p:nvGrpSpPr>
            <p:cNvPr id="20" name="Group 19"/>
            <p:cNvGrpSpPr/>
            <p:nvPr/>
          </p:nvGrpSpPr>
          <p:grpSpPr>
            <a:xfrm>
              <a:off x="281233" y="2080087"/>
              <a:ext cx="3056330" cy="1116500"/>
              <a:chOff x="5571142" y="1557992"/>
              <a:chExt cx="3045968" cy="103794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571142" y="1766029"/>
                <a:ext cx="552481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163101" y="2080090"/>
              <a:ext cx="3090381" cy="1116501"/>
              <a:chOff x="5537206" y="1557992"/>
              <a:chExt cx="3079904" cy="103794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B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048290" y="2080088"/>
              <a:ext cx="3121111" cy="1116501"/>
              <a:chOff x="5506580" y="1557992"/>
              <a:chExt cx="3110530" cy="103794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506580" y="1811195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994941" y="2080089"/>
              <a:ext cx="3090381" cy="1116502"/>
              <a:chOff x="5537206" y="1557992"/>
              <a:chExt cx="3079904" cy="103794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D</a:t>
                </a: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480323" y="7348178"/>
            <a:ext cx="23672882" cy="4285986"/>
            <a:chOff x="184495" y="3664251"/>
            <a:chExt cx="11834900" cy="2143271"/>
          </a:xfrm>
        </p:grpSpPr>
        <p:sp>
          <p:nvSpPr>
            <p:cNvPr id="35" name="Rounded Rectangle 34"/>
            <p:cNvSpPr/>
            <p:nvPr/>
          </p:nvSpPr>
          <p:spPr>
            <a:xfrm>
              <a:off x="184495" y="3865218"/>
              <a:ext cx="11834900" cy="1942304"/>
            </a:xfrm>
            <a:prstGeom prst="roundRect">
              <a:avLst>
                <a:gd name="adj" fmla="val 2239"/>
              </a:avLst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128"/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03200" y="3664251"/>
              <a:ext cx="2342698" cy="473953"/>
              <a:chOff x="1275608" y="6290278"/>
              <a:chExt cx="4592537" cy="861149"/>
            </a:xfrm>
          </p:grpSpPr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 rot="16200000" flipV="1">
                <a:off x="3417884" y="4701166"/>
                <a:ext cx="828631" cy="4071891"/>
              </a:xfrm>
              <a:prstGeom prst="round1Rect">
                <a:avLst/>
              </a:prstGeom>
              <a:solidFill>
                <a:sysClr val="window" lastClr="FFFFFF"/>
              </a:solidFill>
              <a:ln w="57150">
                <a:solidFill>
                  <a:srgbClr val="F79646">
                    <a:lumMod val="50000"/>
                  </a:srgb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757458" y="6290278"/>
                <a:ext cx="2149482" cy="783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28"/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Lời </a:t>
                </a:r>
                <a:r>
                  <a:rPr lang="en-US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</a:t>
                </a:r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iải</a:t>
                </a:r>
                <a:endParaRPr lang="en-US" sz="5000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ound Diagonal Corner Rectangle 38"/>
              <p:cNvSpPr/>
              <p:nvPr/>
            </p:nvSpPr>
            <p:spPr>
              <a:xfrm flipV="1">
                <a:off x="1275608" y="6330946"/>
                <a:ext cx="852450" cy="820481"/>
              </a:xfrm>
              <a:prstGeom prst="round2DiagRect">
                <a:avLst/>
              </a:prstGeom>
              <a:solidFill>
                <a:srgbClr val="F79646">
                  <a:lumMod val="75000"/>
                </a:srgbClr>
              </a:solidFill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p:spPr>
            <p:txBody>
              <a:bodyPr rtlCol="0" anchor="ctr"/>
              <a:lstStyle/>
              <a:p>
                <a:pPr algn="ctr" defTabSz="914128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1403701" y="6378164"/>
                <a:ext cx="545196" cy="739115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337185" y="3492620"/>
                <a:ext cx="10572824" cy="923340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+3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giá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trị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184" y="3492620"/>
                <a:ext cx="10572825" cy="923340"/>
              </a:xfrm>
              <a:prstGeom prst="rect">
                <a:avLst/>
              </a:prstGeom>
              <a:blipFill rotWithShape="1">
                <a:blip r:embed="rId2"/>
                <a:stretch>
                  <a:fillRect t="-9934" r="-1038" b="-29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80326" y="5585541"/>
                <a:ext cx="23937826" cy="923330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			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+∞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	</a:t>
                </a:r>
                <a:r>
                  <a:rPr lang="en-US" sz="480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		</a:t>
                </a:r>
                <a:r>
                  <a:rPr lang="en-US" sz="4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26" y="5585541"/>
                <a:ext cx="23937826" cy="923330"/>
              </a:xfrm>
              <a:prstGeom prst="rect">
                <a:avLst/>
              </a:prstGeom>
              <a:blipFill rotWithShape="1">
                <a:blip r:embed="rId3"/>
                <a:stretch>
                  <a:fillRect t="-9211" b="-29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8984" y="8661728"/>
                <a:ext cx="82029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+3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endParaRPr lang="en-US" sz="4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982" y="8661727"/>
                <a:ext cx="8202930" cy="738664"/>
              </a:xfrm>
              <a:prstGeom prst="rect">
                <a:avLst/>
              </a:prstGeom>
              <a:blipFill rotWithShape="1">
                <a:blip r:embed="rId4"/>
                <a:stretch>
                  <a:fillRect l="-4458" t="-24793" b="-49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11980839" y="5631821"/>
            <a:ext cx="1088672" cy="1000402"/>
          </a:xfrm>
          <a:prstGeom prst="ellipse">
            <a:avLst/>
          </a:prstGeom>
          <a:solidFill>
            <a:srgbClr val="C0504D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r>
              <a:rPr lang="en-US" sz="6400" kern="0" dirty="0">
                <a:solidFill>
                  <a:prstClr val="white"/>
                </a:solidFill>
                <a:latin typeface="Calibri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B688B5BA-3920-427D-9F9A-F3291A863F73}"/>
                  </a:ext>
                </a:extLst>
              </p:cNvPr>
              <p:cNvSpPr txBox="1"/>
              <p:nvPr/>
            </p:nvSpPr>
            <p:spPr>
              <a:xfrm>
                <a:off x="1048984" y="11825407"/>
                <a:ext cx="22009311" cy="1661994"/>
              </a:xfrm>
              <a:prstGeom prst="rect">
                <a:avLst/>
              </a:prstGeom>
              <a:noFill/>
            </p:spPr>
            <p:txBody>
              <a:bodyPr wrap="square" lIns="182861" tIns="91431" rIns="182861" bIns="91431" rtlCol="0">
                <a:spAutoFit/>
              </a:bodyPr>
              <a:lstStyle/>
              <a:p>
                <a:r>
                  <a:rPr lang="en-US" sz="4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Lưu</a:t>
                </a:r>
                <a:r>
                  <a:rPr lang="en-US" sz="4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ý: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giới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hạn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dãy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trên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bản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chất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phụ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thuộc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vào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đại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chứa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biến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mũ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cao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nhất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−2</m:t>
                        </m:r>
                        <m:sSup>
                          <m:sSup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endParaRPr lang="en-US" sz="4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B688B5BA-3920-427D-9F9A-F3291A863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982" y="11825406"/>
                <a:ext cx="22009311" cy="1661994"/>
              </a:xfrm>
              <a:prstGeom prst="rect">
                <a:avLst/>
              </a:prstGeom>
              <a:blipFill rotWithShape="1">
                <a:blip r:embed="rId5"/>
                <a:stretch>
                  <a:fillRect l="-831" t="-5495" b="-157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9627159" y="8731560"/>
                <a:ext cx="4904527" cy="954108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Vì</a:t>
                </a:r>
                <a:r>
                  <a:rPr lang="en-US" sz="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sSup>
                          <m:sSup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func>
                    <m:r>
                      <a:rPr lang="en-US" sz="5000" i="1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endParaRPr lang="en-US" sz="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7159" y="8731559"/>
                <a:ext cx="4904527" cy="954108"/>
              </a:xfrm>
              <a:prstGeom prst="rect">
                <a:avLst/>
              </a:prstGeom>
              <a:blipFill rotWithShape="1">
                <a:blip r:embed="rId6"/>
                <a:stretch>
                  <a:fillRect l="-3975" t="-10191" b="-29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1154683" y="9413717"/>
                <a:ext cx="7750695" cy="1928990"/>
              </a:xfrm>
              <a:prstGeom prst="rect">
                <a:avLst/>
              </a:prstGeom>
            </p:spPr>
            <p:txBody>
              <a:bodyPr wrap="none" lIns="182861" tIns="91431" rIns="182861" bIns="9143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5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5000" i="1">
                              <a:latin typeface="Cambria Math" panose="02040503050406030204" pitchFamily="18" charset="0"/>
                            </a:rPr>
                            <m:t>𝑙𝑖𝑚</m:t>
                          </m:r>
                        </m:fName>
                        <m:e>
                          <m:sSup>
                            <m:sSupPr>
                              <m:ctrlPr>
                                <a:rPr lang="en-US" sz="5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func>
                      <m:d>
                        <m:dPr>
                          <m:ctrlPr>
                            <a:rPr lang="en-US" sz="5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5000" i="1">
                              <a:latin typeface="Cambria Math" panose="02040503050406030204" pitchFamily="18" charset="0"/>
                            </a:rPr>
                            <m:t>−2+</m:t>
                          </m:r>
                          <m:f>
                            <m:fPr>
                              <m:ctrlPr>
                                <a:rPr lang="en-US" sz="5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sz="50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5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sSup>
                                <m:sSupPr>
                                  <m:ctrlP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50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681" y="9413716"/>
                <a:ext cx="7750695" cy="192899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685225" y="10171586"/>
                <a:ext cx="10257219" cy="954108"/>
              </a:xfrm>
              <a:prstGeom prst="rect">
                <a:avLst/>
              </a:prstGeom>
            </p:spPr>
            <p:txBody>
              <a:bodyPr wrap="none" lIns="182861" tIns="91431" rIns="182861" bIns="91431">
                <a:spAutoFit/>
              </a:bodyPr>
              <a:lstStyle/>
              <a:p>
                <a:r>
                  <a:rPr lang="en-US" sz="5000" dirty="0" err="1">
                    <a:latin typeface="Times New Roman" pitchFamily="18" charset="0"/>
                    <a:cs typeface="Times New Roman" pitchFamily="18" charset="0"/>
                  </a:rPr>
                  <a:t>Nên</a:t>
                </a:r>
                <a:r>
                  <a:rPr lang="en-US" sz="5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sSup>
                              <m:sSup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+3</m:t>
                            </m:r>
                            <m:sSup>
                              <m:sSup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  <m:sSup>
                              <m:sSup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p>
                            </m:sSup>
                          </m:e>
                        </m:d>
                      </m:e>
                    </m:func>
                    <m:r>
                      <a:rPr lang="en-US" sz="5000" i="1">
                        <a:latin typeface="Cambria Math" panose="02040503050406030204" pitchFamily="18" charset="0"/>
                      </a:rPr>
                      <m:t>=−∞</m:t>
                    </m:r>
                  </m:oMath>
                </a14:m>
                <a:endParaRPr lang="en-US" sz="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225" y="10171585"/>
                <a:ext cx="10257219" cy="954108"/>
              </a:xfrm>
              <a:prstGeom prst="rect">
                <a:avLst/>
              </a:prstGeom>
              <a:blipFill rotWithShape="1">
                <a:blip r:embed="rId8"/>
                <a:stretch>
                  <a:fillRect l="-1962" t="-10897" b="-29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4299435" y="8434795"/>
                <a:ext cx="9370838" cy="1403974"/>
              </a:xfrm>
              <a:prstGeom prst="rect">
                <a:avLst/>
              </a:prstGeom>
            </p:spPr>
            <p:txBody>
              <a:bodyPr wrap="none" lIns="182861" tIns="91431" rIns="182861" bIns="91431">
                <a:spAutoFit/>
              </a:bodyPr>
              <a:lstStyle/>
              <a:p>
                <a:r>
                  <a:rPr lang="en-US" sz="5000" dirty="0" err="1">
                    <a:latin typeface="Times New Roman" pitchFamily="18" charset="0"/>
                    <a:cs typeface="Times New Roman" pitchFamily="18" charset="0"/>
                  </a:rPr>
                  <a:t>và</a:t>
                </a:r>
                <a:r>
                  <a:rPr lang="en-US" sz="5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−2+</m:t>
                            </m:r>
                            <m:f>
                              <m:f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sSup>
                                  <m:sSupPr>
                                    <m:ctrlP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sz="5000" i="1">
                        <a:latin typeface="Cambria Math" panose="02040503050406030204" pitchFamily="18" charset="0"/>
                      </a:rPr>
                      <m:t>=−2&lt;0</m:t>
                    </m:r>
                  </m:oMath>
                </a14:m>
                <a:endParaRPr lang="en-US" sz="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9433" y="8434794"/>
                <a:ext cx="9370838" cy="1403974"/>
              </a:xfrm>
              <a:prstGeom prst="rect">
                <a:avLst/>
              </a:prstGeom>
              <a:blipFill rotWithShape="1">
                <a:blip r:embed="rId9"/>
                <a:stretch>
                  <a:fillRect l="-2147" b="-5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209486" y="1798578"/>
            <a:ext cx="6473761" cy="832722"/>
            <a:chOff x="209486" y="1798578"/>
            <a:chExt cx="6473760" cy="832722"/>
          </a:xfrm>
        </p:grpSpPr>
        <p:sp>
          <p:nvSpPr>
            <p:cNvPr id="49" name="TextBox 48"/>
            <p:cNvSpPr txBox="1"/>
            <p:nvPr/>
          </p:nvSpPr>
          <p:spPr>
            <a:xfrm>
              <a:off x="1601787" y="1844244"/>
              <a:ext cx="508145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LUYỆN TẬP</a:t>
              </a: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209486" y="1826628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57149" y="1798578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6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6" grpId="0"/>
      <p:bldP spid="42" grpId="0" animBg="1"/>
      <p:bldP spid="43" grpId="0"/>
      <p:bldP spid="29" grpId="0"/>
      <p:bldP spid="45" grpId="0"/>
      <p:bldP spid="46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6263D62E-6974-4313-A678-E23F3D63A4CA}"/>
                  </a:ext>
                </a:extLst>
              </p:cNvPr>
              <p:cNvSpPr txBox="1"/>
              <p:nvPr/>
            </p:nvSpPr>
            <p:spPr>
              <a:xfrm>
                <a:off x="348383" y="1584837"/>
                <a:ext cx="24387175" cy="3319894"/>
              </a:xfrm>
              <a:prstGeom prst="rect">
                <a:avLst/>
              </a:prstGeom>
              <a:noFill/>
            </p:spPr>
            <p:txBody>
              <a:bodyPr wrap="square" lIns="182861" tIns="91431" rIns="182861" bIns="91431" rtlCol="0">
                <a:spAutoFit/>
              </a:bodyPr>
              <a:lstStyle/>
              <a:p>
                <a:pPr algn="ctr"/>
                <a:r>
                  <a:rPr lang="en-US" sz="4800" b="1" dirty="0">
                    <a:latin typeface="Times" pitchFamily="18" charset="0"/>
                    <a:cs typeface="Times" pitchFamily="18" charset="0"/>
                  </a:rPr>
                  <a:t>Thử </a:t>
                </a:r>
                <a:r>
                  <a:rPr lang="en-US" sz="4800" b="1" dirty="0" err="1">
                    <a:latin typeface="Times" pitchFamily="18" charset="0"/>
                    <a:cs typeface="Times" pitchFamily="18" charset="0"/>
                  </a:rPr>
                  <a:t>đoán</a:t>
                </a:r>
                <a:r>
                  <a:rPr lang="en-US" sz="4800" b="1" dirty="0">
                    <a:latin typeface="Times" pitchFamily="18" charset="0"/>
                    <a:cs typeface="Times" pitchFamily="18" charset="0"/>
                  </a:rPr>
                  <a:t> </a:t>
                </a:r>
                <a:r>
                  <a:rPr lang="en-US" sz="4800" b="1" dirty="0" err="1">
                    <a:latin typeface="Times" pitchFamily="18" charset="0"/>
                    <a:cs typeface="Times" pitchFamily="18" charset="0"/>
                  </a:rPr>
                  <a:t>kết</a:t>
                </a:r>
                <a:r>
                  <a:rPr lang="en-US" sz="4800" b="1" dirty="0">
                    <a:latin typeface="Times" pitchFamily="18" charset="0"/>
                    <a:cs typeface="Times" pitchFamily="18" charset="0"/>
                  </a:rPr>
                  <a:t> </a:t>
                </a:r>
                <a:r>
                  <a:rPr lang="en-US" sz="4800" b="1" dirty="0" err="1">
                    <a:latin typeface="Times" pitchFamily="18" charset="0"/>
                    <a:cs typeface="Times" pitchFamily="18" charset="0"/>
                  </a:rPr>
                  <a:t>quả</a:t>
                </a:r>
                <a:r>
                  <a:rPr lang="en-US" sz="4800" b="1" dirty="0">
                    <a:latin typeface="Times" pitchFamily="18" charset="0"/>
                    <a:cs typeface="Times" pitchFamily="18" charset="0"/>
                  </a:rPr>
                  <a:t> </a:t>
                </a:r>
                <a:r>
                  <a:rPr lang="en-US" sz="4800" b="1" dirty="0" err="1">
                    <a:latin typeface="Times" pitchFamily="18" charset="0"/>
                    <a:cs typeface="Times" pitchFamily="18" charset="0"/>
                  </a:rPr>
                  <a:t>của</a:t>
                </a:r>
                <a:r>
                  <a:rPr lang="en-US" sz="4800" b="1" dirty="0">
                    <a:latin typeface="Times" pitchFamily="18" charset="0"/>
                    <a:cs typeface="Times" pitchFamily="18" charset="0"/>
                  </a:rPr>
                  <a:t> </a:t>
                </a:r>
                <a:r>
                  <a:rPr lang="en-US" sz="4800" b="1" dirty="0" err="1">
                    <a:latin typeface="Times" pitchFamily="18" charset="0"/>
                    <a:cs typeface="Times" pitchFamily="18" charset="0"/>
                  </a:rPr>
                  <a:t>một</a:t>
                </a:r>
                <a:r>
                  <a:rPr lang="en-US" sz="4800" b="1" dirty="0">
                    <a:latin typeface="Times" pitchFamily="18" charset="0"/>
                    <a:cs typeface="Times" pitchFamily="18" charset="0"/>
                  </a:rPr>
                  <a:t> </a:t>
                </a:r>
                <a:r>
                  <a:rPr lang="en-US" sz="4800" b="1" dirty="0" err="1">
                    <a:latin typeface="Times" pitchFamily="18" charset="0"/>
                    <a:cs typeface="Times" pitchFamily="18" charset="0"/>
                  </a:rPr>
                  <a:t>số</a:t>
                </a:r>
                <a:r>
                  <a:rPr lang="en-US" sz="4800" b="1" dirty="0">
                    <a:latin typeface="Times" pitchFamily="18" charset="0"/>
                    <a:cs typeface="Times" pitchFamily="18" charset="0"/>
                  </a:rPr>
                  <a:t> </a:t>
                </a:r>
                <a:r>
                  <a:rPr lang="en-US" sz="4800" b="1" dirty="0" err="1">
                    <a:latin typeface="Times" pitchFamily="18" charset="0"/>
                    <a:cs typeface="Times" pitchFamily="18" charset="0"/>
                  </a:rPr>
                  <a:t>giới</a:t>
                </a:r>
                <a:r>
                  <a:rPr lang="en-US" sz="4800" b="1" dirty="0">
                    <a:latin typeface="Times" pitchFamily="18" charset="0"/>
                    <a:cs typeface="Times" pitchFamily="18" charset="0"/>
                  </a:rPr>
                  <a:t> </a:t>
                </a:r>
                <a:r>
                  <a:rPr lang="en-US" sz="4800" b="1" dirty="0" err="1">
                    <a:latin typeface="Times" pitchFamily="18" charset="0"/>
                    <a:cs typeface="Times" pitchFamily="18" charset="0"/>
                  </a:rPr>
                  <a:t>hạn</a:t>
                </a:r>
                <a:r>
                  <a:rPr lang="en-US" sz="4800" b="1" dirty="0">
                    <a:latin typeface="Times" pitchFamily="18" charset="0"/>
                    <a:cs typeface="Times" pitchFamily="18" charset="0"/>
                  </a:rPr>
                  <a:t> </a:t>
                </a:r>
                <a:r>
                  <a:rPr lang="en-US" sz="4800" b="1" dirty="0" err="1">
                    <a:latin typeface="Times" pitchFamily="18" charset="0"/>
                    <a:cs typeface="Times" pitchFamily="18" charset="0"/>
                  </a:rPr>
                  <a:t>sau</a:t>
                </a:r>
                <a:r>
                  <a:rPr lang="en-US" sz="4800" b="1" dirty="0">
                    <a:latin typeface="Times" pitchFamily="18" charset="0"/>
                    <a:cs typeface="Times" pitchFamily="18" charset="0"/>
                  </a:rPr>
                  <a:t>:</a:t>
                </a:r>
              </a:p>
              <a:p>
                <a:r>
                  <a:rPr lang="en-US" sz="4800" dirty="0">
                    <a:latin typeface="Times" pitchFamily="18" charset="0"/>
                    <a:cs typeface="Times" pitchFamily="18" charset="0"/>
                  </a:rPr>
                  <a:t>1)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−100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+9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4800" dirty="0">
                    <a:latin typeface="Times" pitchFamily="18" charset="0"/>
                    <a:cs typeface="Times" pitchFamily="18" charset="0"/>
                  </a:rPr>
                  <a:t>.	</a:t>
                </a:r>
              </a:p>
              <a:p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2)</m:t>
                    </m:r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ad>
                          <m:radPr>
                            <m:degHide m:val="on"/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rad>
                      </m:e>
                    </m:func>
                  </m:oMath>
                </a14:m>
                <a:r>
                  <a:rPr lang="en-US" sz="4800" dirty="0">
                    <a:latin typeface="Times" pitchFamily="18" charset="0"/>
                    <a:cs typeface="Times" pitchFamily="18" charset="0"/>
                  </a:rPr>
                  <a:t>.	</a:t>
                </a:r>
              </a:p>
              <a:p>
                <a:r>
                  <a:rPr lang="en-US" sz="4800" dirty="0">
                    <a:latin typeface="Times" pitchFamily="18" charset="0"/>
                    <a:cs typeface="Times" pitchFamily="18" charset="0"/>
                  </a:rPr>
                  <a:t>3)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ad>
                          <m:ra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g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1+2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rad>
                      </m:e>
                    </m:func>
                  </m:oMath>
                </a14:m>
                <a:r>
                  <a:rPr lang="en-US" sz="4800" dirty="0">
                    <a:latin typeface="Times" pitchFamily="18" charset="0"/>
                    <a:cs typeface="Times" pitchFamily="18" charset="0"/>
                  </a:rPr>
                  <a:t>.		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263D62E-6974-4313-A678-E23F3D63A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83" y="1584835"/>
                <a:ext cx="24387175" cy="3319893"/>
              </a:xfrm>
              <a:prstGeom prst="rect">
                <a:avLst/>
              </a:prstGeom>
              <a:blipFill rotWithShape="1">
                <a:blip r:embed="rId2"/>
                <a:stretch>
                  <a:fillRect l="-750" t="-2752" b="-7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66186005-484F-426A-B0D2-0FCD25C89CC4}"/>
                  </a:ext>
                </a:extLst>
              </p:cNvPr>
              <p:cNvSpPr txBox="1"/>
              <p:nvPr/>
            </p:nvSpPr>
            <p:spPr>
              <a:xfrm>
                <a:off x="8076103" y="2305171"/>
                <a:ext cx="3117094" cy="923330"/>
              </a:xfrm>
              <a:prstGeom prst="rect">
                <a:avLst/>
              </a:prstGeom>
              <a:noFill/>
            </p:spPr>
            <p:txBody>
              <a:bodyPr wrap="square" lIns="182861" tIns="91431" rIns="182861" bIns="91431" rtlCol="0">
                <a:spAutoFit/>
              </a:bodyPr>
              <a:lstStyle/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KQ: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+∞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186005-484F-426A-B0D2-0FCD25C89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526" y="1152584"/>
                <a:ext cx="1558344" cy="461665"/>
              </a:xfrm>
              <a:prstGeom prst="rect">
                <a:avLst/>
              </a:prstGeom>
              <a:blipFill>
                <a:blip r:embed="rId3"/>
                <a:stretch>
                  <a:fillRect l="-5859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3C27DBD4-B940-4C6A-BF22-D9706CE8B58D}"/>
                  </a:ext>
                </a:extLst>
              </p:cNvPr>
              <p:cNvSpPr txBox="1"/>
              <p:nvPr/>
            </p:nvSpPr>
            <p:spPr>
              <a:xfrm>
                <a:off x="8076103" y="3025505"/>
                <a:ext cx="3117094" cy="923330"/>
              </a:xfrm>
              <a:prstGeom prst="rect">
                <a:avLst/>
              </a:prstGeom>
              <a:noFill/>
            </p:spPr>
            <p:txBody>
              <a:bodyPr wrap="square" lIns="182861" tIns="91431" rIns="182861" bIns="91431" rtlCol="0">
                <a:spAutoFit/>
              </a:bodyPr>
              <a:lstStyle/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KQ: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+∞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C27DBD4-B940-4C6A-BF22-D9706CE8B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526" y="1512751"/>
                <a:ext cx="1558344" cy="461665"/>
              </a:xfrm>
              <a:prstGeom prst="rect">
                <a:avLst/>
              </a:prstGeom>
              <a:blipFill>
                <a:blip r:embed="rId4"/>
                <a:stretch>
                  <a:fillRect l="-5859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EC964C5D-28D4-449B-934D-C7A0CC2DD718}"/>
                  </a:ext>
                </a:extLst>
              </p:cNvPr>
              <p:cNvSpPr txBox="1"/>
              <p:nvPr/>
            </p:nvSpPr>
            <p:spPr>
              <a:xfrm>
                <a:off x="8076103" y="4026107"/>
                <a:ext cx="3117094" cy="923330"/>
              </a:xfrm>
              <a:prstGeom prst="rect">
                <a:avLst/>
              </a:prstGeom>
              <a:noFill/>
            </p:spPr>
            <p:txBody>
              <a:bodyPr wrap="square" lIns="182861" tIns="91431" rIns="182861" bIns="91431" rtlCol="0">
                <a:spAutoFit/>
              </a:bodyPr>
              <a:lstStyle/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KQ: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964C5D-28D4-449B-934D-C7A0CC2DD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526" y="2013052"/>
                <a:ext cx="1558344" cy="461665"/>
              </a:xfrm>
              <a:prstGeom prst="rect">
                <a:avLst/>
              </a:prstGeom>
              <a:blipFill>
                <a:blip r:embed="rId5"/>
                <a:stretch>
                  <a:fillRect l="-5859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11187" y="5257800"/>
                <a:ext cx="23477425" cy="6843412"/>
              </a:xfrm>
              <a:prstGeom prst="rect">
                <a:avLst/>
              </a:prstGeom>
            </p:spPr>
            <p:txBody>
              <a:bodyPr wrap="square" lIns="91427" tIns="45712" rIns="91427" bIns="45712">
                <a:spAutoFit/>
              </a:bodyPr>
              <a:lstStyle/>
              <a:p>
                <a:pPr lvl="0"/>
                <a:r>
                  <a:rPr lang="en-US" sz="4800" b="1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Gợi ý </a:t>
                </a:r>
                <a:r>
                  <a:rPr lang="en-US" sz="4800" b="1" dirty="0" err="1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thêm</a:t>
                </a:r>
                <a:r>
                  <a:rPr lang="en-US" sz="4800" b="1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:</a:t>
                </a:r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 </a:t>
                </a:r>
              </a:p>
              <a:p>
                <a:pPr lvl="0"/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2)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ad>
                          <m:radPr>
                            <m:degHide m:val="on"/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rad>
                      </m:e>
                    </m:func>
                  </m:oMath>
                </a14:m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ad>
                          <m:radPr>
                            <m:degHide m:val="on"/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2−</m:t>
                                </m:r>
                                <m:f>
                                  <m:fPr>
                                    <m:ctrlP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48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8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48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48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8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48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48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8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48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</m:rad>
                      </m:e>
                    </m:func>
                  </m:oMath>
                </a14:m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sSup>
                          <m:sSupPr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func>
                    <m:rad>
                      <m:radPr>
                        <m:degHide m:val="on"/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2−</m:t>
                        </m:r>
                        <m:f>
                          <m:fPr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den>
                        </m:f>
                      </m:e>
                    </m:rad>
                    <m:r>
                      <a:rPr lang="en-US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.</a:t>
                </a:r>
              </a:p>
              <a:p>
                <a:pPr lvl="0"/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Do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sSup>
                          <m:sSupPr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func>
                    <m:r>
                      <a:rPr lang="en-US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 và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ad>
                          <m:radPr>
                            <m:degHide m:val="on"/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2−</m:t>
                            </m:r>
                            <m:f>
                              <m:f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den>
                            </m:f>
                          </m:e>
                        </m:rad>
                      </m:e>
                    </m:func>
                    <m:r>
                      <a:rPr lang="en-US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.</a:t>
                </a:r>
              </a:p>
              <a:p>
                <a:pPr lvl="0"/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3)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ad>
                          <m:radPr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g>
                          <m:e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1+2</m:t>
                            </m:r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rad>
                      </m:e>
                    </m:func>
                    <m:r>
                      <a:rPr lang="en-US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ad>
                      <m:rad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rad>
                    <m:r>
                      <a:rPr lang="en-US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=−∞</m:t>
                    </m:r>
                  </m:oMath>
                </a14:m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.</a:t>
                </a:r>
              </a:p>
              <a:p>
                <a:pPr lvl="0"/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Do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 và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ad>
                          <m:radPr>
                            <m:ctrlP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g>
                          <m:e>
                            <m:f>
                              <m:f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e>
                    </m:func>
                    <m:r>
                      <a:rPr lang="en-US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=−1&lt;0</m:t>
                    </m:r>
                  </m:oMath>
                </a14:m>
                <a:r>
                  <a:rPr lang="en-US" sz="4800" dirty="0">
                    <a:solidFill>
                      <a:prstClr val="black"/>
                    </a:solidFill>
                    <a:latin typeface="Times" pitchFamily="18" charset="0"/>
                    <a:cs typeface="Times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187" y="5257800"/>
                <a:ext cx="23477425" cy="6843412"/>
              </a:xfrm>
              <a:prstGeom prst="rect">
                <a:avLst/>
              </a:prstGeom>
              <a:blipFill rotWithShape="1">
                <a:blip r:embed="rId6"/>
                <a:stretch>
                  <a:fillRect l="-1168" t="-1961" r="-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2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2977008"/>
            <a:ext cx="23815893" cy="1394180"/>
            <a:chOff x="534987" y="1712676"/>
            <a:chExt cx="23340848" cy="1169299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55649" y="1720892"/>
              <a:ext cx="23120186" cy="1161083"/>
            </a:xfrm>
            <a:prstGeom prst="roundRect">
              <a:avLst>
                <a:gd name="adj" fmla="val 5492"/>
              </a:avLst>
            </a:prstGeom>
            <a:solidFill>
              <a:srgbClr val="9BBB59">
                <a:lumMod val="40000"/>
                <a:lumOff val="60000"/>
              </a:srgb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defTabSz="4353470">
                <a:defRPr/>
              </a:pPr>
              <a:endParaRPr lang="en-US" sz="4800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4987" y="1712676"/>
              <a:ext cx="3505200" cy="1111527"/>
              <a:chOff x="534987" y="1712676"/>
              <a:chExt cx="3505200" cy="1111527"/>
            </a:xfrm>
          </p:grpSpPr>
          <p:sp>
            <p:nvSpPr>
              <p:cNvPr id="7" name="Isosceles Triangle 44"/>
              <p:cNvSpPr/>
              <p:nvPr/>
            </p:nvSpPr>
            <p:spPr bwMode="auto">
              <a:xfrm rot="5400000" flipV="1">
                <a:off x="534195" y="2602747"/>
                <a:ext cx="227012" cy="215900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Pentagon 7"/>
              <p:cNvSpPr/>
              <p:nvPr/>
            </p:nvSpPr>
            <p:spPr bwMode="auto">
              <a:xfrm>
                <a:off x="534987" y="1712676"/>
                <a:ext cx="3505200" cy="955675"/>
              </a:xfrm>
              <a:prstGeom prst="homePlate">
                <a:avLst>
                  <a:gd name="adj" fmla="val 12444"/>
                </a:avLst>
              </a:pr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" name="Group 11"/>
              <p:cNvGrpSpPr/>
              <p:nvPr/>
            </p:nvGrpSpPr>
            <p:grpSpPr bwMode="auto">
              <a:xfrm>
                <a:off x="683775" y="1836907"/>
                <a:ext cx="582199" cy="537956"/>
                <a:chOff x="7440266" y="3398551"/>
                <a:chExt cx="757238" cy="765175"/>
              </a:xfrm>
              <a:solidFill>
                <a:sysClr val="window" lastClr="FFFFFF">
                  <a:lumMod val="95000"/>
                </a:sysClr>
              </a:solidFill>
            </p:grpSpPr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7440266" y="3436652"/>
                  <a:ext cx="344488" cy="344489"/>
                </a:xfrm>
                <a:custGeom>
                  <a:avLst/>
                  <a:gdLst/>
                  <a:ahLst/>
                  <a:cxnLst>
                    <a:cxn ang="0">
                      <a:pos x="33" y="184"/>
                    </a:cxn>
                    <a:cxn ang="0">
                      <a:pos x="181" y="184"/>
                    </a:cxn>
                    <a:cxn ang="0">
                      <a:pos x="181" y="33"/>
                    </a:cxn>
                    <a:cxn ang="0">
                      <a:pos x="33" y="33"/>
                    </a:cxn>
                    <a:cxn ang="0">
                      <a:pos x="33" y="184"/>
                    </a:cxn>
                    <a:cxn ang="0">
                      <a:pos x="217" y="217"/>
                    </a:cxn>
                    <a:cxn ang="0">
                      <a:pos x="0" y="217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17"/>
                    </a:cxn>
                  </a:cxnLst>
                  <a:rect l="0" t="0" r="r" b="b"/>
                  <a:pathLst>
                    <a:path w="217" h="217">
                      <a:moveTo>
                        <a:pt x="33" y="184"/>
                      </a:moveTo>
                      <a:lnTo>
                        <a:pt x="181" y="184"/>
                      </a:lnTo>
                      <a:lnTo>
                        <a:pt x="181" y="33"/>
                      </a:lnTo>
                      <a:lnTo>
                        <a:pt x="33" y="33"/>
                      </a:lnTo>
                      <a:lnTo>
                        <a:pt x="33" y="184"/>
                      </a:lnTo>
                      <a:close/>
                      <a:moveTo>
                        <a:pt x="217" y="217"/>
                      </a:moveTo>
                      <a:lnTo>
                        <a:pt x="0" y="217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7440266" y="3814473"/>
                  <a:ext cx="344488" cy="349251"/>
                </a:xfrm>
                <a:custGeom>
                  <a:avLst/>
                  <a:gdLst/>
                  <a:ahLst/>
                  <a:cxnLst>
                    <a:cxn ang="0">
                      <a:pos x="33" y="185"/>
                    </a:cxn>
                    <a:cxn ang="0">
                      <a:pos x="181" y="185"/>
                    </a:cxn>
                    <a:cxn ang="0">
                      <a:pos x="181" y="36"/>
                    </a:cxn>
                    <a:cxn ang="0">
                      <a:pos x="33" y="36"/>
                    </a:cxn>
                    <a:cxn ang="0">
                      <a:pos x="33" y="185"/>
                    </a:cxn>
                    <a:cxn ang="0">
                      <a:pos x="217" y="220"/>
                    </a:cxn>
                    <a:cxn ang="0">
                      <a:pos x="0" y="220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20"/>
                    </a:cxn>
                  </a:cxnLst>
                  <a:rect l="0" t="0" r="r" b="b"/>
                  <a:pathLst>
                    <a:path w="217" h="220">
                      <a:moveTo>
                        <a:pt x="33" y="185"/>
                      </a:moveTo>
                      <a:lnTo>
                        <a:pt x="181" y="185"/>
                      </a:lnTo>
                      <a:lnTo>
                        <a:pt x="181" y="36"/>
                      </a:lnTo>
                      <a:lnTo>
                        <a:pt x="33" y="36"/>
                      </a:lnTo>
                      <a:lnTo>
                        <a:pt x="33" y="185"/>
                      </a:lnTo>
                      <a:close/>
                      <a:moveTo>
                        <a:pt x="217" y="220"/>
                      </a:moveTo>
                      <a:lnTo>
                        <a:pt x="0" y="220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7506941" y="3398551"/>
                  <a:ext cx="341313" cy="288925"/>
                </a:xfrm>
                <a:custGeom>
                  <a:avLst/>
                  <a:gdLst/>
                  <a:ahLst/>
                  <a:cxnLst>
                    <a:cxn ang="0">
                      <a:pos x="76" y="182"/>
                    </a:cxn>
                    <a:cxn ang="0">
                      <a:pos x="0" y="114"/>
                    </a:cxn>
                    <a:cxn ang="0">
                      <a:pos x="24" y="88"/>
                    </a:cxn>
                    <a:cxn ang="0">
                      <a:pos x="73" y="132"/>
                    </a:cxn>
                    <a:cxn ang="0">
                      <a:pos x="187" y="0"/>
                    </a:cxn>
                    <a:cxn ang="0">
                      <a:pos x="215" y="24"/>
                    </a:cxn>
                    <a:cxn ang="0">
                      <a:pos x="76" y="182"/>
                    </a:cxn>
                  </a:cxnLst>
                  <a:rect l="0" t="0" r="r" b="b"/>
                  <a:pathLst>
                    <a:path w="215" h="182">
                      <a:moveTo>
                        <a:pt x="76" y="182"/>
                      </a:moveTo>
                      <a:lnTo>
                        <a:pt x="0" y="114"/>
                      </a:lnTo>
                      <a:lnTo>
                        <a:pt x="24" y="88"/>
                      </a:lnTo>
                      <a:lnTo>
                        <a:pt x="73" y="132"/>
                      </a:lnTo>
                      <a:lnTo>
                        <a:pt x="187" y="0"/>
                      </a:lnTo>
                      <a:lnTo>
                        <a:pt x="215" y="24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7840316" y="4100226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7840316" y="3717639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7840316" y="3973225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0316" y="3590640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Chevron 9"/>
              <p:cNvSpPr/>
              <p:nvPr/>
            </p:nvSpPr>
            <p:spPr bwMode="auto">
              <a:xfrm>
                <a:off x="1330000" y="1771634"/>
                <a:ext cx="142625" cy="707897"/>
              </a:xfrm>
              <a:prstGeom prst="chevron">
                <a:avLst>
                  <a:gd name="adj" fmla="val 6811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 defTabSz="4353470">
                  <a:defRPr/>
                </a:pPr>
                <a:endParaRPr lang="en-US" sz="480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1624598" y="1751197"/>
                <a:ext cx="2097638" cy="851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4128" eaLnBrk="1" hangingPunct="1"/>
                <a:r>
                  <a:rPr lang="en-US" sz="6000" kern="0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6000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4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80326" y="5036743"/>
            <a:ext cx="23611252" cy="2232718"/>
            <a:chOff x="281233" y="2080087"/>
            <a:chExt cx="11804089" cy="1116504"/>
          </a:xfrm>
        </p:grpSpPr>
        <p:grpSp>
          <p:nvGrpSpPr>
            <p:cNvPr id="20" name="Group 19"/>
            <p:cNvGrpSpPr/>
            <p:nvPr/>
          </p:nvGrpSpPr>
          <p:grpSpPr>
            <a:xfrm>
              <a:off x="281233" y="2080087"/>
              <a:ext cx="3056330" cy="1116500"/>
              <a:chOff x="5571142" y="1557992"/>
              <a:chExt cx="3045968" cy="103794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571142" y="1766029"/>
                <a:ext cx="552481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163101" y="2080090"/>
              <a:ext cx="3090381" cy="1116501"/>
              <a:chOff x="5537206" y="1557992"/>
              <a:chExt cx="3079904" cy="103794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B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048290" y="2080088"/>
              <a:ext cx="3121111" cy="1116501"/>
              <a:chOff x="5506580" y="1557992"/>
              <a:chExt cx="3110530" cy="103794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506580" y="1811195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994941" y="2080089"/>
              <a:ext cx="3090381" cy="1116502"/>
              <a:chOff x="5537206" y="1557992"/>
              <a:chExt cx="3079904" cy="103794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D</a:t>
                </a: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480323" y="7338219"/>
            <a:ext cx="23672882" cy="6149182"/>
            <a:chOff x="184495" y="3670664"/>
            <a:chExt cx="11834900" cy="3074990"/>
          </a:xfrm>
        </p:grpSpPr>
        <p:sp>
          <p:nvSpPr>
            <p:cNvPr id="35" name="Rounded Rectangle 34"/>
            <p:cNvSpPr/>
            <p:nvPr/>
          </p:nvSpPr>
          <p:spPr>
            <a:xfrm>
              <a:off x="184495" y="3865217"/>
              <a:ext cx="11834900" cy="2880437"/>
            </a:xfrm>
            <a:prstGeom prst="roundRect">
              <a:avLst>
                <a:gd name="adj" fmla="val 2239"/>
              </a:avLst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128"/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03200" y="3670664"/>
              <a:ext cx="2342698" cy="467545"/>
              <a:chOff x="1275608" y="6301923"/>
              <a:chExt cx="4592537" cy="849505"/>
            </a:xfrm>
          </p:grpSpPr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 rot="16200000" flipV="1">
                <a:off x="3417884" y="4701167"/>
                <a:ext cx="828631" cy="4071891"/>
              </a:xfrm>
              <a:prstGeom prst="round1Rect">
                <a:avLst/>
              </a:prstGeom>
              <a:solidFill>
                <a:sysClr val="window" lastClr="FFFFFF"/>
              </a:solidFill>
              <a:ln w="57150">
                <a:solidFill>
                  <a:srgbClr val="F79646">
                    <a:lumMod val="50000"/>
                  </a:srgb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757458" y="6301923"/>
                <a:ext cx="2149482" cy="7830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28"/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Lời </a:t>
                </a:r>
                <a:r>
                  <a:rPr lang="en-US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</a:t>
                </a:r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iải</a:t>
                </a:r>
                <a:endParaRPr lang="en-US" sz="5000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ound Diagonal Corner Rectangle 38"/>
              <p:cNvSpPr/>
              <p:nvPr/>
            </p:nvSpPr>
            <p:spPr>
              <a:xfrm flipV="1">
                <a:off x="1275608" y="6330946"/>
                <a:ext cx="852450" cy="820481"/>
              </a:xfrm>
              <a:prstGeom prst="round2DiagRect">
                <a:avLst/>
              </a:prstGeom>
              <a:solidFill>
                <a:srgbClr val="F79646">
                  <a:lumMod val="75000"/>
                </a:srgbClr>
              </a:solidFill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p:spPr>
            <p:txBody>
              <a:bodyPr rtlCol="0" anchor="ctr"/>
              <a:lstStyle/>
              <a:p>
                <a:pPr algn="ctr" defTabSz="914128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1403701" y="6378164"/>
                <a:ext cx="545196" cy="739115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549176" y="3246227"/>
                <a:ext cx="10479178" cy="923330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Dãy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nào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sau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đây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giới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hạn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9174" y="3246227"/>
                <a:ext cx="10479178" cy="923330"/>
              </a:xfrm>
              <a:prstGeom prst="rect">
                <a:avLst/>
              </a:prstGeom>
              <a:blipFill rotWithShape="1">
                <a:blip r:embed="rId2"/>
                <a:stretch>
                  <a:fillRect l="-1745" t="-9934" b="-29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80326" y="5434420"/>
                <a:ext cx="23937826" cy="2109808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+5</m:t>
                            </m:r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  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1−2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+5</m:t>
                            </m:r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1−2</m:t>
                            </m:r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+5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	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1−2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−5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en-US" sz="4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24" y="5434420"/>
                <a:ext cx="23937826" cy="210980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16370" y="8390069"/>
                <a:ext cx="9838505" cy="17198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5000" b="1" dirty="0" err="1">
                    <a:latin typeface="Times New Roman" pitchFamily="18" charset="0"/>
                    <a:cs typeface="Times New Roman" pitchFamily="18" charset="0"/>
                  </a:rPr>
                  <a:t>Đáp</a:t>
                </a:r>
                <a:r>
                  <a:rPr lang="en-US" sz="50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5000" b="1" dirty="0" err="1">
                    <a:latin typeface="Times New Roman" pitchFamily="18" charset="0"/>
                    <a:cs typeface="Times New Roman" pitchFamily="18" charset="0"/>
                  </a:rPr>
                  <a:t>án</a:t>
                </a:r>
                <a:r>
                  <a:rPr lang="en-US" sz="5000" b="1" dirty="0">
                    <a:latin typeface="Times New Roman" pitchFamily="18" charset="0"/>
                    <a:cs typeface="Times New Roman" pitchFamily="18" charset="0"/>
                  </a:rPr>
                  <a:t> A: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+5</m:t>
                            </m:r>
                            <m:sSup>
                              <m:sSup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en-US" sz="5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num>
                          <m:den>
                            <m:f>
                              <m:f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+5</m:t>
                            </m:r>
                          </m:den>
                        </m:f>
                      </m:e>
                    </m:func>
                    <m:r>
                      <a:rPr lang="en-US" sz="5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370" y="8390067"/>
                <a:ext cx="9838505" cy="1719830"/>
              </a:xfrm>
              <a:prstGeom prst="rect">
                <a:avLst/>
              </a:prstGeom>
              <a:blipFill rotWithShape="1">
                <a:blip r:embed="rId4"/>
                <a:stretch>
                  <a:fillRect l="-3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6261866" y="5609037"/>
            <a:ext cx="1088672" cy="1000402"/>
          </a:xfrm>
          <a:prstGeom prst="ellipse">
            <a:avLst/>
          </a:prstGeom>
          <a:solidFill>
            <a:srgbClr val="C0504D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r>
              <a:rPr lang="en-US" sz="6400" kern="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05758" y="10873429"/>
                <a:ext cx="10716861" cy="1928990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5000" b="1" dirty="0" err="1">
                    <a:latin typeface="Times New Roman" pitchFamily="18" charset="0"/>
                    <a:cs typeface="Times New Roman" pitchFamily="18" charset="0"/>
                  </a:rPr>
                  <a:t>Đáp</a:t>
                </a:r>
                <a:r>
                  <a:rPr lang="en-US" sz="50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5000" b="1" dirty="0" err="1">
                    <a:latin typeface="Times New Roman" pitchFamily="18" charset="0"/>
                    <a:cs typeface="Times New Roman" pitchFamily="18" charset="0"/>
                  </a:rPr>
                  <a:t>án</a:t>
                </a:r>
                <a:r>
                  <a:rPr lang="en-US" sz="5000" b="1" dirty="0">
                    <a:latin typeface="Times New Roman" pitchFamily="18" charset="0"/>
                    <a:cs typeface="Times New Roman" pitchFamily="18" charset="0"/>
                  </a:rPr>
                  <a:t> B: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1−2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+5</m:t>
                            </m:r>
                            <m:sSup>
                              <m:sSup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en-US" sz="5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num>
                          <m:den>
                            <m:f>
                              <m:f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+5</m:t>
                            </m:r>
                          </m:den>
                        </m:f>
                      </m:e>
                    </m:func>
                    <m:r>
                      <a:rPr lang="en-US" sz="5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756" y="10873427"/>
                <a:ext cx="10716861" cy="1928990"/>
              </a:xfrm>
              <a:prstGeom prst="rect">
                <a:avLst/>
              </a:prstGeom>
              <a:blipFill rotWithShape="1">
                <a:blip r:embed="rId5"/>
                <a:stretch>
                  <a:fillRect l="-1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3621118" y="11560076"/>
                <a:ext cx="10532087" cy="1927324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Vì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5000" i="1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en-US" sz="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</a:t>
                </a:r>
                <a14:m>
                  <m:oMath xmlns:m="http://schemas.openxmlformats.org/officeDocument/2006/math">
                    <m:r>
                      <a:rPr lang="en-US" sz="5000">
                        <a:latin typeface="Cambria Math"/>
                      </a:rPr>
                      <m:t> </m:t>
                    </m:r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num>
                          <m:den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5+</m:t>
                            </m:r>
                            <m:f>
                              <m:f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den>
                        </m:f>
                      </m:e>
                    </m:func>
                    <m:r>
                      <a:rPr lang="en-US" sz="50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5000" i="1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50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1118" y="11560076"/>
                <a:ext cx="10532087" cy="1927324"/>
              </a:xfrm>
              <a:prstGeom prst="rect">
                <a:avLst/>
              </a:prstGeom>
              <a:blipFill rotWithShape="1">
                <a:blip r:embed="rId6"/>
                <a:stretch>
                  <a:fillRect l="-1852" r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11020281" y="7645775"/>
                <a:ext cx="9824947" cy="1959254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5000" b="1" dirty="0">
                    <a:latin typeface="Times New Roman" pitchFamily="18" charset="0"/>
                    <a:cs typeface="Times New Roman" pitchFamily="18" charset="0"/>
                  </a:rPr>
                  <a:t>Đáp </a:t>
                </a:r>
                <a:r>
                  <a:rPr lang="en-US" sz="5000" b="1" dirty="0" err="1">
                    <a:latin typeface="Times New Roman" pitchFamily="18" charset="0"/>
                    <a:cs typeface="Times New Roman" pitchFamily="18" charset="0"/>
                  </a:rPr>
                  <a:t>án</a:t>
                </a:r>
                <a:r>
                  <a:rPr lang="en-US" sz="5000" b="1" dirty="0">
                    <a:latin typeface="Times New Roman" pitchFamily="18" charset="0"/>
                    <a:cs typeface="Times New Roman" pitchFamily="18" charset="0"/>
                  </a:rPr>
                  <a:t> C: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1−2</m:t>
                            </m:r>
                            <m:sSup>
                              <m:sSup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+5</m:t>
                            </m:r>
                          </m:den>
                        </m:f>
                      </m:e>
                    </m:func>
                    <m:r>
                      <a:rPr lang="en-US" sz="5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5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5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5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d>
                          </m:num>
                          <m:den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d>
                              <m:d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5+</m:t>
                                </m:r>
                                <m:f>
                                  <m:fPr>
                                    <m:ctrlP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5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den>
                        </m:f>
                      </m:e>
                    </m:func>
                  </m:oMath>
                </a14:m>
                <a:endParaRPr lang="en-US" sz="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0281" y="7645773"/>
                <a:ext cx="9824947" cy="1959254"/>
              </a:xfrm>
              <a:prstGeom prst="rect">
                <a:avLst/>
              </a:prstGeom>
              <a:blipFill rotWithShape="1">
                <a:blip r:embed="rId7"/>
                <a:stretch>
                  <a:fillRect l="-2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3991951" y="9073686"/>
                <a:ext cx="6606002" cy="2815772"/>
              </a:xfrm>
              <a:prstGeom prst="rect">
                <a:avLst/>
              </a:prstGeom>
            </p:spPr>
            <p:txBody>
              <a:bodyPr wrap="none" lIns="182861" tIns="91431" rIns="182861" bIns="9143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5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5000" i="1">
                              <a:latin typeface="Cambria Math" panose="02040503050406030204" pitchFamily="18" charset="0"/>
                            </a:rPr>
                            <m:t>𝑙𝑖𝑚</m:t>
                          </m:r>
                        </m:fName>
                        <m:e>
                          <m:r>
                            <a:rPr lang="en-US" sz="5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en-US" sz="5000" i="1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US" sz="5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5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5000" i="1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5000" i="1">
                              <a:latin typeface="Cambria Math" panose="02040503050406030204" pitchFamily="18" charset="0"/>
                            </a:rPr>
                            <m:t>5+</m:t>
                          </m:r>
                          <m:f>
                            <m:fPr>
                              <m:ctrlPr>
                                <a:rPr lang="en-US" sz="5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den>
                      </m:f>
                      <m:r>
                        <a:rPr lang="en-US" sz="5000" i="1">
                          <a:latin typeface="Cambria Math" panose="02040503050406030204" pitchFamily="18" charset="0"/>
                        </a:rPr>
                        <m:t>=−∞</m:t>
                      </m:r>
                    </m:oMath>
                  </m:oMathPara>
                </a14:m>
                <a:endParaRPr lang="en-US" sz="50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1949" y="9073686"/>
                <a:ext cx="6606002" cy="281577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/>
          <p:cNvGrpSpPr/>
          <p:nvPr/>
        </p:nvGrpSpPr>
        <p:grpSpPr>
          <a:xfrm>
            <a:off x="209486" y="1798578"/>
            <a:ext cx="6473761" cy="832722"/>
            <a:chOff x="209486" y="1798578"/>
            <a:chExt cx="6473760" cy="832722"/>
          </a:xfrm>
        </p:grpSpPr>
        <p:sp>
          <p:nvSpPr>
            <p:cNvPr id="48" name="TextBox 47"/>
            <p:cNvSpPr txBox="1"/>
            <p:nvPr/>
          </p:nvSpPr>
          <p:spPr>
            <a:xfrm>
              <a:off x="1601787" y="1844244"/>
              <a:ext cx="508145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LUYỆN TẬP</a:t>
              </a: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209486" y="1826628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57149" y="1798578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222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6" grpId="0"/>
      <p:bldP spid="42" grpId="0" animBg="1"/>
      <p:bldP spid="29" grpId="0"/>
      <p:bldP spid="44" grpId="0"/>
      <p:bldP spid="45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7992" y="3288200"/>
            <a:ext cx="23815893" cy="1394180"/>
            <a:chOff x="534987" y="1712676"/>
            <a:chExt cx="23340848" cy="1169299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55649" y="1720892"/>
              <a:ext cx="23120186" cy="1161083"/>
            </a:xfrm>
            <a:prstGeom prst="roundRect">
              <a:avLst>
                <a:gd name="adj" fmla="val 5492"/>
              </a:avLst>
            </a:prstGeom>
            <a:solidFill>
              <a:srgbClr val="9BBB59">
                <a:lumMod val="40000"/>
                <a:lumOff val="60000"/>
              </a:srgb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defTabSz="4353470">
                <a:defRPr/>
              </a:pPr>
              <a:endParaRPr lang="en-US" sz="4800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4987" y="1712676"/>
              <a:ext cx="3505200" cy="1111527"/>
              <a:chOff x="534987" y="1712676"/>
              <a:chExt cx="3505200" cy="1111527"/>
            </a:xfrm>
          </p:grpSpPr>
          <p:sp>
            <p:nvSpPr>
              <p:cNvPr id="7" name="Isosceles Triangle 44"/>
              <p:cNvSpPr/>
              <p:nvPr/>
            </p:nvSpPr>
            <p:spPr bwMode="auto">
              <a:xfrm rot="5400000" flipV="1">
                <a:off x="534195" y="2602747"/>
                <a:ext cx="227012" cy="215900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Pentagon 7"/>
              <p:cNvSpPr/>
              <p:nvPr/>
            </p:nvSpPr>
            <p:spPr bwMode="auto">
              <a:xfrm>
                <a:off x="534987" y="1712676"/>
                <a:ext cx="3505200" cy="955675"/>
              </a:xfrm>
              <a:prstGeom prst="homePlate">
                <a:avLst>
                  <a:gd name="adj" fmla="val 12444"/>
                </a:avLst>
              </a:pr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" name="Group 11"/>
              <p:cNvGrpSpPr/>
              <p:nvPr/>
            </p:nvGrpSpPr>
            <p:grpSpPr bwMode="auto">
              <a:xfrm>
                <a:off x="683775" y="1836907"/>
                <a:ext cx="582199" cy="537956"/>
                <a:chOff x="7440266" y="3398551"/>
                <a:chExt cx="757238" cy="765175"/>
              </a:xfrm>
              <a:solidFill>
                <a:sysClr val="window" lastClr="FFFFFF">
                  <a:lumMod val="95000"/>
                </a:sysClr>
              </a:solidFill>
            </p:grpSpPr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7440266" y="3436652"/>
                  <a:ext cx="344488" cy="344489"/>
                </a:xfrm>
                <a:custGeom>
                  <a:avLst/>
                  <a:gdLst/>
                  <a:ahLst/>
                  <a:cxnLst>
                    <a:cxn ang="0">
                      <a:pos x="33" y="184"/>
                    </a:cxn>
                    <a:cxn ang="0">
                      <a:pos x="181" y="184"/>
                    </a:cxn>
                    <a:cxn ang="0">
                      <a:pos x="181" y="33"/>
                    </a:cxn>
                    <a:cxn ang="0">
                      <a:pos x="33" y="33"/>
                    </a:cxn>
                    <a:cxn ang="0">
                      <a:pos x="33" y="184"/>
                    </a:cxn>
                    <a:cxn ang="0">
                      <a:pos x="217" y="217"/>
                    </a:cxn>
                    <a:cxn ang="0">
                      <a:pos x="0" y="217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17"/>
                    </a:cxn>
                  </a:cxnLst>
                  <a:rect l="0" t="0" r="r" b="b"/>
                  <a:pathLst>
                    <a:path w="217" h="217">
                      <a:moveTo>
                        <a:pt x="33" y="184"/>
                      </a:moveTo>
                      <a:lnTo>
                        <a:pt x="181" y="184"/>
                      </a:lnTo>
                      <a:lnTo>
                        <a:pt x="181" y="33"/>
                      </a:lnTo>
                      <a:lnTo>
                        <a:pt x="33" y="33"/>
                      </a:lnTo>
                      <a:lnTo>
                        <a:pt x="33" y="184"/>
                      </a:lnTo>
                      <a:close/>
                      <a:moveTo>
                        <a:pt x="217" y="217"/>
                      </a:moveTo>
                      <a:lnTo>
                        <a:pt x="0" y="217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7440266" y="3814473"/>
                  <a:ext cx="344488" cy="349251"/>
                </a:xfrm>
                <a:custGeom>
                  <a:avLst/>
                  <a:gdLst/>
                  <a:ahLst/>
                  <a:cxnLst>
                    <a:cxn ang="0">
                      <a:pos x="33" y="185"/>
                    </a:cxn>
                    <a:cxn ang="0">
                      <a:pos x="181" y="185"/>
                    </a:cxn>
                    <a:cxn ang="0">
                      <a:pos x="181" y="36"/>
                    </a:cxn>
                    <a:cxn ang="0">
                      <a:pos x="33" y="36"/>
                    </a:cxn>
                    <a:cxn ang="0">
                      <a:pos x="33" y="185"/>
                    </a:cxn>
                    <a:cxn ang="0">
                      <a:pos x="217" y="220"/>
                    </a:cxn>
                    <a:cxn ang="0">
                      <a:pos x="0" y="220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20"/>
                    </a:cxn>
                  </a:cxnLst>
                  <a:rect l="0" t="0" r="r" b="b"/>
                  <a:pathLst>
                    <a:path w="217" h="220">
                      <a:moveTo>
                        <a:pt x="33" y="185"/>
                      </a:moveTo>
                      <a:lnTo>
                        <a:pt x="181" y="185"/>
                      </a:lnTo>
                      <a:lnTo>
                        <a:pt x="181" y="36"/>
                      </a:lnTo>
                      <a:lnTo>
                        <a:pt x="33" y="36"/>
                      </a:lnTo>
                      <a:lnTo>
                        <a:pt x="33" y="185"/>
                      </a:lnTo>
                      <a:close/>
                      <a:moveTo>
                        <a:pt x="217" y="220"/>
                      </a:moveTo>
                      <a:lnTo>
                        <a:pt x="0" y="220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7506941" y="3398551"/>
                  <a:ext cx="341313" cy="288925"/>
                </a:xfrm>
                <a:custGeom>
                  <a:avLst/>
                  <a:gdLst/>
                  <a:ahLst/>
                  <a:cxnLst>
                    <a:cxn ang="0">
                      <a:pos x="76" y="182"/>
                    </a:cxn>
                    <a:cxn ang="0">
                      <a:pos x="0" y="114"/>
                    </a:cxn>
                    <a:cxn ang="0">
                      <a:pos x="24" y="88"/>
                    </a:cxn>
                    <a:cxn ang="0">
                      <a:pos x="73" y="132"/>
                    </a:cxn>
                    <a:cxn ang="0">
                      <a:pos x="187" y="0"/>
                    </a:cxn>
                    <a:cxn ang="0">
                      <a:pos x="215" y="24"/>
                    </a:cxn>
                    <a:cxn ang="0">
                      <a:pos x="76" y="182"/>
                    </a:cxn>
                  </a:cxnLst>
                  <a:rect l="0" t="0" r="r" b="b"/>
                  <a:pathLst>
                    <a:path w="215" h="182">
                      <a:moveTo>
                        <a:pt x="76" y="182"/>
                      </a:moveTo>
                      <a:lnTo>
                        <a:pt x="0" y="114"/>
                      </a:lnTo>
                      <a:lnTo>
                        <a:pt x="24" y="88"/>
                      </a:lnTo>
                      <a:lnTo>
                        <a:pt x="73" y="132"/>
                      </a:lnTo>
                      <a:lnTo>
                        <a:pt x="187" y="0"/>
                      </a:lnTo>
                      <a:lnTo>
                        <a:pt x="215" y="24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7840316" y="4100226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7840316" y="3717639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7840316" y="3973225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0316" y="3590640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Chevron 9"/>
              <p:cNvSpPr/>
              <p:nvPr/>
            </p:nvSpPr>
            <p:spPr bwMode="auto">
              <a:xfrm>
                <a:off x="1330000" y="1771634"/>
                <a:ext cx="142625" cy="707897"/>
              </a:xfrm>
              <a:prstGeom prst="chevron">
                <a:avLst>
                  <a:gd name="adj" fmla="val 6811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 defTabSz="4353470">
                  <a:defRPr/>
                </a:pPr>
                <a:endParaRPr lang="en-US" sz="480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1693670" y="1745837"/>
                <a:ext cx="2097638" cy="851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4128" eaLnBrk="1" hangingPunct="1"/>
                <a:r>
                  <a:rPr lang="en-US" sz="6000" kern="0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6000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5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80326" y="4655743"/>
            <a:ext cx="23611252" cy="2232718"/>
            <a:chOff x="281233" y="2080087"/>
            <a:chExt cx="11804089" cy="1116504"/>
          </a:xfrm>
        </p:grpSpPr>
        <p:grpSp>
          <p:nvGrpSpPr>
            <p:cNvPr id="20" name="Group 19"/>
            <p:cNvGrpSpPr/>
            <p:nvPr/>
          </p:nvGrpSpPr>
          <p:grpSpPr>
            <a:xfrm>
              <a:off x="281233" y="2080087"/>
              <a:ext cx="3056330" cy="1116500"/>
              <a:chOff x="5571142" y="1557992"/>
              <a:chExt cx="3045968" cy="103794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571142" y="1766029"/>
                <a:ext cx="552481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163101" y="2080090"/>
              <a:ext cx="3090381" cy="1116501"/>
              <a:chOff x="5537206" y="1557992"/>
              <a:chExt cx="3079904" cy="103794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B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048290" y="2080088"/>
              <a:ext cx="3121111" cy="1116501"/>
              <a:chOff x="5506580" y="1557992"/>
              <a:chExt cx="3110530" cy="103794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506580" y="1811195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994941" y="2080089"/>
              <a:ext cx="3090381" cy="1116502"/>
              <a:chOff x="5537206" y="1557992"/>
              <a:chExt cx="3079904" cy="103794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D</a:t>
                </a: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480323" y="6980184"/>
            <a:ext cx="23672882" cy="6295532"/>
            <a:chOff x="184495" y="3682148"/>
            <a:chExt cx="11834900" cy="3148174"/>
          </a:xfrm>
        </p:grpSpPr>
        <p:sp>
          <p:nvSpPr>
            <p:cNvPr id="35" name="Rounded Rectangle 34"/>
            <p:cNvSpPr/>
            <p:nvPr/>
          </p:nvSpPr>
          <p:spPr>
            <a:xfrm>
              <a:off x="184495" y="3865217"/>
              <a:ext cx="11834900" cy="2965105"/>
            </a:xfrm>
            <a:prstGeom prst="roundRect">
              <a:avLst>
                <a:gd name="adj" fmla="val 2239"/>
              </a:avLst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128"/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03200" y="3682148"/>
              <a:ext cx="2342698" cy="456056"/>
              <a:chOff x="1275608" y="6322796"/>
              <a:chExt cx="4592537" cy="828631"/>
            </a:xfrm>
          </p:grpSpPr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 rot="16200000" flipV="1">
                <a:off x="3417884" y="4701166"/>
                <a:ext cx="828631" cy="4071891"/>
              </a:xfrm>
              <a:prstGeom prst="round1Rect">
                <a:avLst/>
              </a:prstGeom>
              <a:solidFill>
                <a:sysClr val="window" lastClr="FFFFFF"/>
              </a:solidFill>
              <a:ln w="57150">
                <a:solidFill>
                  <a:srgbClr val="F79646">
                    <a:lumMod val="50000"/>
                  </a:srgb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802356" y="6328836"/>
                <a:ext cx="2149482" cy="78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28"/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Lời </a:t>
                </a:r>
                <a:r>
                  <a:rPr lang="en-US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</a:t>
                </a:r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iải</a:t>
                </a:r>
                <a:endParaRPr lang="en-US" sz="5000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ound Diagonal Corner Rectangle 38"/>
              <p:cNvSpPr/>
              <p:nvPr/>
            </p:nvSpPr>
            <p:spPr>
              <a:xfrm flipV="1">
                <a:off x="1275608" y="6330946"/>
                <a:ext cx="852450" cy="820481"/>
              </a:xfrm>
              <a:prstGeom prst="round2DiagRect">
                <a:avLst/>
              </a:prstGeom>
              <a:solidFill>
                <a:srgbClr val="F79646">
                  <a:lumMod val="75000"/>
                </a:srgbClr>
              </a:solidFill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p:spPr>
            <p:txBody>
              <a:bodyPr rtlCol="0" anchor="ctr"/>
              <a:lstStyle/>
              <a:p>
                <a:pPr algn="ctr" defTabSz="914128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1403701" y="6378164"/>
                <a:ext cx="545196" cy="739115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756374" y="3562845"/>
                <a:ext cx="8744282" cy="923330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Giới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hạn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nào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cho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kết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quả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682" y="1781421"/>
                <a:ext cx="4371572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2092" t="-10526" r="-27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80326" y="4949932"/>
                <a:ext cx="23937826" cy="2109808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+3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+7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     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num>
                          <m:den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num>
                          <m:den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3−</m:t>
                            </m:r>
                            <m:r>
                              <a:rPr lang="en-US" sz="4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en-US" sz="4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24" y="4949932"/>
                <a:ext cx="23937826" cy="210980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080723" y="7624591"/>
                <a:ext cx="6472085" cy="52764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Kết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quả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+3</m:t>
                            </m:r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+7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sz="48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+2</m:t>
                            </m:r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3−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sz="4800" i="1">
                        <a:latin typeface="Cambria Math" panose="02040503050406030204" pitchFamily="18" charset="0"/>
                      </a:rPr>
                      <m:t>=−5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769" y="3812294"/>
                <a:ext cx="3235621" cy="2638223"/>
              </a:xfrm>
              <a:prstGeom prst="rect">
                <a:avLst/>
              </a:prstGeom>
              <a:blipFill rotWithShape="1">
                <a:blip r:embed="rId4"/>
                <a:stretch>
                  <a:fillRect l="-5849" t="-3464" b="-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6261866" y="5228037"/>
            <a:ext cx="1088672" cy="1000402"/>
          </a:xfrm>
          <a:prstGeom prst="ellipse">
            <a:avLst/>
          </a:prstGeom>
          <a:solidFill>
            <a:srgbClr val="C0504D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r>
              <a:rPr lang="en-US" sz="6400" kern="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209486" y="1798578"/>
            <a:ext cx="6473761" cy="832722"/>
            <a:chOff x="209486" y="1798578"/>
            <a:chExt cx="6473760" cy="832722"/>
          </a:xfrm>
        </p:grpSpPr>
        <p:sp>
          <p:nvSpPr>
            <p:cNvPr id="45" name="TextBox 44"/>
            <p:cNvSpPr txBox="1"/>
            <p:nvPr/>
          </p:nvSpPr>
          <p:spPr>
            <a:xfrm>
              <a:off x="1601787" y="1844244"/>
              <a:ext cx="508145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LUYỆN TẬP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209486" y="1826628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57149" y="1798578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06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6" grpId="0"/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88319" y="3295228"/>
            <a:ext cx="23815893" cy="1979104"/>
            <a:chOff x="534987" y="1456240"/>
            <a:chExt cx="23340848" cy="1659875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55649" y="1456240"/>
              <a:ext cx="23120186" cy="1659875"/>
            </a:xfrm>
            <a:prstGeom prst="roundRect">
              <a:avLst>
                <a:gd name="adj" fmla="val 5492"/>
              </a:avLst>
            </a:prstGeom>
            <a:solidFill>
              <a:srgbClr val="9BBB59">
                <a:lumMod val="40000"/>
                <a:lumOff val="60000"/>
              </a:srgb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defTabSz="4353470">
                <a:defRPr/>
              </a:pPr>
              <a:endParaRPr lang="en-US" sz="4800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4987" y="1712676"/>
              <a:ext cx="3505200" cy="1111527"/>
              <a:chOff x="534987" y="1712676"/>
              <a:chExt cx="3505200" cy="1111527"/>
            </a:xfrm>
          </p:grpSpPr>
          <p:sp>
            <p:nvSpPr>
              <p:cNvPr id="7" name="Isosceles Triangle 44"/>
              <p:cNvSpPr/>
              <p:nvPr/>
            </p:nvSpPr>
            <p:spPr bwMode="auto">
              <a:xfrm rot="5400000" flipV="1">
                <a:off x="534195" y="2602747"/>
                <a:ext cx="227012" cy="215900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Pentagon 7"/>
              <p:cNvSpPr/>
              <p:nvPr/>
            </p:nvSpPr>
            <p:spPr bwMode="auto">
              <a:xfrm>
                <a:off x="534987" y="1712676"/>
                <a:ext cx="3505200" cy="955675"/>
              </a:xfrm>
              <a:prstGeom prst="homePlate">
                <a:avLst>
                  <a:gd name="adj" fmla="val 12444"/>
                </a:avLst>
              </a:pr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" name="Group 11"/>
              <p:cNvGrpSpPr/>
              <p:nvPr/>
            </p:nvGrpSpPr>
            <p:grpSpPr bwMode="auto">
              <a:xfrm>
                <a:off x="683775" y="1836907"/>
                <a:ext cx="582199" cy="537956"/>
                <a:chOff x="7440266" y="3398551"/>
                <a:chExt cx="757238" cy="765175"/>
              </a:xfrm>
              <a:solidFill>
                <a:sysClr val="window" lastClr="FFFFFF">
                  <a:lumMod val="95000"/>
                </a:sysClr>
              </a:solidFill>
            </p:grpSpPr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7440266" y="3436652"/>
                  <a:ext cx="344488" cy="344489"/>
                </a:xfrm>
                <a:custGeom>
                  <a:avLst/>
                  <a:gdLst/>
                  <a:ahLst/>
                  <a:cxnLst>
                    <a:cxn ang="0">
                      <a:pos x="33" y="184"/>
                    </a:cxn>
                    <a:cxn ang="0">
                      <a:pos x="181" y="184"/>
                    </a:cxn>
                    <a:cxn ang="0">
                      <a:pos x="181" y="33"/>
                    </a:cxn>
                    <a:cxn ang="0">
                      <a:pos x="33" y="33"/>
                    </a:cxn>
                    <a:cxn ang="0">
                      <a:pos x="33" y="184"/>
                    </a:cxn>
                    <a:cxn ang="0">
                      <a:pos x="217" y="217"/>
                    </a:cxn>
                    <a:cxn ang="0">
                      <a:pos x="0" y="217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17"/>
                    </a:cxn>
                  </a:cxnLst>
                  <a:rect l="0" t="0" r="r" b="b"/>
                  <a:pathLst>
                    <a:path w="217" h="217">
                      <a:moveTo>
                        <a:pt x="33" y="184"/>
                      </a:moveTo>
                      <a:lnTo>
                        <a:pt x="181" y="184"/>
                      </a:lnTo>
                      <a:lnTo>
                        <a:pt x="181" y="33"/>
                      </a:lnTo>
                      <a:lnTo>
                        <a:pt x="33" y="33"/>
                      </a:lnTo>
                      <a:lnTo>
                        <a:pt x="33" y="184"/>
                      </a:lnTo>
                      <a:close/>
                      <a:moveTo>
                        <a:pt x="217" y="217"/>
                      </a:moveTo>
                      <a:lnTo>
                        <a:pt x="0" y="217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7440266" y="3814473"/>
                  <a:ext cx="344488" cy="349251"/>
                </a:xfrm>
                <a:custGeom>
                  <a:avLst/>
                  <a:gdLst/>
                  <a:ahLst/>
                  <a:cxnLst>
                    <a:cxn ang="0">
                      <a:pos x="33" y="185"/>
                    </a:cxn>
                    <a:cxn ang="0">
                      <a:pos x="181" y="185"/>
                    </a:cxn>
                    <a:cxn ang="0">
                      <a:pos x="181" y="36"/>
                    </a:cxn>
                    <a:cxn ang="0">
                      <a:pos x="33" y="36"/>
                    </a:cxn>
                    <a:cxn ang="0">
                      <a:pos x="33" y="185"/>
                    </a:cxn>
                    <a:cxn ang="0">
                      <a:pos x="217" y="220"/>
                    </a:cxn>
                    <a:cxn ang="0">
                      <a:pos x="0" y="220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20"/>
                    </a:cxn>
                  </a:cxnLst>
                  <a:rect l="0" t="0" r="r" b="b"/>
                  <a:pathLst>
                    <a:path w="217" h="220">
                      <a:moveTo>
                        <a:pt x="33" y="185"/>
                      </a:moveTo>
                      <a:lnTo>
                        <a:pt x="181" y="185"/>
                      </a:lnTo>
                      <a:lnTo>
                        <a:pt x="181" y="36"/>
                      </a:lnTo>
                      <a:lnTo>
                        <a:pt x="33" y="36"/>
                      </a:lnTo>
                      <a:lnTo>
                        <a:pt x="33" y="185"/>
                      </a:lnTo>
                      <a:close/>
                      <a:moveTo>
                        <a:pt x="217" y="220"/>
                      </a:moveTo>
                      <a:lnTo>
                        <a:pt x="0" y="220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7506941" y="3398551"/>
                  <a:ext cx="341313" cy="288925"/>
                </a:xfrm>
                <a:custGeom>
                  <a:avLst/>
                  <a:gdLst/>
                  <a:ahLst/>
                  <a:cxnLst>
                    <a:cxn ang="0">
                      <a:pos x="76" y="182"/>
                    </a:cxn>
                    <a:cxn ang="0">
                      <a:pos x="0" y="114"/>
                    </a:cxn>
                    <a:cxn ang="0">
                      <a:pos x="24" y="88"/>
                    </a:cxn>
                    <a:cxn ang="0">
                      <a:pos x="73" y="132"/>
                    </a:cxn>
                    <a:cxn ang="0">
                      <a:pos x="187" y="0"/>
                    </a:cxn>
                    <a:cxn ang="0">
                      <a:pos x="215" y="24"/>
                    </a:cxn>
                    <a:cxn ang="0">
                      <a:pos x="76" y="182"/>
                    </a:cxn>
                  </a:cxnLst>
                  <a:rect l="0" t="0" r="r" b="b"/>
                  <a:pathLst>
                    <a:path w="215" h="182">
                      <a:moveTo>
                        <a:pt x="76" y="182"/>
                      </a:moveTo>
                      <a:lnTo>
                        <a:pt x="0" y="114"/>
                      </a:lnTo>
                      <a:lnTo>
                        <a:pt x="24" y="88"/>
                      </a:lnTo>
                      <a:lnTo>
                        <a:pt x="73" y="132"/>
                      </a:lnTo>
                      <a:lnTo>
                        <a:pt x="187" y="0"/>
                      </a:lnTo>
                      <a:lnTo>
                        <a:pt x="215" y="24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7840316" y="4100226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7840316" y="3717639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7840316" y="3973225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0316" y="3590640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Chevron 9"/>
              <p:cNvSpPr/>
              <p:nvPr/>
            </p:nvSpPr>
            <p:spPr bwMode="auto">
              <a:xfrm>
                <a:off x="1330000" y="1771634"/>
                <a:ext cx="142625" cy="707897"/>
              </a:xfrm>
              <a:prstGeom prst="chevron">
                <a:avLst>
                  <a:gd name="adj" fmla="val 6811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 defTabSz="4353470">
                  <a:defRPr/>
                </a:pPr>
                <a:endParaRPr lang="en-US" sz="480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1624600" y="1739140"/>
                <a:ext cx="2097638" cy="851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4128" eaLnBrk="1" hangingPunct="1"/>
                <a:r>
                  <a:rPr lang="en-US" sz="6000" kern="0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6000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6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80326" y="5792273"/>
            <a:ext cx="23611252" cy="2232718"/>
            <a:chOff x="281233" y="2080087"/>
            <a:chExt cx="11804089" cy="1116504"/>
          </a:xfrm>
        </p:grpSpPr>
        <p:grpSp>
          <p:nvGrpSpPr>
            <p:cNvPr id="20" name="Group 19"/>
            <p:cNvGrpSpPr/>
            <p:nvPr/>
          </p:nvGrpSpPr>
          <p:grpSpPr>
            <a:xfrm>
              <a:off x="281233" y="2080087"/>
              <a:ext cx="3056330" cy="1116500"/>
              <a:chOff x="5571142" y="1557992"/>
              <a:chExt cx="3045968" cy="103794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571142" y="1766029"/>
                <a:ext cx="552481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163101" y="2080090"/>
              <a:ext cx="3090381" cy="1116501"/>
              <a:chOff x="5537206" y="1557992"/>
              <a:chExt cx="3079904" cy="103794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B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048290" y="2080088"/>
              <a:ext cx="3121111" cy="1116501"/>
              <a:chOff x="5506580" y="1557992"/>
              <a:chExt cx="3110530" cy="103794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506580" y="1811195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994941" y="2080089"/>
              <a:ext cx="3090381" cy="1116502"/>
              <a:chOff x="5537206" y="1557992"/>
              <a:chExt cx="3079904" cy="103794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D</a:t>
                </a: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480323" y="8116711"/>
            <a:ext cx="23672882" cy="3030146"/>
            <a:chOff x="184495" y="3682148"/>
            <a:chExt cx="11834900" cy="1515270"/>
          </a:xfrm>
        </p:grpSpPr>
        <p:sp>
          <p:nvSpPr>
            <p:cNvPr id="35" name="Rounded Rectangle 34"/>
            <p:cNvSpPr/>
            <p:nvPr/>
          </p:nvSpPr>
          <p:spPr>
            <a:xfrm>
              <a:off x="184495" y="3865217"/>
              <a:ext cx="11834900" cy="1332201"/>
            </a:xfrm>
            <a:prstGeom prst="roundRect">
              <a:avLst>
                <a:gd name="adj" fmla="val 2239"/>
              </a:avLst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128"/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03200" y="3682148"/>
              <a:ext cx="2342698" cy="456056"/>
              <a:chOff x="1275608" y="6322796"/>
              <a:chExt cx="4592537" cy="828631"/>
            </a:xfrm>
          </p:grpSpPr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 rot="16200000" flipV="1">
                <a:off x="3417884" y="4701166"/>
                <a:ext cx="828631" cy="4071891"/>
              </a:xfrm>
              <a:prstGeom prst="round1Rect">
                <a:avLst/>
              </a:prstGeom>
              <a:solidFill>
                <a:sysClr val="window" lastClr="FFFFFF"/>
              </a:solidFill>
              <a:ln w="57150">
                <a:solidFill>
                  <a:srgbClr val="F79646">
                    <a:lumMod val="50000"/>
                  </a:srgb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803365" y="6330946"/>
                <a:ext cx="2149482" cy="78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28"/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Lời </a:t>
                </a:r>
                <a:r>
                  <a:rPr lang="en-US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</a:t>
                </a:r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iải</a:t>
                </a:r>
                <a:endParaRPr lang="en-US" sz="5000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ound Diagonal Corner Rectangle 38"/>
              <p:cNvSpPr/>
              <p:nvPr/>
            </p:nvSpPr>
            <p:spPr>
              <a:xfrm flipV="1">
                <a:off x="1275608" y="6330946"/>
                <a:ext cx="852450" cy="820481"/>
              </a:xfrm>
              <a:prstGeom prst="round2DiagRect">
                <a:avLst/>
              </a:prstGeom>
              <a:solidFill>
                <a:srgbClr val="F79646">
                  <a:lumMod val="75000"/>
                </a:srgbClr>
              </a:solidFill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p:spPr>
            <p:txBody>
              <a:bodyPr rtlCol="0" anchor="ctr"/>
              <a:lstStyle/>
              <a:p>
                <a:pPr algn="ctr" defTabSz="914128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1403701" y="6378164"/>
                <a:ext cx="545196" cy="739115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311504" y="3600985"/>
                <a:ext cx="5704435" cy="1433982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Tìm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504" y="3600983"/>
                <a:ext cx="5704435" cy="1433982"/>
              </a:xfrm>
              <a:prstGeom prst="rect">
                <a:avLst/>
              </a:prstGeom>
              <a:blipFill rotWithShape="1">
                <a:blip r:embed="rId2"/>
                <a:stretch>
                  <a:fillRect l="-3205" r="-1496" b="-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40139" y="6317544"/>
                <a:ext cx="23937826" cy="1251624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	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	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7" y="6317544"/>
                <a:ext cx="23937826" cy="1251624"/>
              </a:xfrm>
              <a:prstGeom prst="rect">
                <a:avLst/>
              </a:prstGeom>
              <a:blipFill rotWithShape="1">
                <a:blip r:embed="rId3"/>
                <a:stretch>
                  <a:fillRect b="-6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656434" y="8761118"/>
                <a:ext cx="18267452" cy="22730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4−</m:t>
                                </m:r>
                                <m:f>
                                  <m:f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rad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9+</m:t>
                                </m:r>
                                <m:f>
                                  <m:f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rad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2−1</m:t>
                        </m:r>
                      </m:num>
                      <m:den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32" y="8761118"/>
                <a:ext cx="18267452" cy="227306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6261866" y="6364567"/>
            <a:ext cx="1088672" cy="1000402"/>
          </a:xfrm>
          <a:prstGeom prst="ellipse">
            <a:avLst/>
          </a:prstGeom>
          <a:solidFill>
            <a:srgbClr val="C0504D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r>
              <a:rPr lang="en-US" sz="6400" kern="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209486" y="1798578"/>
            <a:ext cx="6473761" cy="832722"/>
            <a:chOff x="209486" y="1798578"/>
            <a:chExt cx="6473760" cy="832722"/>
          </a:xfrm>
        </p:grpSpPr>
        <p:sp>
          <p:nvSpPr>
            <p:cNvPr id="44" name="TextBox 43"/>
            <p:cNvSpPr txBox="1"/>
            <p:nvPr/>
          </p:nvSpPr>
          <p:spPr>
            <a:xfrm>
              <a:off x="1601787" y="1844244"/>
              <a:ext cx="508145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LUYỆN TẬP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209486" y="1826628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7149" y="1798578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710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6" grpId="0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88319" y="3212418"/>
            <a:ext cx="23815893" cy="1979104"/>
            <a:chOff x="534987" y="1456240"/>
            <a:chExt cx="23340848" cy="1659875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55649" y="1456240"/>
              <a:ext cx="23120186" cy="1659875"/>
            </a:xfrm>
            <a:prstGeom prst="roundRect">
              <a:avLst>
                <a:gd name="adj" fmla="val 5492"/>
              </a:avLst>
            </a:prstGeom>
            <a:solidFill>
              <a:srgbClr val="9BBB59">
                <a:lumMod val="40000"/>
                <a:lumOff val="60000"/>
              </a:srgb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defTabSz="4353470">
                <a:defRPr/>
              </a:pPr>
              <a:endParaRPr lang="en-US" sz="4800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4987" y="1653395"/>
              <a:ext cx="3505200" cy="1170808"/>
              <a:chOff x="534987" y="1653395"/>
              <a:chExt cx="3505200" cy="1170808"/>
            </a:xfrm>
          </p:grpSpPr>
          <p:sp>
            <p:nvSpPr>
              <p:cNvPr id="7" name="Isosceles Triangle 44"/>
              <p:cNvSpPr/>
              <p:nvPr/>
            </p:nvSpPr>
            <p:spPr bwMode="auto">
              <a:xfrm rot="5400000" flipV="1">
                <a:off x="534195" y="2602747"/>
                <a:ext cx="227012" cy="215900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Pentagon 7"/>
              <p:cNvSpPr/>
              <p:nvPr/>
            </p:nvSpPr>
            <p:spPr bwMode="auto">
              <a:xfrm>
                <a:off x="534987" y="1712676"/>
                <a:ext cx="3505200" cy="955675"/>
              </a:xfrm>
              <a:prstGeom prst="homePlate">
                <a:avLst>
                  <a:gd name="adj" fmla="val 12444"/>
                </a:avLst>
              </a:pr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" name="Group 11"/>
              <p:cNvGrpSpPr/>
              <p:nvPr/>
            </p:nvGrpSpPr>
            <p:grpSpPr bwMode="auto">
              <a:xfrm>
                <a:off x="683775" y="1836907"/>
                <a:ext cx="582199" cy="537956"/>
                <a:chOff x="7440266" y="3398551"/>
                <a:chExt cx="757238" cy="765175"/>
              </a:xfrm>
              <a:solidFill>
                <a:sysClr val="window" lastClr="FFFFFF">
                  <a:lumMod val="95000"/>
                </a:sysClr>
              </a:solidFill>
            </p:grpSpPr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7440266" y="3436652"/>
                  <a:ext cx="344488" cy="344489"/>
                </a:xfrm>
                <a:custGeom>
                  <a:avLst/>
                  <a:gdLst/>
                  <a:ahLst/>
                  <a:cxnLst>
                    <a:cxn ang="0">
                      <a:pos x="33" y="184"/>
                    </a:cxn>
                    <a:cxn ang="0">
                      <a:pos x="181" y="184"/>
                    </a:cxn>
                    <a:cxn ang="0">
                      <a:pos x="181" y="33"/>
                    </a:cxn>
                    <a:cxn ang="0">
                      <a:pos x="33" y="33"/>
                    </a:cxn>
                    <a:cxn ang="0">
                      <a:pos x="33" y="184"/>
                    </a:cxn>
                    <a:cxn ang="0">
                      <a:pos x="217" y="217"/>
                    </a:cxn>
                    <a:cxn ang="0">
                      <a:pos x="0" y="217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17"/>
                    </a:cxn>
                  </a:cxnLst>
                  <a:rect l="0" t="0" r="r" b="b"/>
                  <a:pathLst>
                    <a:path w="217" h="217">
                      <a:moveTo>
                        <a:pt x="33" y="184"/>
                      </a:moveTo>
                      <a:lnTo>
                        <a:pt x="181" y="184"/>
                      </a:lnTo>
                      <a:lnTo>
                        <a:pt x="181" y="33"/>
                      </a:lnTo>
                      <a:lnTo>
                        <a:pt x="33" y="33"/>
                      </a:lnTo>
                      <a:lnTo>
                        <a:pt x="33" y="184"/>
                      </a:lnTo>
                      <a:close/>
                      <a:moveTo>
                        <a:pt x="217" y="217"/>
                      </a:moveTo>
                      <a:lnTo>
                        <a:pt x="0" y="217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7440266" y="3814473"/>
                  <a:ext cx="344488" cy="349251"/>
                </a:xfrm>
                <a:custGeom>
                  <a:avLst/>
                  <a:gdLst/>
                  <a:ahLst/>
                  <a:cxnLst>
                    <a:cxn ang="0">
                      <a:pos x="33" y="185"/>
                    </a:cxn>
                    <a:cxn ang="0">
                      <a:pos x="181" y="185"/>
                    </a:cxn>
                    <a:cxn ang="0">
                      <a:pos x="181" y="36"/>
                    </a:cxn>
                    <a:cxn ang="0">
                      <a:pos x="33" y="36"/>
                    </a:cxn>
                    <a:cxn ang="0">
                      <a:pos x="33" y="185"/>
                    </a:cxn>
                    <a:cxn ang="0">
                      <a:pos x="217" y="220"/>
                    </a:cxn>
                    <a:cxn ang="0">
                      <a:pos x="0" y="220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20"/>
                    </a:cxn>
                  </a:cxnLst>
                  <a:rect l="0" t="0" r="r" b="b"/>
                  <a:pathLst>
                    <a:path w="217" h="220">
                      <a:moveTo>
                        <a:pt x="33" y="185"/>
                      </a:moveTo>
                      <a:lnTo>
                        <a:pt x="181" y="185"/>
                      </a:lnTo>
                      <a:lnTo>
                        <a:pt x="181" y="36"/>
                      </a:lnTo>
                      <a:lnTo>
                        <a:pt x="33" y="36"/>
                      </a:lnTo>
                      <a:lnTo>
                        <a:pt x="33" y="185"/>
                      </a:lnTo>
                      <a:close/>
                      <a:moveTo>
                        <a:pt x="217" y="220"/>
                      </a:moveTo>
                      <a:lnTo>
                        <a:pt x="0" y="220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7506941" y="3398551"/>
                  <a:ext cx="341313" cy="288925"/>
                </a:xfrm>
                <a:custGeom>
                  <a:avLst/>
                  <a:gdLst/>
                  <a:ahLst/>
                  <a:cxnLst>
                    <a:cxn ang="0">
                      <a:pos x="76" y="182"/>
                    </a:cxn>
                    <a:cxn ang="0">
                      <a:pos x="0" y="114"/>
                    </a:cxn>
                    <a:cxn ang="0">
                      <a:pos x="24" y="88"/>
                    </a:cxn>
                    <a:cxn ang="0">
                      <a:pos x="73" y="132"/>
                    </a:cxn>
                    <a:cxn ang="0">
                      <a:pos x="187" y="0"/>
                    </a:cxn>
                    <a:cxn ang="0">
                      <a:pos x="215" y="24"/>
                    </a:cxn>
                    <a:cxn ang="0">
                      <a:pos x="76" y="182"/>
                    </a:cxn>
                  </a:cxnLst>
                  <a:rect l="0" t="0" r="r" b="b"/>
                  <a:pathLst>
                    <a:path w="215" h="182">
                      <a:moveTo>
                        <a:pt x="76" y="182"/>
                      </a:moveTo>
                      <a:lnTo>
                        <a:pt x="0" y="114"/>
                      </a:lnTo>
                      <a:lnTo>
                        <a:pt x="24" y="88"/>
                      </a:lnTo>
                      <a:lnTo>
                        <a:pt x="73" y="132"/>
                      </a:lnTo>
                      <a:lnTo>
                        <a:pt x="187" y="0"/>
                      </a:lnTo>
                      <a:lnTo>
                        <a:pt x="215" y="24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7840316" y="4100226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7840316" y="3717639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7840316" y="3973225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0316" y="3590640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Chevron 9"/>
              <p:cNvSpPr/>
              <p:nvPr/>
            </p:nvSpPr>
            <p:spPr bwMode="auto">
              <a:xfrm>
                <a:off x="1330000" y="1771634"/>
                <a:ext cx="142625" cy="707897"/>
              </a:xfrm>
              <a:prstGeom prst="chevron">
                <a:avLst>
                  <a:gd name="adj" fmla="val 6811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 defTabSz="4353470">
                  <a:defRPr/>
                </a:pPr>
                <a:endParaRPr lang="en-US" sz="480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1624600" y="1653395"/>
                <a:ext cx="2097638" cy="851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4128" eaLnBrk="1" hangingPunct="1"/>
                <a:r>
                  <a:rPr lang="en-US" sz="6000" kern="0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6000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7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80326" y="5709463"/>
            <a:ext cx="23611252" cy="2232718"/>
            <a:chOff x="281233" y="2080087"/>
            <a:chExt cx="11804089" cy="1116504"/>
          </a:xfrm>
        </p:grpSpPr>
        <p:grpSp>
          <p:nvGrpSpPr>
            <p:cNvPr id="20" name="Group 19"/>
            <p:cNvGrpSpPr/>
            <p:nvPr/>
          </p:nvGrpSpPr>
          <p:grpSpPr>
            <a:xfrm>
              <a:off x="281233" y="2080087"/>
              <a:ext cx="3056330" cy="1116500"/>
              <a:chOff x="5571142" y="1557992"/>
              <a:chExt cx="3045968" cy="103794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571142" y="1766029"/>
                <a:ext cx="552481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163101" y="2080090"/>
              <a:ext cx="3090381" cy="1116501"/>
              <a:chOff x="5537206" y="1557992"/>
              <a:chExt cx="3079904" cy="103794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B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048290" y="2080088"/>
              <a:ext cx="3121111" cy="1116501"/>
              <a:chOff x="5506580" y="1557992"/>
              <a:chExt cx="3110530" cy="103794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506580" y="1811195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994941" y="2080089"/>
              <a:ext cx="3090381" cy="1116502"/>
              <a:chOff x="5537206" y="1557992"/>
              <a:chExt cx="3079904" cy="103794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D</a:t>
                </a: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480323" y="8033898"/>
            <a:ext cx="23672882" cy="3383020"/>
            <a:chOff x="184495" y="3682147"/>
            <a:chExt cx="11834900" cy="1691730"/>
          </a:xfrm>
        </p:grpSpPr>
        <p:sp>
          <p:nvSpPr>
            <p:cNvPr id="35" name="Rounded Rectangle 34"/>
            <p:cNvSpPr/>
            <p:nvPr/>
          </p:nvSpPr>
          <p:spPr>
            <a:xfrm>
              <a:off x="184495" y="3865216"/>
              <a:ext cx="11834900" cy="1508661"/>
            </a:xfrm>
            <a:prstGeom prst="roundRect">
              <a:avLst>
                <a:gd name="adj" fmla="val 2239"/>
              </a:avLst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128"/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03200" y="3682147"/>
              <a:ext cx="2342698" cy="456056"/>
              <a:chOff x="1275608" y="6322796"/>
              <a:chExt cx="4592537" cy="828631"/>
            </a:xfrm>
          </p:grpSpPr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 rot="16200000" flipV="1">
                <a:off x="3417884" y="4701166"/>
                <a:ext cx="828631" cy="4071891"/>
              </a:xfrm>
              <a:prstGeom prst="round1Rect">
                <a:avLst/>
              </a:prstGeom>
              <a:solidFill>
                <a:sysClr val="window" lastClr="FFFFFF"/>
              </a:solidFill>
              <a:ln w="57150">
                <a:solidFill>
                  <a:srgbClr val="F79646">
                    <a:lumMod val="50000"/>
                  </a:srgb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727676" y="6362134"/>
                <a:ext cx="2149482" cy="78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28"/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Lời </a:t>
                </a:r>
                <a:r>
                  <a:rPr lang="en-US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</a:t>
                </a:r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iải</a:t>
                </a:r>
                <a:endParaRPr lang="en-US" sz="5000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ound Diagonal Corner Rectangle 38"/>
              <p:cNvSpPr/>
              <p:nvPr/>
            </p:nvSpPr>
            <p:spPr>
              <a:xfrm flipV="1">
                <a:off x="1275608" y="6330946"/>
                <a:ext cx="852450" cy="820481"/>
              </a:xfrm>
              <a:prstGeom prst="round2DiagRect">
                <a:avLst/>
              </a:prstGeom>
              <a:solidFill>
                <a:srgbClr val="F79646">
                  <a:lumMod val="75000"/>
                </a:srgbClr>
              </a:solidFill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p:spPr>
            <p:txBody>
              <a:bodyPr rtlCol="0" anchor="ctr"/>
              <a:lstStyle/>
              <a:p>
                <a:pPr algn="ctr" defTabSz="914128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1403701" y="6378164"/>
                <a:ext cx="545196" cy="739115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239807" y="3409596"/>
                <a:ext cx="4194752" cy="1302920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Tìm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807" y="3409596"/>
                <a:ext cx="4194752" cy="1302920"/>
              </a:xfrm>
              <a:prstGeom prst="rect">
                <a:avLst/>
              </a:prstGeom>
              <a:blipFill rotWithShape="1">
                <a:blip r:embed="rId2"/>
                <a:stretch>
                  <a:fillRect l="-4506" b="-7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40139" y="6234734"/>
                <a:ext cx="23937826" cy="1251624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en-US" sz="48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800" dirty="0">
                    <a:solidFill>
                      <a:schemeClr val="bg1"/>
                    </a:solidFill>
                  </a:rPr>
                  <a:t>.			     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</a:rPr>
                  <a:t>.			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</a:rPr>
                  <a:t>.			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</a:rPr>
                  <a:t>.</a:t>
                </a:r>
                <a:endParaRPr lang="en-US" sz="4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7" y="6234734"/>
                <a:ext cx="23937826" cy="1251624"/>
              </a:xfrm>
              <a:prstGeom prst="rect">
                <a:avLst/>
              </a:prstGeom>
              <a:blipFill rotWithShape="1">
                <a:blip r:embed="rId3"/>
                <a:stretch>
                  <a:fillRect b="-7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656434" y="8475112"/>
                <a:ext cx="9382327" cy="34120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𝑙𝑖𝑚</m:t>
                          </m:r>
                        </m:fName>
                        <m:e>
                          <m:f>
                            <m:f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  <m:r>
                        <a:rPr lang="en-US" sz="48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𝑙𝑖𝑚</m:t>
                          </m:r>
                        </m:fName>
                        <m:e>
                          <m:f>
                            <m:f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4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48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48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4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4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48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48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4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4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4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32" y="8475112"/>
                <a:ext cx="9382327" cy="341208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6249989" y="6248401"/>
            <a:ext cx="1088672" cy="1000402"/>
          </a:xfrm>
          <a:prstGeom prst="ellipse">
            <a:avLst/>
          </a:prstGeom>
          <a:solidFill>
            <a:srgbClr val="C0504D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r>
              <a:rPr lang="en-US" sz="6400" kern="0">
                <a:solidFill>
                  <a:prstClr val="white"/>
                </a:solidFill>
                <a:latin typeface="Calibri"/>
              </a:rPr>
              <a:t>B</a:t>
            </a:r>
            <a:endParaRPr lang="en-US" sz="6400" kern="0" dirty="0">
              <a:solidFill>
                <a:prstClr val="white"/>
              </a:solidFill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4014626" y="9431040"/>
                <a:ext cx="18267452" cy="1477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latin typeface="Cambria Math"/>
                      </a:rPr>
                      <m:t>−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en-US" sz="4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4624" y="9431040"/>
                <a:ext cx="18267452" cy="1477328"/>
              </a:xfrm>
              <a:prstGeom prst="rect">
                <a:avLst/>
              </a:prstGeom>
              <a:blipFill rotWithShape="1">
                <a:blip r:embed="rId5"/>
                <a:stretch>
                  <a:fillRect t="-11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209486" y="1798578"/>
            <a:ext cx="6473761" cy="832722"/>
            <a:chOff x="209486" y="1798578"/>
            <a:chExt cx="6473760" cy="832722"/>
          </a:xfrm>
        </p:grpSpPr>
        <p:sp>
          <p:nvSpPr>
            <p:cNvPr id="50" name="TextBox 49"/>
            <p:cNvSpPr txBox="1"/>
            <p:nvPr/>
          </p:nvSpPr>
          <p:spPr>
            <a:xfrm>
              <a:off x="1601787" y="1844244"/>
              <a:ext cx="508145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LUYỆN TẬP</a:t>
              </a: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209486" y="1826628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7149" y="1798578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356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6" grpId="0"/>
      <p:bldP spid="42" grpId="0" animBg="1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03282" y="3692866"/>
            <a:ext cx="23815893" cy="1979104"/>
            <a:chOff x="534987" y="1456240"/>
            <a:chExt cx="23340848" cy="1659875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55649" y="1456240"/>
              <a:ext cx="23120186" cy="1659875"/>
            </a:xfrm>
            <a:prstGeom prst="roundRect">
              <a:avLst>
                <a:gd name="adj" fmla="val 5492"/>
              </a:avLst>
            </a:prstGeom>
            <a:solidFill>
              <a:srgbClr val="9BBB59">
                <a:lumMod val="40000"/>
                <a:lumOff val="60000"/>
              </a:srgb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defTabSz="4353470">
                <a:defRPr/>
              </a:pPr>
              <a:endParaRPr lang="en-US" sz="4800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4987" y="1653395"/>
              <a:ext cx="3505200" cy="1170808"/>
              <a:chOff x="534987" y="1653395"/>
              <a:chExt cx="3505200" cy="1170808"/>
            </a:xfrm>
          </p:grpSpPr>
          <p:sp>
            <p:nvSpPr>
              <p:cNvPr id="7" name="Isosceles Triangle 44"/>
              <p:cNvSpPr/>
              <p:nvPr/>
            </p:nvSpPr>
            <p:spPr bwMode="auto">
              <a:xfrm rot="5400000" flipV="1">
                <a:off x="534195" y="2602747"/>
                <a:ext cx="227012" cy="215900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Pentagon 7"/>
              <p:cNvSpPr/>
              <p:nvPr/>
            </p:nvSpPr>
            <p:spPr bwMode="auto">
              <a:xfrm>
                <a:off x="534987" y="1712676"/>
                <a:ext cx="3505200" cy="955675"/>
              </a:xfrm>
              <a:prstGeom prst="homePlate">
                <a:avLst>
                  <a:gd name="adj" fmla="val 12444"/>
                </a:avLst>
              </a:pr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" name="Group 11"/>
              <p:cNvGrpSpPr/>
              <p:nvPr/>
            </p:nvGrpSpPr>
            <p:grpSpPr bwMode="auto">
              <a:xfrm>
                <a:off x="683775" y="1836907"/>
                <a:ext cx="582199" cy="537956"/>
                <a:chOff x="7440266" y="3398551"/>
                <a:chExt cx="757238" cy="765175"/>
              </a:xfrm>
              <a:solidFill>
                <a:sysClr val="window" lastClr="FFFFFF">
                  <a:lumMod val="95000"/>
                </a:sysClr>
              </a:solidFill>
            </p:grpSpPr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7440266" y="3436652"/>
                  <a:ext cx="344488" cy="344489"/>
                </a:xfrm>
                <a:custGeom>
                  <a:avLst/>
                  <a:gdLst/>
                  <a:ahLst/>
                  <a:cxnLst>
                    <a:cxn ang="0">
                      <a:pos x="33" y="184"/>
                    </a:cxn>
                    <a:cxn ang="0">
                      <a:pos x="181" y="184"/>
                    </a:cxn>
                    <a:cxn ang="0">
                      <a:pos x="181" y="33"/>
                    </a:cxn>
                    <a:cxn ang="0">
                      <a:pos x="33" y="33"/>
                    </a:cxn>
                    <a:cxn ang="0">
                      <a:pos x="33" y="184"/>
                    </a:cxn>
                    <a:cxn ang="0">
                      <a:pos x="217" y="217"/>
                    </a:cxn>
                    <a:cxn ang="0">
                      <a:pos x="0" y="217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17"/>
                    </a:cxn>
                  </a:cxnLst>
                  <a:rect l="0" t="0" r="r" b="b"/>
                  <a:pathLst>
                    <a:path w="217" h="217">
                      <a:moveTo>
                        <a:pt x="33" y="184"/>
                      </a:moveTo>
                      <a:lnTo>
                        <a:pt x="181" y="184"/>
                      </a:lnTo>
                      <a:lnTo>
                        <a:pt x="181" y="33"/>
                      </a:lnTo>
                      <a:lnTo>
                        <a:pt x="33" y="33"/>
                      </a:lnTo>
                      <a:lnTo>
                        <a:pt x="33" y="184"/>
                      </a:lnTo>
                      <a:close/>
                      <a:moveTo>
                        <a:pt x="217" y="217"/>
                      </a:moveTo>
                      <a:lnTo>
                        <a:pt x="0" y="217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7440266" y="3814473"/>
                  <a:ext cx="344488" cy="349251"/>
                </a:xfrm>
                <a:custGeom>
                  <a:avLst/>
                  <a:gdLst/>
                  <a:ahLst/>
                  <a:cxnLst>
                    <a:cxn ang="0">
                      <a:pos x="33" y="185"/>
                    </a:cxn>
                    <a:cxn ang="0">
                      <a:pos x="181" y="185"/>
                    </a:cxn>
                    <a:cxn ang="0">
                      <a:pos x="181" y="36"/>
                    </a:cxn>
                    <a:cxn ang="0">
                      <a:pos x="33" y="36"/>
                    </a:cxn>
                    <a:cxn ang="0">
                      <a:pos x="33" y="185"/>
                    </a:cxn>
                    <a:cxn ang="0">
                      <a:pos x="217" y="220"/>
                    </a:cxn>
                    <a:cxn ang="0">
                      <a:pos x="0" y="220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20"/>
                    </a:cxn>
                  </a:cxnLst>
                  <a:rect l="0" t="0" r="r" b="b"/>
                  <a:pathLst>
                    <a:path w="217" h="220">
                      <a:moveTo>
                        <a:pt x="33" y="185"/>
                      </a:moveTo>
                      <a:lnTo>
                        <a:pt x="181" y="185"/>
                      </a:lnTo>
                      <a:lnTo>
                        <a:pt x="181" y="36"/>
                      </a:lnTo>
                      <a:lnTo>
                        <a:pt x="33" y="36"/>
                      </a:lnTo>
                      <a:lnTo>
                        <a:pt x="33" y="185"/>
                      </a:lnTo>
                      <a:close/>
                      <a:moveTo>
                        <a:pt x="217" y="220"/>
                      </a:moveTo>
                      <a:lnTo>
                        <a:pt x="0" y="220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7506941" y="3398551"/>
                  <a:ext cx="341313" cy="288925"/>
                </a:xfrm>
                <a:custGeom>
                  <a:avLst/>
                  <a:gdLst/>
                  <a:ahLst/>
                  <a:cxnLst>
                    <a:cxn ang="0">
                      <a:pos x="76" y="182"/>
                    </a:cxn>
                    <a:cxn ang="0">
                      <a:pos x="0" y="114"/>
                    </a:cxn>
                    <a:cxn ang="0">
                      <a:pos x="24" y="88"/>
                    </a:cxn>
                    <a:cxn ang="0">
                      <a:pos x="73" y="132"/>
                    </a:cxn>
                    <a:cxn ang="0">
                      <a:pos x="187" y="0"/>
                    </a:cxn>
                    <a:cxn ang="0">
                      <a:pos x="215" y="24"/>
                    </a:cxn>
                    <a:cxn ang="0">
                      <a:pos x="76" y="182"/>
                    </a:cxn>
                  </a:cxnLst>
                  <a:rect l="0" t="0" r="r" b="b"/>
                  <a:pathLst>
                    <a:path w="215" h="182">
                      <a:moveTo>
                        <a:pt x="76" y="182"/>
                      </a:moveTo>
                      <a:lnTo>
                        <a:pt x="0" y="114"/>
                      </a:lnTo>
                      <a:lnTo>
                        <a:pt x="24" y="88"/>
                      </a:lnTo>
                      <a:lnTo>
                        <a:pt x="73" y="132"/>
                      </a:lnTo>
                      <a:lnTo>
                        <a:pt x="187" y="0"/>
                      </a:lnTo>
                      <a:lnTo>
                        <a:pt x="215" y="24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7840316" y="4100226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7840316" y="3717639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7840316" y="3973225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0316" y="3590640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Chevron 9"/>
              <p:cNvSpPr/>
              <p:nvPr/>
            </p:nvSpPr>
            <p:spPr bwMode="auto">
              <a:xfrm>
                <a:off x="1330000" y="1771634"/>
                <a:ext cx="142625" cy="707897"/>
              </a:xfrm>
              <a:prstGeom prst="chevron">
                <a:avLst>
                  <a:gd name="adj" fmla="val 6811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 defTabSz="4353470">
                  <a:defRPr/>
                </a:pPr>
                <a:endParaRPr lang="en-US" sz="480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1624598" y="1653395"/>
                <a:ext cx="2097638" cy="851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4128" eaLnBrk="1" hangingPunct="1"/>
                <a:r>
                  <a:rPr lang="en-US" sz="6000" kern="0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6000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8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395286" y="6189911"/>
            <a:ext cx="23611252" cy="2232718"/>
            <a:chOff x="281233" y="2080087"/>
            <a:chExt cx="11804089" cy="1116504"/>
          </a:xfrm>
        </p:grpSpPr>
        <p:grpSp>
          <p:nvGrpSpPr>
            <p:cNvPr id="20" name="Group 19"/>
            <p:cNvGrpSpPr/>
            <p:nvPr/>
          </p:nvGrpSpPr>
          <p:grpSpPr>
            <a:xfrm>
              <a:off x="281233" y="2080087"/>
              <a:ext cx="3056330" cy="1116500"/>
              <a:chOff x="5571142" y="1557992"/>
              <a:chExt cx="3045968" cy="103794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571142" y="1766029"/>
                <a:ext cx="552481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163101" y="2080090"/>
              <a:ext cx="3090381" cy="1116501"/>
              <a:chOff x="5537206" y="1557992"/>
              <a:chExt cx="3079904" cy="103794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B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048290" y="2080088"/>
              <a:ext cx="3121111" cy="1116501"/>
              <a:chOff x="5506580" y="1557992"/>
              <a:chExt cx="3110530" cy="103794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506580" y="1811195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994941" y="2080089"/>
              <a:ext cx="3090381" cy="1116502"/>
              <a:chOff x="5537206" y="1557992"/>
              <a:chExt cx="3079904" cy="103794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D</a:t>
                </a: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395285" y="8514340"/>
            <a:ext cx="23672882" cy="3030152"/>
            <a:chOff x="184495" y="3682145"/>
            <a:chExt cx="11834900" cy="1515273"/>
          </a:xfrm>
        </p:grpSpPr>
        <p:sp>
          <p:nvSpPr>
            <p:cNvPr id="35" name="Rounded Rectangle 34"/>
            <p:cNvSpPr/>
            <p:nvPr/>
          </p:nvSpPr>
          <p:spPr>
            <a:xfrm>
              <a:off x="184495" y="3865217"/>
              <a:ext cx="11834900" cy="1332201"/>
            </a:xfrm>
            <a:prstGeom prst="roundRect">
              <a:avLst>
                <a:gd name="adj" fmla="val 2239"/>
              </a:avLst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128"/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03200" y="3682145"/>
              <a:ext cx="2342698" cy="467287"/>
              <a:chOff x="1275608" y="6322796"/>
              <a:chExt cx="4592537" cy="849038"/>
            </a:xfrm>
          </p:grpSpPr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 rot="16200000" flipV="1">
                <a:off x="3417884" y="4701166"/>
                <a:ext cx="828631" cy="4071891"/>
              </a:xfrm>
              <a:prstGeom prst="round1Rect">
                <a:avLst/>
              </a:prstGeom>
              <a:solidFill>
                <a:sysClr val="window" lastClr="FFFFFF"/>
              </a:solidFill>
              <a:ln w="57150">
                <a:solidFill>
                  <a:srgbClr val="F79646">
                    <a:lumMod val="50000"/>
                  </a:srgb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811017" y="6388831"/>
                <a:ext cx="2149482" cy="783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28"/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Lời </a:t>
                </a:r>
                <a:r>
                  <a:rPr lang="en-US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</a:t>
                </a:r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iải</a:t>
                </a:r>
                <a:endParaRPr lang="en-US" sz="5000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ound Diagonal Corner Rectangle 38"/>
              <p:cNvSpPr/>
              <p:nvPr/>
            </p:nvSpPr>
            <p:spPr>
              <a:xfrm flipV="1">
                <a:off x="1275608" y="6330946"/>
                <a:ext cx="852450" cy="820481"/>
              </a:xfrm>
              <a:prstGeom prst="round2DiagRect">
                <a:avLst/>
              </a:prstGeom>
              <a:solidFill>
                <a:srgbClr val="F79646">
                  <a:lumMod val="75000"/>
                </a:srgbClr>
              </a:solidFill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p:spPr>
            <p:txBody>
              <a:bodyPr rtlCol="0" anchor="ctr"/>
              <a:lstStyle/>
              <a:p>
                <a:pPr algn="ctr" defTabSz="914128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1403701" y="6378164"/>
                <a:ext cx="545196" cy="739115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574123" y="4033651"/>
                <a:ext cx="5356047" cy="1297534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Tìm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2.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p>
                            </m:sSup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22" y="4033651"/>
                <a:ext cx="5356047" cy="1297534"/>
              </a:xfrm>
              <a:prstGeom prst="rect">
                <a:avLst/>
              </a:prstGeom>
              <a:blipFill rotWithShape="1">
                <a:blip r:embed="rId2"/>
                <a:stretch>
                  <a:fillRect l="-3413" b="-7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55099" y="6715182"/>
                <a:ext cx="23937826" cy="1248164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   	  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	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+∞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99" y="6715182"/>
                <a:ext cx="23937826" cy="1248164"/>
              </a:xfrm>
              <a:prstGeom prst="rect">
                <a:avLst/>
              </a:prstGeom>
              <a:blipFill rotWithShape="1">
                <a:blip r:embed="rId3"/>
                <a:stretch>
                  <a:fillRect b="-6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571394" y="9158759"/>
                <a:ext cx="18267452" cy="2242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2.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2.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+4.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2.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endParaRPr lang="en-US" sz="4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1394" y="9158757"/>
                <a:ext cx="18267452" cy="224266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11915048" y="6785879"/>
            <a:ext cx="1088672" cy="1000402"/>
          </a:xfrm>
          <a:prstGeom prst="ellipse">
            <a:avLst/>
          </a:prstGeom>
          <a:solidFill>
            <a:srgbClr val="C0504D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r>
              <a:rPr lang="en-US" sz="6400" kern="0">
                <a:solidFill>
                  <a:prstClr val="white"/>
                </a:solidFill>
                <a:latin typeface="Calibri"/>
              </a:rPr>
              <a:t>C</a:t>
            </a:r>
            <a:endParaRPr lang="en-US" sz="6400" kern="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209486" y="1798578"/>
            <a:ext cx="6473761" cy="832722"/>
            <a:chOff x="209486" y="1798578"/>
            <a:chExt cx="6473760" cy="832722"/>
          </a:xfrm>
        </p:grpSpPr>
        <p:sp>
          <p:nvSpPr>
            <p:cNvPr id="45" name="TextBox 44"/>
            <p:cNvSpPr txBox="1"/>
            <p:nvPr/>
          </p:nvSpPr>
          <p:spPr>
            <a:xfrm>
              <a:off x="1601787" y="1844244"/>
              <a:ext cx="508145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LUYỆN TẬP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209486" y="1826628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57149" y="1798578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374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6" grpId="0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88319" y="2551894"/>
            <a:ext cx="23815893" cy="1979104"/>
            <a:chOff x="534987" y="1456240"/>
            <a:chExt cx="23340848" cy="1659875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55649" y="1456240"/>
              <a:ext cx="23120186" cy="1659875"/>
            </a:xfrm>
            <a:prstGeom prst="roundRect">
              <a:avLst>
                <a:gd name="adj" fmla="val 5492"/>
              </a:avLst>
            </a:prstGeom>
            <a:solidFill>
              <a:srgbClr val="9BBB59">
                <a:lumMod val="40000"/>
                <a:lumOff val="60000"/>
              </a:srgb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defTabSz="4353470">
                <a:defRPr/>
              </a:pPr>
              <a:endParaRPr lang="en-US" sz="4800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4987" y="1653395"/>
              <a:ext cx="3505200" cy="1170808"/>
              <a:chOff x="534987" y="1653395"/>
              <a:chExt cx="3505200" cy="1170808"/>
            </a:xfrm>
          </p:grpSpPr>
          <p:sp>
            <p:nvSpPr>
              <p:cNvPr id="7" name="Isosceles Triangle 44"/>
              <p:cNvSpPr/>
              <p:nvPr/>
            </p:nvSpPr>
            <p:spPr bwMode="auto">
              <a:xfrm rot="5400000" flipV="1">
                <a:off x="534195" y="2602747"/>
                <a:ext cx="227012" cy="215900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Pentagon 7"/>
              <p:cNvSpPr/>
              <p:nvPr/>
            </p:nvSpPr>
            <p:spPr bwMode="auto">
              <a:xfrm>
                <a:off x="534987" y="1712676"/>
                <a:ext cx="3505200" cy="955675"/>
              </a:xfrm>
              <a:prstGeom prst="homePlate">
                <a:avLst>
                  <a:gd name="adj" fmla="val 12444"/>
                </a:avLst>
              </a:pr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" name="Group 11"/>
              <p:cNvGrpSpPr/>
              <p:nvPr/>
            </p:nvGrpSpPr>
            <p:grpSpPr bwMode="auto">
              <a:xfrm>
                <a:off x="683775" y="1836907"/>
                <a:ext cx="582199" cy="537956"/>
                <a:chOff x="7440266" y="3398551"/>
                <a:chExt cx="757238" cy="765175"/>
              </a:xfrm>
              <a:solidFill>
                <a:sysClr val="window" lastClr="FFFFFF">
                  <a:lumMod val="95000"/>
                </a:sysClr>
              </a:solidFill>
            </p:grpSpPr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7440266" y="3436652"/>
                  <a:ext cx="344488" cy="344489"/>
                </a:xfrm>
                <a:custGeom>
                  <a:avLst/>
                  <a:gdLst/>
                  <a:ahLst/>
                  <a:cxnLst>
                    <a:cxn ang="0">
                      <a:pos x="33" y="184"/>
                    </a:cxn>
                    <a:cxn ang="0">
                      <a:pos x="181" y="184"/>
                    </a:cxn>
                    <a:cxn ang="0">
                      <a:pos x="181" y="33"/>
                    </a:cxn>
                    <a:cxn ang="0">
                      <a:pos x="33" y="33"/>
                    </a:cxn>
                    <a:cxn ang="0">
                      <a:pos x="33" y="184"/>
                    </a:cxn>
                    <a:cxn ang="0">
                      <a:pos x="217" y="217"/>
                    </a:cxn>
                    <a:cxn ang="0">
                      <a:pos x="0" y="217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17"/>
                    </a:cxn>
                  </a:cxnLst>
                  <a:rect l="0" t="0" r="r" b="b"/>
                  <a:pathLst>
                    <a:path w="217" h="217">
                      <a:moveTo>
                        <a:pt x="33" y="184"/>
                      </a:moveTo>
                      <a:lnTo>
                        <a:pt x="181" y="184"/>
                      </a:lnTo>
                      <a:lnTo>
                        <a:pt x="181" y="33"/>
                      </a:lnTo>
                      <a:lnTo>
                        <a:pt x="33" y="33"/>
                      </a:lnTo>
                      <a:lnTo>
                        <a:pt x="33" y="184"/>
                      </a:lnTo>
                      <a:close/>
                      <a:moveTo>
                        <a:pt x="217" y="217"/>
                      </a:moveTo>
                      <a:lnTo>
                        <a:pt x="0" y="217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7440266" y="3814473"/>
                  <a:ext cx="344488" cy="349251"/>
                </a:xfrm>
                <a:custGeom>
                  <a:avLst/>
                  <a:gdLst/>
                  <a:ahLst/>
                  <a:cxnLst>
                    <a:cxn ang="0">
                      <a:pos x="33" y="185"/>
                    </a:cxn>
                    <a:cxn ang="0">
                      <a:pos x="181" y="185"/>
                    </a:cxn>
                    <a:cxn ang="0">
                      <a:pos x="181" y="36"/>
                    </a:cxn>
                    <a:cxn ang="0">
                      <a:pos x="33" y="36"/>
                    </a:cxn>
                    <a:cxn ang="0">
                      <a:pos x="33" y="185"/>
                    </a:cxn>
                    <a:cxn ang="0">
                      <a:pos x="217" y="220"/>
                    </a:cxn>
                    <a:cxn ang="0">
                      <a:pos x="0" y="220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20"/>
                    </a:cxn>
                  </a:cxnLst>
                  <a:rect l="0" t="0" r="r" b="b"/>
                  <a:pathLst>
                    <a:path w="217" h="220">
                      <a:moveTo>
                        <a:pt x="33" y="185"/>
                      </a:moveTo>
                      <a:lnTo>
                        <a:pt x="181" y="185"/>
                      </a:lnTo>
                      <a:lnTo>
                        <a:pt x="181" y="36"/>
                      </a:lnTo>
                      <a:lnTo>
                        <a:pt x="33" y="36"/>
                      </a:lnTo>
                      <a:lnTo>
                        <a:pt x="33" y="185"/>
                      </a:lnTo>
                      <a:close/>
                      <a:moveTo>
                        <a:pt x="217" y="220"/>
                      </a:moveTo>
                      <a:lnTo>
                        <a:pt x="0" y="220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7506941" y="3398551"/>
                  <a:ext cx="341313" cy="288925"/>
                </a:xfrm>
                <a:custGeom>
                  <a:avLst/>
                  <a:gdLst/>
                  <a:ahLst/>
                  <a:cxnLst>
                    <a:cxn ang="0">
                      <a:pos x="76" y="182"/>
                    </a:cxn>
                    <a:cxn ang="0">
                      <a:pos x="0" y="114"/>
                    </a:cxn>
                    <a:cxn ang="0">
                      <a:pos x="24" y="88"/>
                    </a:cxn>
                    <a:cxn ang="0">
                      <a:pos x="73" y="132"/>
                    </a:cxn>
                    <a:cxn ang="0">
                      <a:pos x="187" y="0"/>
                    </a:cxn>
                    <a:cxn ang="0">
                      <a:pos x="215" y="24"/>
                    </a:cxn>
                    <a:cxn ang="0">
                      <a:pos x="76" y="182"/>
                    </a:cxn>
                  </a:cxnLst>
                  <a:rect l="0" t="0" r="r" b="b"/>
                  <a:pathLst>
                    <a:path w="215" h="182">
                      <a:moveTo>
                        <a:pt x="76" y="182"/>
                      </a:moveTo>
                      <a:lnTo>
                        <a:pt x="0" y="114"/>
                      </a:lnTo>
                      <a:lnTo>
                        <a:pt x="24" y="88"/>
                      </a:lnTo>
                      <a:lnTo>
                        <a:pt x="73" y="132"/>
                      </a:lnTo>
                      <a:lnTo>
                        <a:pt x="187" y="0"/>
                      </a:lnTo>
                      <a:lnTo>
                        <a:pt x="215" y="24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7840316" y="4100226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7840316" y="3717639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7840316" y="3973225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0316" y="3590640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Chevron 9"/>
              <p:cNvSpPr/>
              <p:nvPr/>
            </p:nvSpPr>
            <p:spPr bwMode="auto">
              <a:xfrm>
                <a:off x="1330000" y="1771634"/>
                <a:ext cx="142625" cy="707897"/>
              </a:xfrm>
              <a:prstGeom prst="chevron">
                <a:avLst>
                  <a:gd name="adj" fmla="val 6811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 defTabSz="4353470">
                  <a:defRPr/>
                </a:pPr>
                <a:endParaRPr lang="en-US" sz="480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1624598" y="1653395"/>
                <a:ext cx="2097638" cy="851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4128" eaLnBrk="1" hangingPunct="1"/>
                <a:r>
                  <a:rPr lang="en-US" sz="6000" kern="0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6000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9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80326" y="5048939"/>
            <a:ext cx="23611252" cy="2232718"/>
            <a:chOff x="281233" y="2080087"/>
            <a:chExt cx="11804089" cy="1116504"/>
          </a:xfrm>
        </p:grpSpPr>
        <p:grpSp>
          <p:nvGrpSpPr>
            <p:cNvPr id="20" name="Group 19"/>
            <p:cNvGrpSpPr/>
            <p:nvPr/>
          </p:nvGrpSpPr>
          <p:grpSpPr>
            <a:xfrm>
              <a:off x="281233" y="2080087"/>
              <a:ext cx="3056330" cy="1116500"/>
              <a:chOff x="5571142" y="1557992"/>
              <a:chExt cx="3045968" cy="103794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571142" y="1766029"/>
                <a:ext cx="552481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163101" y="2080090"/>
              <a:ext cx="3090381" cy="1116501"/>
              <a:chOff x="5537206" y="1557992"/>
              <a:chExt cx="3079904" cy="103794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B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048290" y="2080088"/>
              <a:ext cx="3121111" cy="1116501"/>
              <a:chOff x="5506580" y="1557992"/>
              <a:chExt cx="3110530" cy="103794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506580" y="1811195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994941" y="2080089"/>
              <a:ext cx="3090381" cy="1116502"/>
              <a:chOff x="5537206" y="1557992"/>
              <a:chExt cx="3079904" cy="103794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D</a:t>
                </a: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480323" y="7367828"/>
            <a:ext cx="23672882" cy="6187576"/>
            <a:chOff x="184495" y="3679374"/>
            <a:chExt cx="11834900" cy="3094190"/>
          </a:xfrm>
        </p:grpSpPr>
        <p:sp>
          <p:nvSpPr>
            <p:cNvPr id="35" name="Rounded Rectangle 34"/>
            <p:cNvSpPr/>
            <p:nvPr/>
          </p:nvSpPr>
          <p:spPr>
            <a:xfrm>
              <a:off x="184495" y="3865216"/>
              <a:ext cx="11834900" cy="2908348"/>
            </a:xfrm>
            <a:prstGeom prst="roundRect">
              <a:avLst>
                <a:gd name="adj" fmla="val 2239"/>
              </a:avLst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128"/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03200" y="3679374"/>
              <a:ext cx="2342698" cy="458828"/>
              <a:chOff x="1275608" y="6317759"/>
              <a:chExt cx="4592537" cy="833668"/>
            </a:xfrm>
          </p:grpSpPr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 rot="16200000" flipV="1">
                <a:off x="3417884" y="4701166"/>
                <a:ext cx="828631" cy="4071891"/>
              </a:xfrm>
              <a:prstGeom prst="round1Rect">
                <a:avLst/>
              </a:prstGeom>
              <a:solidFill>
                <a:sysClr val="window" lastClr="FFFFFF"/>
              </a:solidFill>
              <a:ln w="57150">
                <a:solidFill>
                  <a:srgbClr val="F79646">
                    <a:lumMod val="50000"/>
                  </a:srgb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802356" y="6317759"/>
                <a:ext cx="2149482" cy="783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28"/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Lời </a:t>
                </a:r>
                <a:r>
                  <a:rPr lang="en-US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</a:t>
                </a:r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iải</a:t>
                </a:r>
                <a:endParaRPr lang="en-US" sz="5000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ound Diagonal Corner Rectangle 38"/>
              <p:cNvSpPr/>
              <p:nvPr/>
            </p:nvSpPr>
            <p:spPr>
              <a:xfrm flipV="1">
                <a:off x="1275608" y="6330946"/>
                <a:ext cx="852450" cy="820481"/>
              </a:xfrm>
              <a:prstGeom prst="round2DiagRect">
                <a:avLst/>
              </a:prstGeom>
              <a:solidFill>
                <a:srgbClr val="F79646">
                  <a:lumMod val="75000"/>
                </a:srgbClr>
              </a:solidFill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p:spPr>
            <p:txBody>
              <a:bodyPr rtlCol="0" anchor="ctr"/>
              <a:lstStyle/>
              <a:p>
                <a:pPr algn="ctr" defTabSz="914128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1403701" y="6378164"/>
                <a:ext cx="545196" cy="739115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720622" y="2813537"/>
                <a:ext cx="7939926" cy="1072858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622" y="2813535"/>
                <a:ext cx="7939926" cy="1072858"/>
              </a:xfrm>
              <a:prstGeom prst="rect">
                <a:avLst/>
              </a:prstGeom>
              <a:blipFill rotWithShape="1">
                <a:blip r:embed="rId2"/>
                <a:stretch>
                  <a:fillRect l="-2302" r="-1765" b="-19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40139" y="5574213"/>
                <a:ext cx="23937826" cy="923330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+∞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    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	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7" y="5574211"/>
                <a:ext cx="23937826" cy="923330"/>
              </a:xfrm>
              <a:prstGeom prst="rect">
                <a:avLst/>
              </a:prstGeom>
              <a:blipFill rotWithShape="1">
                <a:blip r:embed="rId3"/>
                <a:stretch>
                  <a:fillRect t="-9211" b="-29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81488" y="8301125"/>
                <a:ext cx="22698147" cy="405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4+</m:t>
                                </m:r>
                                <m:f>
                                  <m:f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rad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d>
                      <m:d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4+</m:t>
                            </m:r>
                            <m:f>
                              <m:f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rad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4800" i="1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4+</m:t>
                                </m:r>
                                <m:f>
                                  <m:f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4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rad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488" y="8301123"/>
                <a:ext cx="22698147" cy="4058034"/>
              </a:xfrm>
              <a:prstGeom prst="rect">
                <a:avLst/>
              </a:prstGeom>
              <a:blipFill rotWithShape="1">
                <a:blip r:embed="rId4"/>
                <a:stretch>
                  <a:fillRect l="-1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490607" y="5505273"/>
            <a:ext cx="1088672" cy="1000402"/>
          </a:xfrm>
          <a:prstGeom prst="ellipse">
            <a:avLst/>
          </a:prstGeom>
          <a:solidFill>
            <a:srgbClr val="C0504D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r>
              <a:rPr lang="en-US" sz="6400" kern="0">
                <a:solidFill>
                  <a:prstClr val="white"/>
                </a:solidFill>
                <a:latin typeface="Calibri"/>
              </a:rPr>
              <a:t>A</a:t>
            </a:r>
            <a:endParaRPr lang="en-US" sz="6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8A41B34-03F8-47D9-8FAD-8D8A5CBCBB8E}"/>
              </a:ext>
            </a:extLst>
          </p:cNvPr>
          <p:cNvSpPr txBox="1"/>
          <p:nvPr/>
        </p:nvSpPr>
        <p:spPr>
          <a:xfrm>
            <a:off x="11309122" y="6368992"/>
            <a:ext cx="1829038" cy="846396"/>
          </a:xfrm>
          <a:prstGeom prst="rect">
            <a:avLst/>
          </a:prstGeom>
          <a:noFill/>
        </p:spPr>
        <p:txBody>
          <a:bodyPr wrap="square" lIns="182861" tIns="91431" rIns="182861" bIns="91431" rtlCol="0">
            <a:spAutoFit/>
          </a:bodyPr>
          <a:lstStyle/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4A423AC1-C07A-420C-8471-150BEC49F659}"/>
              </a:ext>
            </a:extLst>
          </p:cNvPr>
          <p:cNvSpPr txBox="1"/>
          <p:nvPr/>
        </p:nvSpPr>
        <p:spPr>
          <a:xfrm>
            <a:off x="20929612" y="13555404"/>
            <a:ext cx="91450" cy="846396"/>
          </a:xfrm>
          <a:prstGeom prst="rect">
            <a:avLst/>
          </a:prstGeom>
          <a:noFill/>
        </p:spPr>
        <p:txBody>
          <a:bodyPr wrap="square" lIns="182861" tIns="91431" rIns="182861" bIns="91431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7D9E78A2-AA24-49FB-B83C-FABE58A4E0E6}"/>
                  </a:ext>
                </a:extLst>
              </p:cNvPr>
              <p:cNvSpPr txBox="1"/>
              <p:nvPr/>
            </p:nvSpPr>
            <p:spPr>
              <a:xfrm>
                <a:off x="8655730" y="10850701"/>
                <a:ext cx="14673548" cy="2698186"/>
              </a:xfrm>
              <a:prstGeom prst="rect">
                <a:avLst/>
              </a:prstGeom>
              <a:noFill/>
            </p:spPr>
            <p:txBody>
              <a:bodyPr wrap="square" lIns="182861" tIns="91431" rIns="182861" bIns="91431" rtlCol="0">
                <a:spAutoFit/>
              </a:bodyPr>
              <a:lstStyle/>
              <a:p>
                <a:r>
                  <a:rPr lang="en-US" sz="4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Chú</a:t>
                </a:r>
                <a:r>
                  <a:rPr lang="en-US" sz="4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ý: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thể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kết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luận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kết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quả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các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giới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hạn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sau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D9E78A2-AA24-49FB-B83C-FABE58A4E0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5730" y="10850699"/>
                <a:ext cx="14673548" cy="2698185"/>
              </a:xfrm>
              <a:prstGeom prst="rect">
                <a:avLst/>
              </a:prstGeom>
              <a:blipFill rotWithShape="1">
                <a:blip r:embed="rId5"/>
                <a:stretch>
                  <a:fillRect l="-1288" t="-3386" b="-7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/>
          <p:cNvGrpSpPr/>
          <p:nvPr/>
        </p:nvGrpSpPr>
        <p:grpSpPr>
          <a:xfrm>
            <a:off x="209486" y="1524000"/>
            <a:ext cx="6473761" cy="832722"/>
            <a:chOff x="209486" y="1798578"/>
            <a:chExt cx="6473760" cy="832722"/>
          </a:xfrm>
        </p:grpSpPr>
        <p:sp>
          <p:nvSpPr>
            <p:cNvPr id="47" name="TextBox 46"/>
            <p:cNvSpPr txBox="1"/>
            <p:nvPr/>
          </p:nvSpPr>
          <p:spPr>
            <a:xfrm>
              <a:off x="1601787" y="1844244"/>
              <a:ext cx="508145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LUYỆN TẬP</a:t>
              </a: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209486" y="1826628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57149" y="1798578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916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6" grpId="0"/>
      <p:bldP spid="42" grpId="0" animBg="1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88319" y="1293138"/>
            <a:ext cx="23815893" cy="1631052"/>
            <a:chOff x="534987" y="1456240"/>
            <a:chExt cx="23340848" cy="1367963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55649" y="1456240"/>
              <a:ext cx="23120186" cy="1236184"/>
            </a:xfrm>
            <a:prstGeom prst="roundRect">
              <a:avLst>
                <a:gd name="adj" fmla="val 5492"/>
              </a:avLst>
            </a:prstGeom>
            <a:solidFill>
              <a:srgbClr val="9BBB59">
                <a:lumMod val="40000"/>
                <a:lumOff val="60000"/>
              </a:srgb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defTabSz="4353470">
                <a:defRPr/>
              </a:pPr>
              <a:endParaRPr lang="en-US" sz="4800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4987" y="1653395"/>
              <a:ext cx="3505200" cy="1170808"/>
              <a:chOff x="534987" y="1653395"/>
              <a:chExt cx="3505200" cy="1170808"/>
            </a:xfrm>
          </p:grpSpPr>
          <p:sp>
            <p:nvSpPr>
              <p:cNvPr id="7" name="Isosceles Triangle 44"/>
              <p:cNvSpPr/>
              <p:nvPr/>
            </p:nvSpPr>
            <p:spPr bwMode="auto">
              <a:xfrm rot="5400000" flipV="1">
                <a:off x="534195" y="2602747"/>
                <a:ext cx="227012" cy="215900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Pentagon 7"/>
              <p:cNvSpPr/>
              <p:nvPr/>
            </p:nvSpPr>
            <p:spPr bwMode="auto">
              <a:xfrm>
                <a:off x="534987" y="1712676"/>
                <a:ext cx="3505200" cy="955675"/>
              </a:xfrm>
              <a:prstGeom prst="homePlate">
                <a:avLst>
                  <a:gd name="adj" fmla="val 12444"/>
                </a:avLst>
              </a:pr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" name="Group 11"/>
              <p:cNvGrpSpPr/>
              <p:nvPr/>
            </p:nvGrpSpPr>
            <p:grpSpPr bwMode="auto">
              <a:xfrm>
                <a:off x="683775" y="1836907"/>
                <a:ext cx="582199" cy="537956"/>
                <a:chOff x="7440266" y="3398551"/>
                <a:chExt cx="757238" cy="765175"/>
              </a:xfrm>
              <a:solidFill>
                <a:sysClr val="window" lastClr="FFFFFF">
                  <a:lumMod val="95000"/>
                </a:sysClr>
              </a:solidFill>
            </p:grpSpPr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7440266" y="3436652"/>
                  <a:ext cx="344488" cy="344489"/>
                </a:xfrm>
                <a:custGeom>
                  <a:avLst/>
                  <a:gdLst/>
                  <a:ahLst/>
                  <a:cxnLst>
                    <a:cxn ang="0">
                      <a:pos x="33" y="184"/>
                    </a:cxn>
                    <a:cxn ang="0">
                      <a:pos x="181" y="184"/>
                    </a:cxn>
                    <a:cxn ang="0">
                      <a:pos x="181" y="33"/>
                    </a:cxn>
                    <a:cxn ang="0">
                      <a:pos x="33" y="33"/>
                    </a:cxn>
                    <a:cxn ang="0">
                      <a:pos x="33" y="184"/>
                    </a:cxn>
                    <a:cxn ang="0">
                      <a:pos x="217" y="217"/>
                    </a:cxn>
                    <a:cxn ang="0">
                      <a:pos x="0" y="217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17"/>
                    </a:cxn>
                  </a:cxnLst>
                  <a:rect l="0" t="0" r="r" b="b"/>
                  <a:pathLst>
                    <a:path w="217" h="217">
                      <a:moveTo>
                        <a:pt x="33" y="184"/>
                      </a:moveTo>
                      <a:lnTo>
                        <a:pt x="181" y="184"/>
                      </a:lnTo>
                      <a:lnTo>
                        <a:pt x="181" y="33"/>
                      </a:lnTo>
                      <a:lnTo>
                        <a:pt x="33" y="33"/>
                      </a:lnTo>
                      <a:lnTo>
                        <a:pt x="33" y="184"/>
                      </a:lnTo>
                      <a:close/>
                      <a:moveTo>
                        <a:pt x="217" y="217"/>
                      </a:moveTo>
                      <a:lnTo>
                        <a:pt x="0" y="217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7440266" y="3814473"/>
                  <a:ext cx="344488" cy="349251"/>
                </a:xfrm>
                <a:custGeom>
                  <a:avLst/>
                  <a:gdLst/>
                  <a:ahLst/>
                  <a:cxnLst>
                    <a:cxn ang="0">
                      <a:pos x="33" y="185"/>
                    </a:cxn>
                    <a:cxn ang="0">
                      <a:pos x="181" y="185"/>
                    </a:cxn>
                    <a:cxn ang="0">
                      <a:pos x="181" y="36"/>
                    </a:cxn>
                    <a:cxn ang="0">
                      <a:pos x="33" y="36"/>
                    </a:cxn>
                    <a:cxn ang="0">
                      <a:pos x="33" y="185"/>
                    </a:cxn>
                    <a:cxn ang="0">
                      <a:pos x="217" y="220"/>
                    </a:cxn>
                    <a:cxn ang="0">
                      <a:pos x="0" y="220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20"/>
                    </a:cxn>
                  </a:cxnLst>
                  <a:rect l="0" t="0" r="r" b="b"/>
                  <a:pathLst>
                    <a:path w="217" h="220">
                      <a:moveTo>
                        <a:pt x="33" y="185"/>
                      </a:moveTo>
                      <a:lnTo>
                        <a:pt x="181" y="185"/>
                      </a:lnTo>
                      <a:lnTo>
                        <a:pt x="181" y="36"/>
                      </a:lnTo>
                      <a:lnTo>
                        <a:pt x="33" y="36"/>
                      </a:lnTo>
                      <a:lnTo>
                        <a:pt x="33" y="185"/>
                      </a:lnTo>
                      <a:close/>
                      <a:moveTo>
                        <a:pt x="217" y="220"/>
                      </a:moveTo>
                      <a:lnTo>
                        <a:pt x="0" y="220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7506941" y="3398551"/>
                  <a:ext cx="341313" cy="288925"/>
                </a:xfrm>
                <a:custGeom>
                  <a:avLst/>
                  <a:gdLst/>
                  <a:ahLst/>
                  <a:cxnLst>
                    <a:cxn ang="0">
                      <a:pos x="76" y="182"/>
                    </a:cxn>
                    <a:cxn ang="0">
                      <a:pos x="0" y="114"/>
                    </a:cxn>
                    <a:cxn ang="0">
                      <a:pos x="24" y="88"/>
                    </a:cxn>
                    <a:cxn ang="0">
                      <a:pos x="73" y="132"/>
                    </a:cxn>
                    <a:cxn ang="0">
                      <a:pos x="187" y="0"/>
                    </a:cxn>
                    <a:cxn ang="0">
                      <a:pos x="215" y="24"/>
                    </a:cxn>
                    <a:cxn ang="0">
                      <a:pos x="76" y="182"/>
                    </a:cxn>
                  </a:cxnLst>
                  <a:rect l="0" t="0" r="r" b="b"/>
                  <a:pathLst>
                    <a:path w="215" h="182">
                      <a:moveTo>
                        <a:pt x="76" y="182"/>
                      </a:moveTo>
                      <a:lnTo>
                        <a:pt x="0" y="114"/>
                      </a:lnTo>
                      <a:lnTo>
                        <a:pt x="24" y="88"/>
                      </a:lnTo>
                      <a:lnTo>
                        <a:pt x="73" y="132"/>
                      </a:lnTo>
                      <a:lnTo>
                        <a:pt x="187" y="0"/>
                      </a:lnTo>
                      <a:lnTo>
                        <a:pt x="215" y="24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7840316" y="4100226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7840316" y="3717639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7840316" y="3973225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0316" y="3590640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Chevron 9"/>
              <p:cNvSpPr/>
              <p:nvPr/>
            </p:nvSpPr>
            <p:spPr bwMode="auto">
              <a:xfrm>
                <a:off x="1330000" y="1771634"/>
                <a:ext cx="142625" cy="707897"/>
              </a:xfrm>
              <a:prstGeom prst="chevron">
                <a:avLst>
                  <a:gd name="adj" fmla="val 6811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 defTabSz="4353470">
                  <a:defRPr/>
                </a:pPr>
                <a:endParaRPr lang="en-US" sz="480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1418792" y="1653395"/>
                <a:ext cx="2509246" cy="851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4128" eaLnBrk="1" hangingPunct="1"/>
                <a:r>
                  <a:rPr lang="en-US" sz="6000" kern="0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6000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10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80326" y="2898471"/>
            <a:ext cx="23611252" cy="1473930"/>
            <a:chOff x="281233" y="2080087"/>
            <a:chExt cx="11804089" cy="964131"/>
          </a:xfrm>
        </p:grpSpPr>
        <p:grpSp>
          <p:nvGrpSpPr>
            <p:cNvPr id="20" name="Group 19"/>
            <p:cNvGrpSpPr/>
            <p:nvPr/>
          </p:nvGrpSpPr>
          <p:grpSpPr>
            <a:xfrm>
              <a:off x="281233" y="2080087"/>
              <a:ext cx="3056330" cy="909431"/>
              <a:chOff x="5571142" y="1557992"/>
              <a:chExt cx="3045968" cy="84544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5827750" y="1557992"/>
                <a:ext cx="2789360" cy="8454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 dirty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571142" y="1766029"/>
                <a:ext cx="552481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163101" y="2080089"/>
              <a:ext cx="3090381" cy="909427"/>
              <a:chOff x="5537206" y="1557992"/>
              <a:chExt cx="3079904" cy="845441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827750" y="1557992"/>
                <a:ext cx="2789360" cy="845441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 dirty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B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048290" y="2080087"/>
              <a:ext cx="3121111" cy="964131"/>
              <a:chOff x="5506580" y="1557992"/>
              <a:chExt cx="3110530" cy="896296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5827750" y="1557992"/>
                <a:ext cx="2789360" cy="896296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 dirty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506580" y="1811195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994941" y="2080089"/>
              <a:ext cx="3090381" cy="964129"/>
              <a:chOff x="5537206" y="1557992"/>
              <a:chExt cx="3079904" cy="896293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827750" y="1557992"/>
                <a:ext cx="2789360" cy="896293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 dirty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D</a:t>
                </a: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204337" y="4396976"/>
            <a:ext cx="23672882" cy="9275488"/>
            <a:chOff x="184495" y="3682149"/>
            <a:chExt cx="11834900" cy="4473106"/>
          </a:xfrm>
        </p:grpSpPr>
        <p:sp>
          <p:nvSpPr>
            <p:cNvPr id="35" name="Rounded Rectangle 34"/>
            <p:cNvSpPr/>
            <p:nvPr/>
          </p:nvSpPr>
          <p:spPr>
            <a:xfrm>
              <a:off x="184495" y="3937550"/>
              <a:ext cx="11834900" cy="4217705"/>
            </a:xfrm>
            <a:prstGeom prst="roundRect">
              <a:avLst>
                <a:gd name="adj" fmla="val 2239"/>
              </a:avLst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128"/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03200" y="3682149"/>
              <a:ext cx="2342698" cy="456056"/>
              <a:chOff x="1275608" y="6322796"/>
              <a:chExt cx="4592537" cy="828631"/>
            </a:xfrm>
          </p:grpSpPr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 rot="16200000" flipV="1">
                <a:off x="3417884" y="4701166"/>
                <a:ext cx="828631" cy="4071891"/>
              </a:xfrm>
              <a:prstGeom prst="round1Rect">
                <a:avLst/>
              </a:prstGeom>
              <a:solidFill>
                <a:sysClr val="window" lastClr="FFFFFF"/>
              </a:solidFill>
              <a:ln w="57150">
                <a:solidFill>
                  <a:srgbClr val="F79646">
                    <a:lumMod val="50000"/>
                  </a:srgb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757458" y="6322796"/>
                <a:ext cx="2149482" cy="755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28"/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Lời </a:t>
                </a:r>
                <a:r>
                  <a:rPr lang="en-US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</a:t>
                </a:r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iải</a:t>
                </a:r>
                <a:endParaRPr lang="en-US" sz="5000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ound Diagonal Corner Rectangle 38"/>
              <p:cNvSpPr/>
              <p:nvPr/>
            </p:nvSpPr>
            <p:spPr>
              <a:xfrm flipV="1">
                <a:off x="1275608" y="6330946"/>
                <a:ext cx="852450" cy="820481"/>
              </a:xfrm>
              <a:prstGeom prst="round2DiagRect">
                <a:avLst/>
              </a:prstGeom>
              <a:solidFill>
                <a:srgbClr val="F79646">
                  <a:lumMod val="75000"/>
                </a:srgbClr>
              </a:solidFill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p:spPr>
            <p:txBody>
              <a:bodyPr rtlCol="0" anchor="ctr"/>
              <a:lstStyle/>
              <a:p>
                <a:pPr algn="ctr" defTabSz="914128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1403701" y="6378164"/>
                <a:ext cx="545196" cy="739115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428766" y="1493675"/>
                <a:ext cx="8396795" cy="1072858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028" y="746836"/>
                <a:ext cx="4197851" cy="536429"/>
              </a:xfrm>
              <a:prstGeom prst="rect">
                <a:avLst/>
              </a:prstGeom>
              <a:blipFill rotWithShape="1">
                <a:blip r:embed="rId2"/>
                <a:stretch>
                  <a:fillRect l="-2177" r="-290" b="-20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40139" y="2857070"/>
                <a:ext cx="23937826" cy="1248164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+∞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     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480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sz="480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9" y="2857070"/>
                <a:ext cx="23937826" cy="1248164"/>
              </a:xfrm>
              <a:prstGeom prst="rect">
                <a:avLst/>
              </a:prstGeom>
              <a:blipFill rotWithShape="1">
                <a:blip r:embed="rId3"/>
                <a:stretch>
                  <a:fillRect b="-6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90145" y="5537849"/>
                <a:ext cx="23504062" cy="79956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4+</m:t>
                            </m:r>
                            <m:f>
                              <m:fPr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rad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Không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xác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vì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rơi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vào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giới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hạn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vô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4000" i="1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4000">
                        <a:latin typeface="Cambria Math" panose="02040503050406030204" pitchFamily="18" charset="0"/>
                      </a:rPr>
                      <m:t>v</m:t>
                    </m:r>
                    <m:r>
                      <a:rPr lang="en-US" sz="4000" i="1">
                        <a:latin typeface="Cambria Math" panose="02040503050406030204" pitchFamily="18" charset="0"/>
                      </a:rPr>
                      <m:t>à </m:t>
                    </m:r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4+</m:t>
                                </m:r>
                                <m:f>
                                  <m:fPr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rad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</m:func>
                    <m:r>
                      <a:rPr lang="en-US" sz="4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Bản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chất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giới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hạn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rơi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vào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dạng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vô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∞.0</m:t>
                    </m:r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do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giá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trị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rad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phụ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thuộc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vào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40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4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Khi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4000" i="1">
                        <a:latin typeface="Cambria Math" panose="02040503050406030204" pitchFamily="18" charset="0"/>
                      </a:rPr>
                      <m:t>→+∞</m:t>
                    </m:r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Ta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cần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khử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dạng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vô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sử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dụng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các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biểu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thức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liên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hợp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Khử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căn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bậc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hai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𝐴𝐵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Khử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căn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bậc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r>
                      <a:rPr lang="en-US" sz="4000">
                        <a:latin typeface="Cambria Math" panose="02040503050406030204" pitchFamily="18" charset="0"/>
                      </a:rPr>
                      <m:t>   </m:t>
                    </m:r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𝐴𝐵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Khử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căn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bậc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Vậy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d>
                          <m:d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sSup>
                                      <m:sSupPr>
                                        <m:ctrlP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rad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sSup>
                                      <m:sSupPr>
                                        <m:ctrlP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rad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func>
                  </m:oMath>
                </a14:m>
                <a:endParaRPr lang="en-US"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+1−4</m:t>
                            </m:r>
                            <m:sSup>
                              <m:sSupPr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func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rad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func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4+</m:t>
                                </m:r>
                                <m:f>
                                  <m:fPr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rad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+2</m:t>
                            </m:r>
                          </m:den>
                        </m:f>
                      </m:e>
                    </m:func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2+2</m:t>
                        </m:r>
                      </m:den>
                    </m:f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39" y="2768923"/>
                <a:ext cx="11750501" cy="4215641"/>
              </a:xfrm>
              <a:prstGeom prst="rect">
                <a:avLst/>
              </a:prstGeom>
              <a:blipFill>
                <a:blip r:embed="rId4"/>
                <a:stretch>
                  <a:fillRect l="-1297" r="-10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17918854" y="3295827"/>
            <a:ext cx="1090524" cy="866986"/>
          </a:xfrm>
          <a:prstGeom prst="ellipse">
            <a:avLst/>
          </a:prstGeom>
          <a:solidFill>
            <a:srgbClr val="C0504D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r>
              <a:rPr lang="en-US" sz="6400" kern="0" dirty="0">
                <a:solidFill>
                  <a:prstClr val="white"/>
                </a:solidFill>
                <a:latin typeface="Calibri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96108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6" grpId="0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88319" y="2507042"/>
            <a:ext cx="23815893" cy="1979104"/>
            <a:chOff x="534987" y="1456240"/>
            <a:chExt cx="23340848" cy="1659875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55649" y="1456240"/>
              <a:ext cx="23120186" cy="1659875"/>
            </a:xfrm>
            <a:prstGeom prst="roundRect">
              <a:avLst>
                <a:gd name="adj" fmla="val 5492"/>
              </a:avLst>
            </a:prstGeom>
            <a:solidFill>
              <a:srgbClr val="9BBB59">
                <a:lumMod val="40000"/>
                <a:lumOff val="60000"/>
              </a:srgb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defTabSz="4353470">
                <a:defRPr/>
              </a:pPr>
              <a:endParaRPr lang="en-US" sz="4800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34987" y="1653395"/>
              <a:ext cx="3505200" cy="1170808"/>
              <a:chOff x="534987" y="1653395"/>
              <a:chExt cx="3505200" cy="1170808"/>
            </a:xfrm>
          </p:grpSpPr>
          <p:sp>
            <p:nvSpPr>
              <p:cNvPr id="7" name="Isosceles Triangle 44"/>
              <p:cNvSpPr/>
              <p:nvPr/>
            </p:nvSpPr>
            <p:spPr bwMode="auto">
              <a:xfrm rot="5400000" flipV="1">
                <a:off x="534195" y="2602747"/>
                <a:ext cx="227012" cy="215900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Pentagon 7"/>
              <p:cNvSpPr/>
              <p:nvPr/>
            </p:nvSpPr>
            <p:spPr bwMode="auto">
              <a:xfrm>
                <a:off x="534987" y="1712676"/>
                <a:ext cx="3505200" cy="955675"/>
              </a:xfrm>
              <a:prstGeom prst="homePlate">
                <a:avLst>
                  <a:gd name="adj" fmla="val 12444"/>
                </a:avLst>
              </a:prstGeom>
              <a:solidFill>
                <a:srgbClr val="135F82"/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353470"/>
                <a:endParaRPr lang="en-US" sz="4800" ker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" name="Group 11"/>
              <p:cNvGrpSpPr/>
              <p:nvPr/>
            </p:nvGrpSpPr>
            <p:grpSpPr bwMode="auto">
              <a:xfrm>
                <a:off x="683775" y="1836907"/>
                <a:ext cx="582199" cy="537956"/>
                <a:chOff x="7440266" y="3398551"/>
                <a:chExt cx="757238" cy="765175"/>
              </a:xfrm>
              <a:solidFill>
                <a:sysClr val="window" lastClr="FFFFFF">
                  <a:lumMod val="95000"/>
                </a:sysClr>
              </a:solidFill>
            </p:grpSpPr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7440266" y="3436652"/>
                  <a:ext cx="344488" cy="344489"/>
                </a:xfrm>
                <a:custGeom>
                  <a:avLst/>
                  <a:gdLst/>
                  <a:ahLst/>
                  <a:cxnLst>
                    <a:cxn ang="0">
                      <a:pos x="33" y="184"/>
                    </a:cxn>
                    <a:cxn ang="0">
                      <a:pos x="181" y="184"/>
                    </a:cxn>
                    <a:cxn ang="0">
                      <a:pos x="181" y="33"/>
                    </a:cxn>
                    <a:cxn ang="0">
                      <a:pos x="33" y="33"/>
                    </a:cxn>
                    <a:cxn ang="0">
                      <a:pos x="33" y="184"/>
                    </a:cxn>
                    <a:cxn ang="0">
                      <a:pos x="217" y="217"/>
                    </a:cxn>
                    <a:cxn ang="0">
                      <a:pos x="0" y="217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17"/>
                    </a:cxn>
                  </a:cxnLst>
                  <a:rect l="0" t="0" r="r" b="b"/>
                  <a:pathLst>
                    <a:path w="217" h="217">
                      <a:moveTo>
                        <a:pt x="33" y="184"/>
                      </a:moveTo>
                      <a:lnTo>
                        <a:pt x="181" y="184"/>
                      </a:lnTo>
                      <a:lnTo>
                        <a:pt x="181" y="33"/>
                      </a:lnTo>
                      <a:lnTo>
                        <a:pt x="33" y="33"/>
                      </a:lnTo>
                      <a:lnTo>
                        <a:pt x="33" y="184"/>
                      </a:lnTo>
                      <a:close/>
                      <a:moveTo>
                        <a:pt x="217" y="217"/>
                      </a:moveTo>
                      <a:lnTo>
                        <a:pt x="0" y="217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7440266" y="3814473"/>
                  <a:ext cx="344488" cy="349251"/>
                </a:xfrm>
                <a:custGeom>
                  <a:avLst/>
                  <a:gdLst/>
                  <a:ahLst/>
                  <a:cxnLst>
                    <a:cxn ang="0">
                      <a:pos x="33" y="185"/>
                    </a:cxn>
                    <a:cxn ang="0">
                      <a:pos x="181" y="185"/>
                    </a:cxn>
                    <a:cxn ang="0">
                      <a:pos x="181" y="36"/>
                    </a:cxn>
                    <a:cxn ang="0">
                      <a:pos x="33" y="36"/>
                    </a:cxn>
                    <a:cxn ang="0">
                      <a:pos x="33" y="185"/>
                    </a:cxn>
                    <a:cxn ang="0">
                      <a:pos x="217" y="220"/>
                    </a:cxn>
                    <a:cxn ang="0">
                      <a:pos x="0" y="220"/>
                    </a:cxn>
                    <a:cxn ang="0">
                      <a:pos x="0" y="0"/>
                    </a:cxn>
                    <a:cxn ang="0">
                      <a:pos x="217" y="0"/>
                    </a:cxn>
                    <a:cxn ang="0">
                      <a:pos x="217" y="220"/>
                    </a:cxn>
                  </a:cxnLst>
                  <a:rect l="0" t="0" r="r" b="b"/>
                  <a:pathLst>
                    <a:path w="217" h="220">
                      <a:moveTo>
                        <a:pt x="33" y="185"/>
                      </a:moveTo>
                      <a:lnTo>
                        <a:pt x="181" y="185"/>
                      </a:lnTo>
                      <a:lnTo>
                        <a:pt x="181" y="36"/>
                      </a:lnTo>
                      <a:lnTo>
                        <a:pt x="33" y="36"/>
                      </a:lnTo>
                      <a:lnTo>
                        <a:pt x="33" y="185"/>
                      </a:lnTo>
                      <a:close/>
                      <a:moveTo>
                        <a:pt x="217" y="220"/>
                      </a:moveTo>
                      <a:lnTo>
                        <a:pt x="0" y="220"/>
                      </a:lnTo>
                      <a:lnTo>
                        <a:pt x="0" y="0"/>
                      </a:lnTo>
                      <a:lnTo>
                        <a:pt x="217" y="0"/>
                      </a:lnTo>
                      <a:lnTo>
                        <a:pt x="217" y="2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7506941" y="3398551"/>
                  <a:ext cx="341313" cy="288925"/>
                </a:xfrm>
                <a:custGeom>
                  <a:avLst/>
                  <a:gdLst/>
                  <a:ahLst/>
                  <a:cxnLst>
                    <a:cxn ang="0">
                      <a:pos x="76" y="182"/>
                    </a:cxn>
                    <a:cxn ang="0">
                      <a:pos x="0" y="114"/>
                    </a:cxn>
                    <a:cxn ang="0">
                      <a:pos x="24" y="88"/>
                    </a:cxn>
                    <a:cxn ang="0">
                      <a:pos x="73" y="132"/>
                    </a:cxn>
                    <a:cxn ang="0">
                      <a:pos x="187" y="0"/>
                    </a:cxn>
                    <a:cxn ang="0">
                      <a:pos x="215" y="24"/>
                    </a:cxn>
                    <a:cxn ang="0">
                      <a:pos x="76" y="182"/>
                    </a:cxn>
                  </a:cxnLst>
                  <a:rect l="0" t="0" r="r" b="b"/>
                  <a:pathLst>
                    <a:path w="215" h="182">
                      <a:moveTo>
                        <a:pt x="76" y="182"/>
                      </a:moveTo>
                      <a:lnTo>
                        <a:pt x="0" y="114"/>
                      </a:lnTo>
                      <a:lnTo>
                        <a:pt x="24" y="88"/>
                      </a:lnTo>
                      <a:lnTo>
                        <a:pt x="73" y="132"/>
                      </a:lnTo>
                      <a:lnTo>
                        <a:pt x="187" y="0"/>
                      </a:lnTo>
                      <a:lnTo>
                        <a:pt x="215" y="24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7840316" y="4100226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7840316" y="3717639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7840316" y="3973225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0316" y="3590640"/>
                  <a:ext cx="357188" cy="635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4353470">
                    <a:defRPr/>
                  </a:pPr>
                  <a:endParaRPr lang="en-US" sz="48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Chevron 9"/>
              <p:cNvSpPr/>
              <p:nvPr/>
            </p:nvSpPr>
            <p:spPr bwMode="auto">
              <a:xfrm>
                <a:off x="1330000" y="1771634"/>
                <a:ext cx="142625" cy="707897"/>
              </a:xfrm>
              <a:prstGeom prst="chevron">
                <a:avLst>
                  <a:gd name="adj" fmla="val 68110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 defTabSz="4353470">
                  <a:defRPr/>
                </a:pPr>
                <a:endParaRPr lang="en-US" sz="480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1418792" y="1653395"/>
                <a:ext cx="2509246" cy="851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21764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4128" eaLnBrk="1" hangingPunct="1"/>
                <a:r>
                  <a:rPr lang="en-US" sz="6000" kern="0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Câu</a:t>
                </a:r>
                <a:r>
                  <a:rPr lang="en-US" sz="6000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11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80326" y="4655743"/>
            <a:ext cx="23611252" cy="2232718"/>
            <a:chOff x="281233" y="2080087"/>
            <a:chExt cx="11804089" cy="1116504"/>
          </a:xfrm>
        </p:grpSpPr>
        <p:grpSp>
          <p:nvGrpSpPr>
            <p:cNvPr id="20" name="Group 19"/>
            <p:cNvGrpSpPr/>
            <p:nvPr/>
          </p:nvGrpSpPr>
          <p:grpSpPr>
            <a:xfrm>
              <a:off x="281233" y="2080087"/>
              <a:ext cx="3056330" cy="1116500"/>
              <a:chOff x="5571142" y="1557992"/>
              <a:chExt cx="3045968" cy="103794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571142" y="1766029"/>
                <a:ext cx="552481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163101" y="2080090"/>
              <a:ext cx="3090381" cy="1116501"/>
              <a:chOff x="5537206" y="1557992"/>
              <a:chExt cx="3079904" cy="103794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B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048290" y="2080088"/>
              <a:ext cx="3121111" cy="1116501"/>
              <a:chOff x="5506580" y="1557992"/>
              <a:chExt cx="3110530" cy="103794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506580" y="1811195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994941" y="2080089"/>
              <a:ext cx="3090381" cy="1116502"/>
              <a:chOff x="5537206" y="1557992"/>
              <a:chExt cx="3079904" cy="103794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827750" y="1557992"/>
                <a:ext cx="2789360" cy="1037945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 w="190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endParaRPr lang="en-US" sz="6400" b="1" kern="0">
                  <a:solidFill>
                    <a:prstClr val="white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537206" y="1811194"/>
                <a:ext cx="544265" cy="500266"/>
              </a:xfrm>
              <a:prstGeom prst="ellipse">
                <a:avLst/>
              </a:prstGeom>
              <a:solidFill>
                <a:srgbClr val="4BACC6">
                  <a:lumMod val="50000"/>
                </a:srgbClr>
              </a:solidFill>
              <a:ln w="57150" cap="flat" cmpd="sng" algn="ctr">
                <a:solidFill>
                  <a:sysClr val="window" lastClr="FF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algn="ctr" defTabSz="914128"/>
                <a:r>
                  <a:rPr lang="en-US" sz="6400" kern="0" dirty="0">
                    <a:solidFill>
                      <a:prstClr val="white"/>
                    </a:solidFill>
                  </a:rPr>
                  <a:t>D</a:t>
                </a: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480323" y="6957018"/>
            <a:ext cx="23672882" cy="6666130"/>
            <a:chOff x="184495" y="3670565"/>
            <a:chExt cx="11834900" cy="3333498"/>
          </a:xfrm>
        </p:grpSpPr>
        <p:sp>
          <p:nvSpPr>
            <p:cNvPr id="35" name="Rounded Rectangle 34"/>
            <p:cNvSpPr/>
            <p:nvPr/>
          </p:nvSpPr>
          <p:spPr>
            <a:xfrm>
              <a:off x="184495" y="3865216"/>
              <a:ext cx="11834900" cy="3138847"/>
            </a:xfrm>
            <a:prstGeom prst="roundRect">
              <a:avLst>
                <a:gd name="adj" fmla="val 2239"/>
              </a:avLst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algn="ctr" defTabSz="914128"/>
              <a:endParaRPr lang="en-US" sz="6400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03200" y="3670565"/>
              <a:ext cx="2342698" cy="467636"/>
              <a:chOff x="1275608" y="6301755"/>
              <a:chExt cx="4592537" cy="849672"/>
            </a:xfrm>
          </p:grpSpPr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 rot="16200000" flipV="1">
                <a:off x="3417884" y="4701166"/>
                <a:ext cx="828631" cy="4071891"/>
              </a:xfrm>
              <a:prstGeom prst="round1Rect">
                <a:avLst/>
              </a:prstGeom>
              <a:solidFill>
                <a:sysClr val="window" lastClr="FFFFFF"/>
              </a:solidFill>
              <a:ln w="57150">
                <a:solidFill>
                  <a:srgbClr val="F79646">
                    <a:lumMod val="50000"/>
                  </a:srgb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834525" y="6301755"/>
                <a:ext cx="2149482" cy="783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28"/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Lời </a:t>
                </a:r>
                <a:r>
                  <a:rPr lang="en-US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</a:t>
                </a:r>
                <a:r>
                  <a:rPr lang="vi-VN" sz="5000" kern="0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iải</a:t>
                </a:r>
                <a:endParaRPr lang="en-US" sz="5000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ound Diagonal Corner Rectangle 38"/>
              <p:cNvSpPr/>
              <p:nvPr/>
            </p:nvSpPr>
            <p:spPr>
              <a:xfrm flipV="1">
                <a:off x="1275608" y="6330946"/>
                <a:ext cx="852450" cy="820481"/>
              </a:xfrm>
              <a:prstGeom prst="round2DiagRect">
                <a:avLst/>
              </a:prstGeom>
              <a:solidFill>
                <a:srgbClr val="F79646">
                  <a:lumMod val="75000"/>
                </a:srgbClr>
              </a:solidFill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p:spPr>
            <p:txBody>
              <a:bodyPr rtlCol="0" anchor="ctr"/>
              <a:lstStyle/>
              <a:p>
                <a:pPr algn="ctr" defTabSz="914128"/>
                <a:endParaRPr lang="en-US" sz="64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1403701" y="6378164"/>
                <a:ext cx="545196" cy="739115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128"/>
                <a:endParaRPr lang="en-US" sz="6400" kern="0">
                  <a:solidFill>
                    <a:prstClr val="black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568015" y="2713893"/>
                <a:ext cx="8672781" cy="1294074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giới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hạn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1+2+3+...+</m:t>
                            </m:r>
                            <m:d>
                              <m:d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710" y="1356945"/>
                <a:ext cx="4335826" cy="647037"/>
              </a:xfrm>
              <a:prstGeom prst="rect">
                <a:avLst/>
              </a:prstGeom>
              <a:blipFill rotWithShape="1">
                <a:blip r:embed="rId2"/>
                <a:stretch>
                  <a:fillRect l="-2250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40139" y="5181014"/>
                <a:ext cx="23937826" cy="1251624"/>
              </a:xfrm>
              <a:prstGeom prst="rect">
                <a:avLst/>
              </a:prstGeom>
            </p:spPr>
            <p:txBody>
              <a:bodyPr wrap="square" lIns="182861" tIns="91431" rIns="182861" bIns="91431">
                <a:spAutoFit/>
              </a:bodyPr>
              <a:lstStyle/>
              <a:p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		 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+∞</m:t>
                    </m:r>
                  </m:oMath>
                </a14:m>
                <a:r>
                  <a:rPr lang="en-US" sz="4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7" y="5181014"/>
                <a:ext cx="23937826" cy="1251624"/>
              </a:xfrm>
              <a:prstGeom prst="rect">
                <a:avLst/>
              </a:prstGeom>
              <a:blipFill rotWithShape="1">
                <a:blip r:embed="rId3"/>
                <a:stretch>
                  <a:fillRect b="-6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81488" y="7907929"/>
                <a:ext cx="22698147" cy="1764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1+2+3+..+</m:t>
                            </m:r>
                            <m:d>
                              <m:d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d>
                                  <m:d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𝑙𝑖𝑚</m:t>
                        </m:r>
                      </m:fName>
                      <m:e>
                        <m:f>
                          <m:f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2+</m:t>
                            </m:r>
                            <m:f>
                              <m:f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num>
                          <m:den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3+</m:t>
                            </m:r>
                            <m:f>
                              <m:f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4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den>
                        </m:f>
                      </m:e>
                    </m:func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06" y="3953963"/>
                <a:ext cx="11347596" cy="8821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6248512" y="5241413"/>
            <a:ext cx="1088672" cy="1000402"/>
          </a:xfrm>
          <a:prstGeom prst="ellipse">
            <a:avLst/>
          </a:prstGeom>
          <a:solidFill>
            <a:srgbClr val="C0504D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182847" tIns="91425" rIns="182847" bIns="91425" rtlCol="0" anchor="ctr"/>
          <a:lstStyle/>
          <a:p>
            <a:pPr algn="ctr" defTabSz="914128">
              <a:defRPr/>
            </a:pPr>
            <a:r>
              <a:rPr lang="en-US" sz="6400" kern="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8A41B34-03F8-47D9-8FAD-8D8A5CBCBB8E}"/>
              </a:ext>
            </a:extLst>
          </p:cNvPr>
          <p:cNvSpPr txBox="1"/>
          <p:nvPr/>
        </p:nvSpPr>
        <p:spPr>
          <a:xfrm>
            <a:off x="11309122" y="5975796"/>
            <a:ext cx="1829038" cy="846396"/>
          </a:xfrm>
          <a:prstGeom prst="rect">
            <a:avLst/>
          </a:prstGeom>
          <a:noFill/>
        </p:spPr>
        <p:txBody>
          <a:bodyPr wrap="square" lIns="182861" tIns="91431" rIns="182861" bIns="91431" rtlCol="0">
            <a:spAutoFit/>
          </a:bodyPr>
          <a:lstStyle/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4A423AC1-C07A-420C-8471-150BEC49F659}"/>
              </a:ext>
            </a:extLst>
          </p:cNvPr>
          <p:cNvSpPr txBox="1"/>
          <p:nvPr/>
        </p:nvSpPr>
        <p:spPr>
          <a:xfrm>
            <a:off x="20929612" y="13162208"/>
            <a:ext cx="91450" cy="846396"/>
          </a:xfrm>
          <a:prstGeom prst="rect">
            <a:avLst/>
          </a:prstGeom>
          <a:noFill/>
        </p:spPr>
        <p:txBody>
          <a:bodyPr wrap="square" lIns="182861" tIns="91431" rIns="182861" bIns="91431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7D9E78A2-AA24-49FB-B83C-FABE58A4E0E6}"/>
                  </a:ext>
                </a:extLst>
              </p:cNvPr>
              <p:cNvSpPr txBox="1"/>
              <p:nvPr/>
            </p:nvSpPr>
            <p:spPr>
              <a:xfrm>
                <a:off x="4318428" y="9422969"/>
                <a:ext cx="16501328" cy="4294382"/>
              </a:xfrm>
              <a:prstGeom prst="rect">
                <a:avLst/>
              </a:prstGeom>
              <a:noFill/>
            </p:spPr>
            <p:txBody>
              <a:bodyPr wrap="square" lIns="182861" tIns="91431" rIns="182861" bIns="91431" rtlCol="0">
                <a:spAutoFit/>
              </a:bodyPr>
              <a:lstStyle/>
              <a:p>
                <a:r>
                  <a:rPr lang="en-US" sz="4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Chú</a:t>
                </a:r>
                <a:r>
                  <a:rPr lang="en-US" sz="4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ý: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tổng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đặc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biệt</a:t>
                </a:r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1+2+3+4+...+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+...+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+...+</m:t>
                    </m:r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4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4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  <m:sup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D9E78A2-AA24-49FB-B83C-FABE58A4E0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8933" y="4711483"/>
                <a:ext cx="8249590" cy="2147191"/>
              </a:xfrm>
              <a:prstGeom prst="rect">
                <a:avLst/>
              </a:prstGeom>
              <a:blipFill>
                <a:blip r:embed="rId5"/>
                <a:stretch>
                  <a:fillRect l="-1109" t="-2273" b="-1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750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6" grpId="0"/>
      <p:bldP spid="42" grpId="0" animBg="1"/>
      <p:bldP spid="4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7&quot;/&gt;&lt;/object&gt;&lt;object type=&quot;3&quot; unique_id=&quot;10004&quot;&gt;&lt;property id=&quot;20148&quot; value=&quot;5&quot;/&gt;&lt;property id=&quot;20300&quot; value=&quot;Slide 2&quot;/&gt;&lt;property id=&quot;20307&quot; value=&quot;258&quot;/&gt;&lt;/object&gt;&lt;object type=&quot;3&quot; unique_id=&quot;10005&quot;&gt;&lt;property id=&quot;20148&quot; value=&quot;5&quot;/&gt;&lt;property id=&quot;20300&quot; value=&quot;Slide 3&quot;/&gt;&lt;property id=&quot;20307&quot; value=&quot;259&quot;/&gt;&lt;/object&gt;&lt;object type=&quot;3&quot; unique_id=&quot;10006&quot;&gt;&lt;property id=&quot;20148&quot; value=&quot;5&quot;/&gt;&lt;property id=&quot;20300&quot; value=&quot;Slide 4&quot;/&gt;&lt;property id=&quot;20307&quot; value=&quot;260&quot;/&gt;&lt;/object&gt;&lt;object type=&quot;3&quot; unique_id=&quot;10007&quot;&gt;&lt;property id=&quot;20148&quot; value=&quot;5&quot;/&gt;&lt;property id=&quot;20300&quot; value=&quot;Slide 5&quot;/&gt;&lt;property id=&quot;20307&quot; value=&quot;262&quot;/&gt;&lt;/object&gt;&lt;object type=&quot;3&quot; unique_id=&quot;10008&quot;&gt;&lt;property id=&quot;20148&quot; value=&quot;5&quot;/&gt;&lt;property id=&quot;20300&quot; value=&quot;Slide 6&quot;/&gt;&lt;property id=&quot;20307&quot; value=&quot;263&quot;/&gt;&lt;/object&gt;&lt;object type=&quot;3&quot; unique_id=&quot;10009&quot;&gt;&lt;property id=&quot;20148&quot; value=&quot;5&quot;/&gt;&lt;property id=&quot;20300&quot; value=&quot;Slide 7&quot;/&gt;&lt;property id=&quot;20307&quot; value=&quot;264&quot;/&gt;&lt;/object&gt;&lt;object type=&quot;3&quot; unique_id=&quot;10010&quot;&gt;&lt;property id=&quot;20148&quot; value=&quot;5&quot;/&gt;&lt;property id=&quot;20300&quot; value=&quot;Slide 8&quot;/&gt;&lt;property id=&quot;20307&quot; value=&quot;265&quot;/&gt;&lt;/object&gt;&lt;object type=&quot;3&quot; unique_id=&quot;10011&quot;&gt;&lt;property id=&quot;20148&quot; value=&quot;5&quot;/&gt;&lt;property id=&quot;20300&quot; value=&quot;Slide 9&quot;/&gt;&lt;property id=&quot;20307&quot; value=&quot;266&quot;/&gt;&lt;/object&gt;&lt;object type=&quot;3&quot; unique_id=&quot;10012&quot;&gt;&lt;property id=&quot;20148&quot; value=&quot;5&quot;/&gt;&lt;property id=&quot;20300&quot; value=&quot;Slide 10&quot;/&gt;&lt;property id=&quot;20307&quot; value=&quot;267&quot;/&gt;&lt;/object&gt;&lt;object type=&quot;3&quot; unique_id=&quot;10013&quot;&gt;&lt;property id=&quot;20148&quot; value=&quot;5&quot;/&gt;&lt;property id=&quot;20300&quot; value=&quot;Slide 11&quot;/&gt;&lt;property id=&quot;20307&quot; value=&quot;269&quot;/&gt;&lt;/object&gt;&lt;object type=&quot;3&quot; unique_id=&quot;10014&quot;&gt;&lt;property id=&quot;20148&quot; value=&quot;5&quot;/&gt;&lt;property id=&quot;20300&quot; value=&quot;Slide 12&quot;/&gt;&lt;property id=&quot;20307&quot; value=&quot;270&quot;/&gt;&lt;/object&gt;&lt;object type=&quot;3&quot; unique_id=&quot;10015&quot;&gt;&lt;property id=&quot;20148&quot; value=&quot;5&quot;/&gt;&lt;property id=&quot;20300&quot; value=&quot;Slide 13&quot;/&gt;&lt;property id=&quot;20307&quot; value=&quot;274&quot;/&gt;&lt;/object&gt;&lt;object type=&quot;3&quot; unique_id=&quot;10016&quot;&gt;&lt;property id=&quot;20148&quot; value=&quot;5&quot;/&gt;&lt;property id=&quot;20300&quot; value=&quot;Slide 14&quot;/&gt;&lt;property id=&quot;20307&quot; value=&quot;275&quot;/&gt;&lt;/object&gt;&lt;object type=&quot;3&quot; unique_id=&quot;10017&quot;&gt;&lt;property id=&quot;20148&quot; value=&quot;5&quot;/&gt;&lt;property id=&quot;20300&quot; value=&quot;Slide 15&quot;/&gt;&lt;property id=&quot;20307&quot; value=&quot;276&quot;/&gt;&lt;/object&gt;&lt;object type=&quot;3&quot; unique_id=&quot;10018&quot;&gt;&lt;property id=&quot;20148&quot; value=&quot;5&quot;/&gt;&lt;property id=&quot;20300&quot; value=&quot;Slide 16&quot;/&gt;&lt;property id=&quot;20307&quot; value=&quot;277&quot;/&gt;&lt;/object&gt;&lt;object type=&quot;3&quot; unique_id=&quot;10019&quot;&gt;&lt;property id=&quot;20148&quot; value=&quot;5&quot;/&gt;&lt;property id=&quot;20300&quot; value=&quot;Slide 17&quot;/&gt;&lt;property id=&quot;20307&quot; value=&quot;271&quot;/&gt;&lt;/object&gt;&lt;object type=&quot;3&quot; unique_id=&quot;10020&quot;&gt;&lt;property id=&quot;20148&quot; value=&quot;5&quot;/&gt;&lt;property id=&quot;20300&quot; value=&quot;Slide 18&quot;/&gt;&lt;property id=&quot;20307&quot; value=&quot;278&quot;/&gt;&lt;/object&gt;&lt;object type=&quot;3&quot; unique_id=&quot;10021&quot;&gt;&lt;property id=&quot;20148&quot; value=&quot;5&quot;/&gt;&lt;property id=&quot;20300&quot; value=&quot;Slide 19&quot;/&gt;&lt;property id=&quot;20307&quot; value=&quot;279&quot;/&gt;&lt;/object&gt;&lt;object type=&quot;3&quot; unique_id=&quot;10022&quot;&gt;&lt;property id=&quot;20148&quot; value=&quot;5&quot;/&gt;&lt;property id=&quot;20300&quot; value=&quot;Slide 20&quot;/&gt;&lt;property id=&quot;20307&quot; value=&quot;272&quot;/&gt;&lt;/object&gt;&lt;object type=&quot;3&quot; unique_id=&quot;10023&quot;&gt;&lt;property id=&quot;20148&quot; value=&quot;5&quot;/&gt;&lt;property id=&quot;20300&quot; value=&quot;Slide 21&quot;/&gt;&lt;property id=&quot;20307&quot; value=&quot;273&quot;/&gt;&lt;/object&gt;&lt;object type=&quot;3&quot; unique_id=&quot;10024&quot;&gt;&lt;property id=&quot;20148&quot; value=&quot;5&quot;/&gt;&lt;property id=&quot;20300&quot; value=&quot;Slide 22&quot;/&gt;&lt;property id=&quot;20307&quot; value=&quot;268&quot;/&gt;&lt;/object&gt;&lt;object type=&quot;3&quot; unique_id=&quot;10025&quot;&gt;&lt;property id=&quot;20148&quot; value=&quot;5&quot;/&gt;&lt;property id=&quot;20300&quot; value=&quot;Slide 23&quot;/&gt;&lt;property id=&quot;20307&quot; value=&quot;280&quot;/&gt;&lt;/object&gt;&lt;object type=&quot;3&quot; unique_id=&quot;10026&quot;&gt;&lt;property id=&quot;20148&quot; value=&quot;5&quot;/&gt;&lt;property id=&quot;20300&quot; value=&quot;Slide 24&quot;/&gt;&lt;property id=&quot;20307&quot; value=&quot;281&quot;/&gt;&lt;/object&gt;&lt;object type=&quot;3&quot; unique_id=&quot;10027&quot;&gt;&lt;property id=&quot;20148&quot; value=&quot;5&quot;/&gt;&lt;property id=&quot;20300&quot; value=&quot;Slide 25&quot;/&gt;&lt;property id=&quot;20307&quot; value=&quot;282&quot;/&gt;&lt;/object&gt;&lt;/object&gt;&lt;object type=&quot;8&quot; unique_id=&quot;1005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</TotalTime>
  <Words>573</Words>
  <Application>Microsoft Office PowerPoint</Application>
  <PresentationFormat>Custom</PresentationFormat>
  <Paragraphs>255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AvantGarde</vt:lpstr>
      <vt:lpstr>AvantGarde-Demi</vt:lpstr>
      <vt:lpstr>Calibri</vt:lpstr>
      <vt:lpstr>Cambria Math</vt:lpstr>
      <vt:lpstr>MS Mincho</vt:lpstr>
      <vt:lpstr>Tahoma</vt:lpstr>
      <vt:lpstr>Times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Chau Van An</cp:lastModifiedBy>
  <cp:revision>103</cp:revision>
  <dcterms:created xsi:type="dcterms:W3CDTF">2013-08-31T11:42:51Z</dcterms:created>
  <dcterms:modified xsi:type="dcterms:W3CDTF">2023-12-26T03:03:07Z</dcterms:modified>
</cp:coreProperties>
</file>