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3" r:id="rId2"/>
    <p:sldId id="257" r:id="rId3"/>
    <p:sldId id="302" r:id="rId4"/>
    <p:sldId id="263" r:id="rId5"/>
    <p:sldId id="258" r:id="rId6"/>
    <p:sldId id="303" r:id="rId7"/>
    <p:sldId id="287" r:id="rId8"/>
    <p:sldId id="313" r:id="rId9"/>
    <p:sldId id="304" r:id="rId10"/>
    <p:sldId id="261" r:id="rId11"/>
    <p:sldId id="262" r:id="rId12"/>
    <p:sldId id="288" r:id="rId13"/>
    <p:sldId id="291" r:id="rId14"/>
    <p:sldId id="264" r:id="rId15"/>
    <p:sldId id="265" r:id="rId16"/>
    <p:sldId id="305" r:id="rId17"/>
    <p:sldId id="321" r:id="rId18"/>
    <p:sldId id="266" r:id="rId19"/>
    <p:sldId id="267" r:id="rId20"/>
    <p:sldId id="289" r:id="rId21"/>
    <p:sldId id="290" r:id="rId22"/>
    <p:sldId id="318" r:id="rId23"/>
    <p:sldId id="293" r:id="rId24"/>
    <p:sldId id="31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9"/>
    <a:srgbClr val="BDFF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649B8-40CB-4D0D-8BE7-B1886AC1AA01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7E4FF-3655-48E2-B660-8517B0458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93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g7882870172_0_44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7" name="Google Shape;957;g7882870172_0_44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9986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0B76-28E9-4DD4-940A-15C4E67218E7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74930-C688-4EE3-B6F2-D26AC7F3D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11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0B76-28E9-4DD4-940A-15C4E67218E7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74930-C688-4EE3-B6F2-D26AC7F3D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030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0B76-28E9-4DD4-940A-15C4E67218E7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74930-C688-4EE3-B6F2-D26AC7F3D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667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0B76-28E9-4DD4-940A-15C4E67218E7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74930-C688-4EE3-B6F2-D26AC7F3D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6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0B76-28E9-4DD4-940A-15C4E67218E7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74930-C688-4EE3-B6F2-D26AC7F3D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807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0B76-28E9-4DD4-940A-15C4E67218E7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74930-C688-4EE3-B6F2-D26AC7F3D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974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0B76-28E9-4DD4-940A-15C4E67218E7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74930-C688-4EE3-B6F2-D26AC7F3D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156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0B76-28E9-4DD4-940A-15C4E67218E7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74930-C688-4EE3-B6F2-D26AC7F3D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54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0B76-28E9-4DD4-940A-15C4E67218E7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74930-C688-4EE3-B6F2-D26AC7F3D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92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0B76-28E9-4DD4-940A-15C4E67218E7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74930-C688-4EE3-B6F2-D26AC7F3D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33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0B76-28E9-4DD4-940A-15C4E67218E7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74930-C688-4EE3-B6F2-D26AC7F3D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235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-100" y="1"/>
            <a:ext cx="12191888" cy="6848908"/>
          </a:xfrm>
          <a:custGeom>
            <a:avLst/>
            <a:gdLst/>
            <a:ahLst/>
            <a:cxnLst/>
            <a:rect l="l" t="t" r="r" b="b"/>
            <a:pathLst>
              <a:path w="84821" h="47649" extrusionOk="0">
                <a:moveTo>
                  <a:pt x="1" y="0"/>
                </a:moveTo>
                <a:lnTo>
                  <a:pt x="1" y="47649"/>
                </a:lnTo>
                <a:lnTo>
                  <a:pt x="84821" y="47649"/>
                </a:lnTo>
                <a:lnTo>
                  <a:pt x="84821" y="0"/>
                </a:lnTo>
                <a:close/>
              </a:path>
            </a:pathLst>
          </a:custGeom>
          <a:solidFill>
            <a:srgbClr val="EFDAA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" name="Google Shape;104;p3"/>
          <p:cNvSpPr/>
          <p:nvPr/>
        </p:nvSpPr>
        <p:spPr>
          <a:xfrm>
            <a:off x="443193" y="226821"/>
            <a:ext cx="11375607" cy="6385932"/>
          </a:xfrm>
          <a:custGeom>
            <a:avLst/>
            <a:gdLst/>
            <a:ahLst/>
            <a:cxnLst/>
            <a:rect l="l" t="t" r="r" b="b"/>
            <a:pathLst>
              <a:path w="79142" h="44428" extrusionOk="0">
                <a:moveTo>
                  <a:pt x="57914" y="0"/>
                </a:moveTo>
                <a:cubicBezTo>
                  <a:pt x="57216" y="0"/>
                  <a:pt x="56783" y="9"/>
                  <a:pt x="56614" y="29"/>
                </a:cubicBezTo>
                <a:cubicBezTo>
                  <a:pt x="56507" y="137"/>
                  <a:pt x="55781" y="684"/>
                  <a:pt x="55436" y="684"/>
                </a:cubicBezTo>
                <a:cubicBezTo>
                  <a:pt x="55150" y="684"/>
                  <a:pt x="54543" y="315"/>
                  <a:pt x="54495" y="256"/>
                </a:cubicBezTo>
                <a:cubicBezTo>
                  <a:pt x="53328" y="351"/>
                  <a:pt x="52197" y="458"/>
                  <a:pt x="51090" y="553"/>
                </a:cubicBezTo>
                <a:cubicBezTo>
                  <a:pt x="50888" y="696"/>
                  <a:pt x="49995" y="1113"/>
                  <a:pt x="49792" y="1113"/>
                </a:cubicBezTo>
                <a:cubicBezTo>
                  <a:pt x="49495" y="1113"/>
                  <a:pt x="48899" y="756"/>
                  <a:pt x="48828" y="696"/>
                </a:cubicBezTo>
                <a:cubicBezTo>
                  <a:pt x="47113" y="803"/>
                  <a:pt x="45423" y="875"/>
                  <a:pt x="43756" y="922"/>
                </a:cubicBezTo>
                <a:cubicBezTo>
                  <a:pt x="43589" y="1291"/>
                  <a:pt x="42672" y="2530"/>
                  <a:pt x="42232" y="2530"/>
                </a:cubicBezTo>
                <a:cubicBezTo>
                  <a:pt x="41934" y="2530"/>
                  <a:pt x="41315" y="1184"/>
                  <a:pt x="41303" y="970"/>
                </a:cubicBezTo>
                <a:cubicBezTo>
                  <a:pt x="40839" y="970"/>
                  <a:pt x="37398" y="946"/>
                  <a:pt x="36148" y="922"/>
                </a:cubicBezTo>
                <a:cubicBezTo>
                  <a:pt x="35921" y="1125"/>
                  <a:pt x="35779" y="1339"/>
                  <a:pt x="35683" y="1565"/>
                </a:cubicBezTo>
                <a:cubicBezTo>
                  <a:pt x="35564" y="1875"/>
                  <a:pt x="35171" y="2077"/>
                  <a:pt x="34719" y="2077"/>
                </a:cubicBezTo>
                <a:cubicBezTo>
                  <a:pt x="34290" y="2077"/>
                  <a:pt x="33885" y="1875"/>
                  <a:pt x="33754" y="1577"/>
                </a:cubicBezTo>
                <a:cubicBezTo>
                  <a:pt x="33635" y="1327"/>
                  <a:pt x="33481" y="1065"/>
                  <a:pt x="33326" y="815"/>
                </a:cubicBezTo>
                <a:cubicBezTo>
                  <a:pt x="31873" y="744"/>
                  <a:pt x="30480" y="672"/>
                  <a:pt x="29159" y="565"/>
                </a:cubicBezTo>
                <a:lnTo>
                  <a:pt x="29111" y="565"/>
                </a:lnTo>
                <a:cubicBezTo>
                  <a:pt x="28647" y="518"/>
                  <a:pt x="28218" y="494"/>
                  <a:pt x="27789" y="494"/>
                </a:cubicBezTo>
                <a:cubicBezTo>
                  <a:pt x="27337" y="494"/>
                  <a:pt x="26980" y="530"/>
                  <a:pt x="26670" y="613"/>
                </a:cubicBezTo>
                <a:cubicBezTo>
                  <a:pt x="26337" y="684"/>
                  <a:pt x="26004" y="827"/>
                  <a:pt x="25623" y="982"/>
                </a:cubicBezTo>
                <a:cubicBezTo>
                  <a:pt x="24956" y="1244"/>
                  <a:pt x="24194" y="1565"/>
                  <a:pt x="23301" y="1565"/>
                </a:cubicBezTo>
                <a:cubicBezTo>
                  <a:pt x="23206" y="1565"/>
                  <a:pt x="23098" y="1542"/>
                  <a:pt x="23003" y="1542"/>
                </a:cubicBezTo>
                <a:cubicBezTo>
                  <a:pt x="22336" y="1482"/>
                  <a:pt x="21717" y="1291"/>
                  <a:pt x="21146" y="1125"/>
                </a:cubicBezTo>
                <a:cubicBezTo>
                  <a:pt x="20681" y="982"/>
                  <a:pt x="20229" y="851"/>
                  <a:pt x="19931" y="851"/>
                </a:cubicBezTo>
                <a:cubicBezTo>
                  <a:pt x="19824" y="851"/>
                  <a:pt x="19538" y="851"/>
                  <a:pt x="19288" y="1589"/>
                </a:cubicBezTo>
                <a:cubicBezTo>
                  <a:pt x="19253" y="1661"/>
                  <a:pt x="17860" y="3506"/>
                  <a:pt x="17860" y="3506"/>
                </a:cubicBezTo>
                <a:lnTo>
                  <a:pt x="17312" y="3268"/>
                </a:lnTo>
                <a:cubicBezTo>
                  <a:pt x="16312" y="2839"/>
                  <a:pt x="16181" y="2077"/>
                  <a:pt x="16062" y="1470"/>
                </a:cubicBezTo>
                <a:cubicBezTo>
                  <a:pt x="15943" y="815"/>
                  <a:pt x="15847" y="613"/>
                  <a:pt x="15502" y="518"/>
                </a:cubicBezTo>
                <a:cubicBezTo>
                  <a:pt x="15002" y="458"/>
                  <a:pt x="10894" y="208"/>
                  <a:pt x="6811" y="208"/>
                </a:cubicBezTo>
                <a:cubicBezTo>
                  <a:pt x="1477" y="208"/>
                  <a:pt x="322" y="672"/>
                  <a:pt x="131" y="768"/>
                </a:cubicBezTo>
                <a:cubicBezTo>
                  <a:pt x="131" y="970"/>
                  <a:pt x="179" y="1518"/>
                  <a:pt x="226" y="2053"/>
                </a:cubicBezTo>
                <a:cubicBezTo>
                  <a:pt x="524" y="5625"/>
                  <a:pt x="584" y="8030"/>
                  <a:pt x="0" y="9209"/>
                </a:cubicBezTo>
                <a:cubicBezTo>
                  <a:pt x="357" y="9459"/>
                  <a:pt x="679" y="9614"/>
                  <a:pt x="1417" y="9673"/>
                </a:cubicBezTo>
                <a:lnTo>
                  <a:pt x="3203" y="9840"/>
                </a:lnTo>
                <a:cubicBezTo>
                  <a:pt x="3203" y="9840"/>
                  <a:pt x="774" y="11233"/>
                  <a:pt x="131" y="11233"/>
                </a:cubicBezTo>
                <a:cubicBezTo>
                  <a:pt x="24" y="11233"/>
                  <a:pt x="203" y="27842"/>
                  <a:pt x="203" y="30676"/>
                </a:cubicBezTo>
                <a:lnTo>
                  <a:pt x="1084" y="30676"/>
                </a:lnTo>
                <a:lnTo>
                  <a:pt x="3155" y="30628"/>
                </a:lnTo>
                <a:lnTo>
                  <a:pt x="369" y="32664"/>
                </a:lnTo>
                <a:cubicBezTo>
                  <a:pt x="48" y="33915"/>
                  <a:pt x="893" y="42320"/>
                  <a:pt x="1274" y="44428"/>
                </a:cubicBezTo>
                <a:cubicBezTo>
                  <a:pt x="3513" y="44333"/>
                  <a:pt x="9585" y="44166"/>
                  <a:pt x="16598" y="44059"/>
                </a:cubicBezTo>
                <a:cubicBezTo>
                  <a:pt x="16729" y="43844"/>
                  <a:pt x="17491" y="42928"/>
                  <a:pt x="17919" y="42928"/>
                </a:cubicBezTo>
                <a:cubicBezTo>
                  <a:pt x="18264" y="42928"/>
                  <a:pt x="19169" y="43737"/>
                  <a:pt x="19336" y="44011"/>
                </a:cubicBezTo>
                <a:cubicBezTo>
                  <a:pt x="25265" y="43880"/>
                  <a:pt x="31361" y="43761"/>
                  <a:pt x="37029" y="43690"/>
                </a:cubicBezTo>
                <a:cubicBezTo>
                  <a:pt x="37100" y="43356"/>
                  <a:pt x="37767" y="42225"/>
                  <a:pt x="38243" y="42225"/>
                </a:cubicBezTo>
                <a:cubicBezTo>
                  <a:pt x="38684" y="42225"/>
                  <a:pt x="39553" y="43332"/>
                  <a:pt x="39720" y="43654"/>
                </a:cubicBezTo>
                <a:cubicBezTo>
                  <a:pt x="45030" y="43571"/>
                  <a:pt x="49911" y="43535"/>
                  <a:pt x="54281" y="43511"/>
                </a:cubicBezTo>
                <a:cubicBezTo>
                  <a:pt x="54364" y="43178"/>
                  <a:pt x="54483" y="42713"/>
                  <a:pt x="55198" y="42713"/>
                </a:cubicBezTo>
                <a:lnTo>
                  <a:pt x="56043" y="43320"/>
                </a:lnTo>
                <a:cubicBezTo>
                  <a:pt x="56067" y="43356"/>
                  <a:pt x="56079" y="43440"/>
                  <a:pt x="56091" y="43511"/>
                </a:cubicBezTo>
                <a:lnTo>
                  <a:pt x="62115" y="43511"/>
                </a:lnTo>
                <a:cubicBezTo>
                  <a:pt x="62139" y="43309"/>
                  <a:pt x="62699" y="42308"/>
                  <a:pt x="63211" y="42308"/>
                </a:cubicBezTo>
                <a:cubicBezTo>
                  <a:pt x="63603" y="42308"/>
                  <a:pt x="64473" y="43201"/>
                  <a:pt x="64663" y="43451"/>
                </a:cubicBezTo>
                <a:cubicBezTo>
                  <a:pt x="64699" y="43487"/>
                  <a:pt x="76105" y="43785"/>
                  <a:pt x="77677" y="43975"/>
                </a:cubicBezTo>
                <a:cubicBezTo>
                  <a:pt x="77510" y="42654"/>
                  <a:pt x="77272" y="30867"/>
                  <a:pt x="77272" y="29974"/>
                </a:cubicBezTo>
                <a:cubicBezTo>
                  <a:pt x="77058" y="29974"/>
                  <a:pt x="75843" y="29795"/>
                  <a:pt x="75676" y="29509"/>
                </a:cubicBezTo>
                <a:cubicBezTo>
                  <a:pt x="75510" y="29224"/>
                  <a:pt x="76760" y="28092"/>
                  <a:pt x="77272" y="27700"/>
                </a:cubicBezTo>
                <a:cubicBezTo>
                  <a:pt x="77296" y="23128"/>
                  <a:pt x="77391" y="18901"/>
                  <a:pt x="77450" y="17246"/>
                </a:cubicBezTo>
                <a:lnTo>
                  <a:pt x="75807" y="17162"/>
                </a:lnTo>
                <a:lnTo>
                  <a:pt x="75629" y="15984"/>
                </a:lnTo>
                <a:cubicBezTo>
                  <a:pt x="76486" y="15805"/>
                  <a:pt x="77200" y="15650"/>
                  <a:pt x="77653" y="15555"/>
                </a:cubicBezTo>
                <a:cubicBezTo>
                  <a:pt x="78248" y="10043"/>
                  <a:pt x="79070" y="2232"/>
                  <a:pt x="79141" y="434"/>
                </a:cubicBezTo>
                <a:cubicBezTo>
                  <a:pt x="77462" y="256"/>
                  <a:pt x="71783" y="172"/>
                  <a:pt x="67890" y="113"/>
                </a:cubicBezTo>
                <a:cubicBezTo>
                  <a:pt x="62973" y="53"/>
                  <a:pt x="59638" y="0"/>
                  <a:pt x="57914" y="0"/>
                </a:cubicBezTo>
                <a:close/>
              </a:path>
            </a:pathLst>
          </a:custGeom>
          <a:solidFill>
            <a:srgbClr val="FEFCE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" name="Google Shape;105;p3"/>
          <p:cNvSpPr/>
          <p:nvPr/>
        </p:nvSpPr>
        <p:spPr>
          <a:xfrm>
            <a:off x="415737" y="201665"/>
            <a:ext cx="11423472" cy="6423736"/>
          </a:xfrm>
          <a:custGeom>
            <a:avLst/>
            <a:gdLst/>
            <a:ahLst/>
            <a:cxnLst/>
            <a:rect l="l" t="t" r="r" b="b"/>
            <a:pathLst>
              <a:path w="79475" h="44691" extrusionOk="0">
                <a:moveTo>
                  <a:pt x="386" y="11445"/>
                </a:moveTo>
                <a:cubicBezTo>
                  <a:pt x="381" y="11449"/>
                  <a:pt x="375" y="11452"/>
                  <a:pt x="370" y="11456"/>
                </a:cubicBezTo>
                <a:cubicBezTo>
                  <a:pt x="375" y="11452"/>
                  <a:pt x="380" y="11449"/>
                  <a:pt x="386" y="11445"/>
                </a:cubicBezTo>
                <a:close/>
                <a:moveTo>
                  <a:pt x="57324" y="185"/>
                </a:moveTo>
                <a:cubicBezTo>
                  <a:pt x="57485" y="185"/>
                  <a:pt x="57649" y="193"/>
                  <a:pt x="57806" y="193"/>
                </a:cubicBezTo>
                <a:cubicBezTo>
                  <a:pt x="58431" y="190"/>
                  <a:pt x="59057" y="189"/>
                  <a:pt x="59683" y="189"/>
                </a:cubicBezTo>
                <a:cubicBezTo>
                  <a:pt x="65348" y="189"/>
                  <a:pt x="71029" y="286"/>
                  <a:pt x="76701" y="490"/>
                </a:cubicBezTo>
                <a:cubicBezTo>
                  <a:pt x="77368" y="514"/>
                  <a:pt x="78058" y="526"/>
                  <a:pt x="78725" y="585"/>
                </a:cubicBezTo>
                <a:cubicBezTo>
                  <a:pt x="79070" y="621"/>
                  <a:pt x="79094" y="562"/>
                  <a:pt x="79130" y="883"/>
                </a:cubicBezTo>
                <a:cubicBezTo>
                  <a:pt x="79142" y="1086"/>
                  <a:pt x="79094" y="1324"/>
                  <a:pt x="79082" y="1514"/>
                </a:cubicBezTo>
                <a:cubicBezTo>
                  <a:pt x="78963" y="2967"/>
                  <a:pt x="78832" y="4443"/>
                  <a:pt x="78677" y="5908"/>
                </a:cubicBezTo>
                <a:cubicBezTo>
                  <a:pt x="78487" y="7836"/>
                  <a:pt x="78296" y="9789"/>
                  <a:pt x="78082" y="11718"/>
                </a:cubicBezTo>
                <a:cubicBezTo>
                  <a:pt x="77987" y="12694"/>
                  <a:pt x="77880" y="13658"/>
                  <a:pt x="77772" y="14635"/>
                </a:cubicBezTo>
                <a:cubicBezTo>
                  <a:pt x="77760" y="14790"/>
                  <a:pt x="77749" y="14921"/>
                  <a:pt x="77725" y="15075"/>
                </a:cubicBezTo>
                <a:cubicBezTo>
                  <a:pt x="77701" y="15409"/>
                  <a:pt x="77749" y="15528"/>
                  <a:pt x="77463" y="15671"/>
                </a:cubicBezTo>
                <a:cubicBezTo>
                  <a:pt x="76998" y="15885"/>
                  <a:pt x="76284" y="15921"/>
                  <a:pt x="75796" y="16028"/>
                </a:cubicBezTo>
                <a:cubicBezTo>
                  <a:pt x="75748" y="16040"/>
                  <a:pt x="75641" y="16087"/>
                  <a:pt x="75665" y="16147"/>
                </a:cubicBezTo>
                <a:cubicBezTo>
                  <a:pt x="75725" y="16528"/>
                  <a:pt x="75784" y="16933"/>
                  <a:pt x="75844" y="17314"/>
                </a:cubicBezTo>
                <a:cubicBezTo>
                  <a:pt x="75844" y="17361"/>
                  <a:pt x="75915" y="17361"/>
                  <a:pt x="75939" y="17361"/>
                </a:cubicBezTo>
                <a:cubicBezTo>
                  <a:pt x="76320" y="17373"/>
                  <a:pt x="76677" y="17409"/>
                  <a:pt x="77046" y="17421"/>
                </a:cubicBezTo>
                <a:cubicBezTo>
                  <a:pt x="77078" y="17421"/>
                  <a:pt x="77175" y="17416"/>
                  <a:pt x="77278" y="17416"/>
                </a:cubicBezTo>
                <a:cubicBezTo>
                  <a:pt x="77398" y="17416"/>
                  <a:pt x="77524" y="17422"/>
                  <a:pt x="77563" y="17450"/>
                </a:cubicBezTo>
                <a:lnTo>
                  <a:pt x="77563" y="17450"/>
                </a:lnTo>
                <a:cubicBezTo>
                  <a:pt x="77562" y="17449"/>
                  <a:pt x="77560" y="17449"/>
                  <a:pt x="77559" y="17449"/>
                </a:cubicBezTo>
                <a:cubicBezTo>
                  <a:pt x="77505" y="17449"/>
                  <a:pt x="77463" y="18019"/>
                  <a:pt x="77463" y="18064"/>
                </a:cubicBezTo>
                <a:cubicBezTo>
                  <a:pt x="77415" y="19493"/>
                  <a:pt x="77391" y="20921"/>
                  <a:pt x="77368" y="22350"/>
                </a:cubicBezTo>
                <a:cubicBezTo>
                  <a:pt x="77356" y="23231"/>
                  <a:pt x="77344" y="24100"/>
                  <a:pt x="77332" y="24969"/>
                </a:cubicBezTo>
                <a:cubicBezTo>
                  <a:pt x="77332" y="25434"/>
                  <a:pt x="77308" y="25910"/>
                  <a:pt x="77308" y="26362"/>
                </a:cubicBezTo>
                <a:cubicBezTo>
                  <a:pt x="77308" y="26767"/>
                  <a:pt x="77451" y="27494"/>
                  <a:pt x="77237" y="27839"/>
                </a:cubicBezTo>
                <a:cubicBezTo>
                  <a:pt x="76998" y="28232"/>
                  <a:pt x="75344" y="29137"/>
                  <a:pt x="75760" y="29720"/>
                </a:cubicBezTo>
                <a:cubicBezTo>
                  <a:pt x="75963" y="29982"/>
                  <a:pt x="76641" y="30041"/>
                  <a:pt x="76927" y="30089"/>
                </a:cubicBezTo>
                <a:cubicBezTo>
                  <a:pt x="77308" y="30149"/>
                  <a:pt x="77249" y="30030"/>
                  <a:pt x="77284" y="30351"/>
                </a:cubicBezTo>
                <a:cubicBezTo>
                  <a:pt x="77344" y="31006"/>
                  <a:pt x="77296" y="31708"/>
                  <a:pt x="77308" y="32375"/>
                </a:cubicBezTo>
                <a:cubicBezTo>
                  <a:pt x="77356" y="34518"/>
                  <a:pt x="77403" y="36649"/>
                  <a:pt x="77463" y="38793"/>
                </a:cubicBezTo>
                <a:cubicBezTo>
                  <a:pt x="77509" y="40500"/>
                  <a:pt x="77477" y="42241"/>
                  <a:pt x="77648" y="43940"/>
                </a:cubicBezTo>
                <a:lnTo>
                  <a:pt x="77648" y="43940"/>
                </a:lnTo>
                <a:cubicBezTo>
                  <a:pt x="75419" y="43712"/>
                  <a:pt x="73139" y="43730"/>
                  <a:pt x="70902" y="43650"/>
                </a:cubicBezTo>
                <a:cubicBezTo>
                  <a:pt x="69533" y="43603"/>
                  <a:pt x="68140" y="43555"/>
                  <a:pt x="66771" y="43507"/>
                </a:cubicBezTo>
                <a:lnTo>
                  <a:pt x="65438" y="43472"/>
                </a:lnTo>
                <a:cubicBezTo>
                  <a:pt x="65104" y="43448"/>
                  <a:pt x="65045" y="43472"/>
                  <a:pt x="64854" y="43317"/>
                </a:cubicBezTo>
                <a:cubicBezTo>
                  <a:pt x="64447" y="42998"/>
                  <a:pt x="64019" y="42302"/>
                  <a:pt x="63430" y="42302"/>
                </a:cubicBezTo>
                <a:cubicBezTo>
                  <a:pt x="63382" y="42302"/>
                  <a:pt x="63333" y="42307"/>
                  <a:pt x="63282" y="42317"/>
                </a:cubicBezTo>
                <a:cubicBezTo>
                  <a:pt x="62784" y="42416"/>
                  <a:pt x="62317" y="43021"/>
                  <a:pt x="62158" y="43507"/>
                </a:cubicBezTo>
                <a:lnTo>
                  <a:pt x="57722" y="43507"/>
                </a:lnTo>
                <a:cubicBezTo>
                  <a:pt x="57524" y="43507"/>
                  <a:pt x="57220" y="43555"/>
                  <a:pt x="56958" y="43555"/>
                </a:cubicBezTo>
                <a:cubicBezTo>
                  <a:pt x="56827" y="43555"/>
                  <a:pt x="56706" y="43543"/>
                  <a:pt x="56615" y="43507"/>
                </a:cubicBezTo>
                <a:cubicBezTo>
                  <a:pt x="56436" y="43448"/>
                  <a:pt x="56329" y="43329"/>
                  <a:pt x="56163" y="43198"/>
                </a:cubicBezTo>
                <a:cubicBezTo>
                  <a:pt x="55890" y="42967"/>
                  <a:pt x="55627" y="42719"/>
                  <a:pt x="55284" y="42719"/>
                </a:cubicBezTo>
                <a:cubicBezTo>
                  <a:pt x="55237" y="42719"/>
                  <a:pt x="55189" y="42723"/>
                  <a:pt x="55139" y="42733"/>
                </a:cubicBezTo>
                <a:cubicBezTo>
                  <a:pt x="54661" y="42833"/>
                  <a:pt x="54453" y="43109"/>
                  <a:pt x="54321" y="43532"/>
                </a:cubicBezTo>
                <a:lnTo>
                  <a:pt x="54321" y="43532"/>
                </a:lnTo>
                <a:cubicBezTo>
                  <a:pt x="50311" y="43545"/>
                  <a:pt x="46290" y="43591"/>
                  <a:pt x="42292" y="43626"/>
                </a:cubicBezTo>
                <a:cubicBezTo>
                  <a:pt x="41756" y="43626"/>
                  <a:pt x="41232" y="43650"/>
                  <a:pt x="40696" y="43650"/>
                </a:cubicBezTo>
                <a:cubicBezTo>
                  <a:pt x="40665" y="43650"/>
                  <a:pt x="40635" y="43650"/>
                  <a:pt x="40607" y="43650"/>
                </a:cubicBezTo>
                <a:cubicBezTo>
                  <a:pt x="40181" y="43650"/>
                  <a:pt x="40059" y="43640"/>
                  <a:pt x="39791" y="43305"/>
                </a:cubicBezTo>
                <a:cubicBezTo>
                  <a:pt x="39530" y="42948"/>
                  <a:pt x="39113" y="42352"/>
                  <a:pt x="38613" y="42245"/>
                </a:cubicBezTo>
                <a:cubicBezTo>
                  <a:pt x="38563" y="42234"/>
                  <a:pt x="38514" y="42229"/>
                  <a:pt x="38465" y="42229"/>
                </a:cubicBezTo>
                <a:cubicBezTo>
                  <a:pt x="37817" y="42229"/>
                  <a:pt x="37271" y="43159"/>
                  <a:pt x="37072" y="43712"/>
                </a:cubicBezTo>
                <a:lnTo>
                  <a:pt x="37072" y="43712"/>
                </a:lnTo>
                <a:cubicBezTo>
                  <a:pt x="34125" y="43748"/>
                  <a:pt x="31166" y="43794"/>
                  <a:pt x="28230" y="43853"/>
                </a:cubicBezTo>
                <a:cubicBezTo>
                  <a:pt x="26683" y="43888"/>
                  <a:pt x="25147" y="43912"/>
                  <a:pt x="23599" y="43948"/>
                </a:cubicBezTo>
                <a:cubicBezTo>
                  <a:pt x="22825" y="43960"/>
                  <a:pt x="22051" y="43972"/>
                  <a:pt x="21289" y="43984"/>
                </a:cubicBezTo>
                <a:cubicBezTo>
                  <a:pt x="20991" y="43995"/>
                  <a:pt x="20647" y="44048"/>
                  <a:pt x="20316" y="44048"/>
                </a:cubicBezTo>
                <a:cubicBezTo>
                  <a:pt x="19959" y="44048"/>
                  <a:pt x="19619" y="43986"/>
                  <a:pt x="19372" y="43746"/>
                </a:cubicBezTo>
                <a:cubicBezTo>
                  <a:pt x="19058" y="43431"/>
                  <a:pt x="18604" y="42968"/>
                  <a:pt x="18127" y="42968"/>
                </a:cubicBezTo>
                <a:cubicBezTo>
                  <a:pt x="18062" y="42968"/>
                  <a:pt x="17997" y="42977"/>
                  <a:pt x="17932" y="42995"/>
                </a:cubicBezTo>
                <a:cubicBezTo>
                  <a:pt x="17646" y="43067"/>
                  <a:pt x="17396" y="43305"/>
                  <a:pt x="17181" y="43495"/>
                </a:cubicBezTo>
                <a:cubicBezTo>
                  <a:pt x="17051" y="43626"/>
                  <a:pt x="16943" y="43769"/>
                  <a:pt x="16812" y="43900"/>
                </a:cubicBezTo>
                <a:cubicBezTo>
                  <a:pt x="16625" y="44088"/>
                  <a:pt x="16538" y="44101"/>
                  <a:pt x="16335" y="44101"/>
                </a:cubicBezTo>
                <a:cubicBezTo>
                  <a:pt x="16301" y="44101"/>
                  <a:pt x="16264" y="44101"/>
                  <a:pt x="16223" y="44101"/>
                </a:cubicBezTo>
                <a:cubicBezTo>
                  <a:pt x="16182" y="44101"/>
                  <a:pt x="16137" y="44101"/>
                  <a:pt x="16086" y="44103"/>
                </a:cubicBezTo>
                <a:cubicBezTo>
                  <a:pt x="13276" y="44162"/>
                  <a:pt x="10443" y="44246"/>
                  <a:pt x="7633" y="44317"/>
                </a:cubicBezTo>
                <a:cubicBezTo>
                  <a:pt x="5629" y="44376"/>
                  <a:pt x="3614" y="44423"/>
                  <a:pt x="1611" y="44505"/>
                </a:cubicBezTo>
                <a:lnTo>
                  <a:pt x="1611" y="44505"/>
                </a:lnTo>
                <a:cubicBezTo>
                  <a:pt x="1082" y="41580"/>
                  <a:pt x="857" y="38549"/>
                  <a:pt x="691" y="35590"/>
                </a:cubicBezTo>
                <a:cubicBezTo>
                  <a:pt x="668" y="34935"/>
                  <a:pt x="620" y="34268"/>
                  <a:pt x="632" y="33613"/>
                </a:cubicBezTo>
                <a:cubicBezTo>
                  <a:pt x="644" y="33256"/>
                  <a:pt x="608" y="32970"/>
                  <a:pt x="822" y="32732"/>
                </a:cubicBezTo>
                <a:cubicBezTo>
                  <a:pt x="1227" y="32304"/>
                  <a:pt x="1882" y="31958"/>
                  <a:pt x="2358" y="31601"/>
                </a:cubicBezTo>
                <a:cubicBezTo>
                  <a:pt x="2727" y="31339"/>
                  <a:pt x="3084" y="31065"/>
                  <a:pt x="3465" y="30803"/>
                </a:cubicBezTo>
                <a:cubicBezTo>
                  <a:pt x="3537" y="30744"/>
                  <a:pt x="3465" y="30684"/>
                  <a:pt x="3406" y="30684"/>
                </a:cubicBezTo>
                <a:cubicBezTo>
                  <a:pt x="2632" y="30696"/>
                  <a:pt x="1834" y="30732"/>
                  <a:pt x="1060" y="30732"/>
                </a:cubicBezTo>
                <a:cubicBezTo>
                  <a:pt x="1011" y="30732"/>
                  <a:pt x="966" y="30732"/>
                  <a:pt x="925" y="30732"/>
                </a:cubicBezTo>
                <a:cubicBezTo>
                  <a:pt x="521" y="30732"/>
                  <a:pt x="559" y="30713"/>
                  <a:pt x="548" y="30280"/>
                </a:cubicBezTo>
                <a:lnTo>
                  <a:pt x="548" y="29327"/>
                </a:lnTo>
                <a:cubicBezTo>
                  <a:pt x="525" y="27398"/>
                  <a:pt x="513" y="25469"/>
                  <a:pt x="501" y="23541"/>
                </a:cubicBezTo>
                <a:cubicBezTo>
                  <a:pt x="465" y="19683"/>
                  <a:pt x="394" y="15814"/>
                  <a:pt x="453" y="11944"/>
                </a:cubicBezTo>
                <a:cubicBezTo>
                  <a:pt x="453" y="11777"/>
                  <a:pt x="465" y="11599"/>
                  <a:pt x="465" y="11444"/>
                </a:cubicBezTo>
                <a:cubicBezTo>
                  <a:pt x="465" y="11431"/>
                  <a:pt x="465" y="11420"/>
                  <a:pt x="465" y="11411"/>
                </a:cubicBezTo>
                <a:lnTo>
                  <a:pt x="465" y="11411"/>
                </a:lnTo>
                <a:cubicBezTo>
                  <a:pt x="585" y="11372"/>
                  <a:pt x="756" y="11352"/>
                  <a:pt x="846" y="11325"/>
                </a:cubicBezTo>
                <a:cubicBezTo>
                  <a:pt x="1763" y="11003"/>
                  <a:pt x="2644" y="10503"/>
                  <a:pt x="3477" y="10015"/>
                </a:cubicBezTo>
                <a:cubicBezTo>
                  <a:pt x="3585" y="9956"/>
                  <a:pt x="3537" y="9896"/>
                  <a:pt x="3454" y="9872"/>
                </a:cubicBezTo>
                <a:cubicBezTo>
                  <a:pt x="2858" y="9813"/>
                  <a:pt x="2275" y="9789"/>
                  <a:pt x="1680" y="9718"/>
                </a:cubicBezTo>
                <a:cubicBezTo>
                  <a:pt x="1346" y="9682"/>
                  <a:pt x="858" y="9658"/>
                  <a:pt x="596" y="9432"/>
                </a:cubicBezTo>
                <a:cubicBezTo>
                  <a:pt x="370" y="9253"/>
                  <a:pt x="441" y="9253"/>
                  <a:pt x="489" y="9015"/>
                </a:cubicBezTo>
                <a:cubicBezTo>
                  <a:pt x="572" y="8563"/>
                  <a:pt x="691" y="8170"/>
                  <a:pt x="739" y="7705"/>
                </a:cubicBezTo>
                <a:cubicBezTo>
                  <a:pt x="858" y="6527"/>
                  <a:pt x="798" y="5336"/>
                  <a:pt x="727" y="4157"/>
                </a:cubicBezTo>
                <a:cubicBezTo>
                  <a:pt x="679" y="3407"/>
                  <a:pt x="620" y="2633"/>
                  <a:pt x="548" y="1871"/>
                </a:cubicBezTo>
                <a:cubicBezTo>
                  <a:pt x="537" y="1621"/>
                  <a:pt x="382" y="1026"/>
                  <a:pt x="501" y="919"/>
                </a:cubicBezTo>
                <a:cubicBezTo>
                  <a:pt x="691" y="705"/>
                  <a:pt x="1406" y="705"/>
                  <a:pt x="1668" y="681"/>
                </a:cubicBezTo>
                <a:cubicBezTo>
                  <a:pt x="2644" y="550"/>
                  <a:pt x="3644" y="502"/>
                  <a:pt x="4644" y="466"/>
                </a:cubicBezTo>
                <a:cubicBezTo>
                  <a:pt x="5484" y="440"/>
                  <a:pt x="6324" y="429"/>
                  <a:pt x="7165" y="429"/>
                </a:cubicBezTo>
                <a:cubicBezTo>
                  <a:pt x="9401" y="429"/>
                  <a:pt x="11639" y="512"/>
                  <a:pt x="13872" y="633"/>
                </a:cubicBezTo>
                <a:cubicBezTo>
                  <a:pt x="14348" y="669"/>
                  <a:pt x="14824" y="681"/>
                  <a:pt x="15300" y="728"/>
                </a:cubicBezTo>
                <a:cubicBezTo>
                  <a:pt x="15955" y="788"/>
                  <a:pt x="15979" y="1216"/>
                  <a:pt x="16098" y="1800"/>
                </a:cubicBezTo>
                <a:cubicBezTo>
                  <a:pt x="16324" y="2883"/>
                  <a:pt x="16931" y="3312"/>
                  <a:pt x="17896" y="3717"/>
                </a:cubicBezTo>
                <a:cubicBezTo>
                  <a:pt x="17920" y="3723"/>
                  <a:pt x="17946" y="3726"/>
                  <a:pt x="17972" y="3726"/>
                </a:cubicBezTo>
                <a:cubicBezTo>
                  <a:pt x="18052" y="3726"/>
                  <a:pt x="18137" y="3699"/>
                  <a:pt x="18182" y="3645"/>
                </a:cubicBezTo>
                <a:cubicBezTo>
                  <a:pt x="18658" y="3026"/>
                  <a:pt x="19206" y="2407"/>
                  <a:pt x="19598" y="1752"/>
                </a:cubicBezTo>
                <a:cubicBezTo>
                  <a:pt x="19820" y="1359"/>
                  <a:pt x="19803" y="1094"/>
                  <a:pt x="20175" y="1094"/>
                </a:cubicBezTo>
                <a:cubicBezTo>
                  <a:pt x="20243" y="1094"/>
                  <a:pt x="20323" y="1103"/>
                  <a:pt x="20420" y="1121"/>
                </a:cubicBezTo>
                <a:cubicBezTo>
                  <a:pt x="20861" y="1216"/>
                  <a:pt x="21313" y="1383"/>
                  <a:pt x="21753" y="1502"/>
                </a:cubicBezTo>
                <a:cubicBezTo>
                  <a:pt x="22327" y="1652"/>
                  <a:pt x="22889" y="1755"/>
                  <a:pt x="23460" y="1755"/>
                </a:cubicBezTo>
                <a:cubicBezTo>
                  <a:pt x="23707" y="1755"/>
                  <a:pt x="23955" y="1736"/>
                  <a:pt x="24206" y="1693"/>
                </a:cubicBezTo>
                <a:cubicBezTo>
                  <a:pt x="25063" y="1538"/>
                  <a:pt x="25802" y="1109"/>
                  <a:pt x="26623" y="871"/>
                </a:cubicBezTo>
                <a:cubicBezTo>
                  <a:pt x="27071" y="736"/>
                  <a:pt x="27535" y="691"/>
                  <a:pt x="28003" y="691"/>
                </a:cubicBezTo>
                <a:cubicBezTo>
                  <a:pt x="28604" y="691"/>
                  <a:pt x="29213" y="765"/>
                  <a:pt x="29802" y="812"/>
                </a:cubicBezTo>
                <a:cubicBezTo>
                  <a:pt x="30350" y="859"/>
                  <a:pt x="30909" y="883"/>
                  <a:pt x="31457" y="919"/>
                </a:cubicBezTo>
                <a:cubicBezTo>
                  <a:pt x="31563" y="924"/>
                  <a:pt x="31673" y="925"/>
                  <a:pt x="31786" y="925"/>
                </a:cubicBezTo>
                <a:cubicBezTo>
                  <a:pt x="31891" y="925"/>
                  <a:pt x="31999" y="924"/>
                  <a:pt x="32107" y="924"/>
                </a:cubicBezTo>
                <a:cubicBezTo>
                  <a:pt x="32416" y="924"/>
                  <a:pt x="32729" y="933"/>
                  <a:pt x="33005" y="1002"/>
                </a:cubicBezTo>
                <a:cubicBezTo>
                  <a:pt x="33755" y="1181"/>
                  <a:pt x="33755" y="2133"/>
                  <a:pt x="34588" y="2276"/>
                </a:cubicBezTo>
                <a:cubicBezTo>
                  <a:pt x="34672" y="2290"/>
                  <a:pt x="34760" y="2297"/>
                  <a:pt x="34849" y="2297"/>
                </a:cubicBezTo>
                <a:cubicBezTo>
                  <a:pt x="35214" y="2297"/>
                  <a:pt x="35602" y="2177"/>
                  <a:pt x="35850" y="1919"/>
                </a:cubicBezTo>
                <a:cubicBezTo>
                  <a:pt x="36041" y="1717"/>
                  <a:pt x="36136" y="1228"/>
                  <a:pt x="36374" y="1121"/>
                </a:cubicBezTo>
                <a:cubicBezTo>
                  <a:pt x="36431" y="1098"/>
                  <a:pt x="36504" y="1089"/>
                  <a:pt x="36586" y="1089"/>
                </a:cubicBezTo>
                <a:cubicBezTo>
                  <a:pt x="36796" y="1089"/>
                  <a:pt x="37060" y="1145"/>
                  <a:pt x="37232" y="1145"/>
                </a:cubicBezTo>
                <a:cubicBezTo>
                  <a:pt x="38494" y="1157"/>
                  <a:pt x="39780" y="1169"/>
                  <a:pt x="41042" y="1169"/>
                </a:cubicBezTo>
                <a:cubicBezTo>
                  <a:pt x="41089" y="1169"/>
                  <a:pt x="41127" y="1169"/>
                  <a:pt x="41157" y="1169"/>
                </a:cubicBezTo>
                <a:cubicBezTo>
                  <a:pt x="41308" y="1169"/>
                  <a:pt x="41270" y="1177"/>
                  <a:pt x="41339" y="1276"/>
                </a:cubicBezTo>
                <a:cubicBezTo>
                  <a:pt x="41494" y="1455"/>
                  <a:pt x="41554" y="1800"/>
                  <a:pt x="41673" y="1990"/>
                </a:cubicBezTo>
                <a:cubicBezTo>
                  <a:pt x="41816" y="2252"/>
                  <a:pt x="41994" y="2693"/>
                  <a:pt x="42339" y="2729"/>
                </a:cubicBezTo>
                <a:cubicBezTo>
                  <a:pt x="42359" y="2731"/>
                  <a:pt x="42378" y="2733"/>
                  <a:pt x="42397" y="2733"/>
                </a:cubicBezTo>
                <a:cubicBezTo>
                  <a:pt x="42703" y="2733"/>
                  <a:pt x="43030" y="2394"/>
                  <a:pt x="43220" y="2193"/>
                </a:cubicBezTo>
                <a:cubicBezTo>
                  <a:pt x="43411" y="2002"/>
                  <a:pt x="43578" y="1800"/>
                  <a:pt x="43732" y="1574"/>
                </a:cubicBezTo>
                <a:cubicBezTo>
                  <a:pt x="43994" y="1228"/>
                  <a:pt x="43971" y="1109"/>
                  <a:pt x="44423" y="1109"/>
                </a:cubicBezTo>
                <a:cubicBezTo>
                  <a:pt x="45506" y="1086"/>
                  <a:pt x="46578" y="1038"/>
                  <a:pt x="47661" y="978"/>
                </a:cubicBezTo>
                <a:cubicBezTo>
                  <a:pt x="47940" y="970"/>
                  <a:pt x="48301" y="891"/>
                  <a:pt x="48614" y="891"/>
                </a:cubicBezTo>
                <a:cubicBezTo>
                  <a:pt x="48730" y="891"/>
                  <a:pt x="48839" y="902"/>
                  <a:pt x="48935" y="931"/>
                </a:cubicBezTo>
                <a:cubicBezTo>
                  <a:pt x="49174" y="1002"/>
                  <a:pt x="49364" y="1205"/>
                  <a:pt x="49614" y="1276"/>
                </a:cubicBezTo>
                <a:cubicBezTo>
                  <a:pt x="49708" y="1303"/>
                  <a:pt x="49798" y="1315"/>
                  <a:pt x="49886" y="1315"/>
                </a:cubicBezTo>
                <a:cubicBezTo>
                  <a:pt x="50188" y="1315"/>
                  <a:pt x="50462" y="1176"/>
                  <a:pt x="50757" y="1038"/>
                </a:cubicBezTo>
                <a:cubicBezTo>
                  <a:pt x="51031" y="919"/>
                  <a:pt x="51221" y="788"/>
                  <a:pt x="51519" y="740"/>
                </a:cubicBezTo>
                <a:cubicBezTo>
                  <a:pt x="52055" y="633"/>
                  <a:pt x="52650" y="645"/>
                  <a:pt x="53198" y="585"/>
                </a:cubicBezTo>
                <a:cubicBezTo>
                  <a:pt x="53518" y="560"/>
                  <a:pt x="53925" y="465"/>
                  <a:pt x="54280" y="465"/>
                </a:cubicBezTo>
                <a:cubicBezTo>
                  <a:pt x="54413" y="465"/>
                  <a:pt x="54539" y="478"/>
                  <a:pt x="54650" y="514"/>
                </a:cubicBezTo>
                <a:cubicBezTo>
                  <a:pt x="54865" y="585"/>
                  <a:pt x="55043" y="764"/>
                  <a:pt x="55281" y="824"/>
                </a:cubicBezTo>
                <a:cubicBezTo>
                  <a:pt x="55373" y="848"/>
                  <a:pt x="55460" y="859"/>
                  <a:pt x="55544" y="859"/>
                </a:cubicBezTo>
                <a:cubicBezTo>
                  <a:pt x="55787" y="859"/>
                  <a:pt x="56004" y="766"/>
                  <a:pt x="56234" y="633"/>
                </a:cubicBezTo>
                <a:cubicBezTo>
                  <a:pt x="56448" y="514"/>
                  <a:pt x="56651" y="288"/>
                  <a:pt x="56865" y="204"/>
                </a:cubicBezTo>
                <a:lnTo>
                  <a:pt x="56865" y="204"/>
                </a:lnTo>
                <a:cubicBezTo>
                  <a:pt x="56817" y="226"/>
                  <a:pt x="56807" y="234"/>
                  <a:pt x="56819" y="234"/>
                </a:cubicBezTo>
                <a:cubicBezTo>
                  <a:pt x="56838" y="234"/>
                  <a:pt x="56919" y="212"/>
                  <a:pt x="56972" y="204"/>
                </a:cubicBezTo>
                <a:cubicBezTo>
                  <a:pt x="57084" y="189"/>
                  <a:pt x="57203" y="185"/>
                  <a:pt x="57324" y="185"/>
                </a:cubicBezTo>
                <a:close/>
                <a:moveTo>
                  <a:pt x="58221" y="0"/>
                </a:moveTo>
                <a:cubicBezTo>
                  <a:pt x="58011" y="0"/>
                  <a:pt x="57801" y="1"/>
                  <a:pt x="57591" y="2"/>
                </a:cubicBezTo>
                <a:cubicBezTo>
                  <a:pt x="57511" y="2"/>
                  <a:pt x="57430" y="1"/>
                  <a:pt x="57349" y="1"/>
                </a:cubicBezTo>
                <a:cubicBezTo>
                  <a:pt x="57105" y="1"/>
                  <a:pt x="56862" y="14"/>
                  <a:pt x="56639" y="121"/>
                </a:cubicBezTo>
                <a:cubicBezTo>
                  <a:pt x="56436" y="228"/>
                  <a:pt x="56270" y="443"/>
                  <a:pt x="56043" y="550"/>
                </a:cubicBezTo>
                <a:cubicBezTo>
                  <a:pt x="55862" y="631"/>
                  <a:pt x="55731" y="663"/>
                  <a:pt x="55624" y="663"/>
                </a:cubicBezTo>
                <a:cubicBezTo>
                  <a:pt x="55386" y="663"/>
                  <a:pt x="55264" y="506"/>
                  <a:pt x="54960" y="383"/>
                </a:cubicBezTo>
                <a:cubicBezTo>
                  <a:pt x="54779" y="308"/>
                  <a:pt x="54592" y="282"/>
                  <a:pt x="54401" y="282"/>
                </a:cubicBezTo>
                <a:cubicBezTo>
                  <a:pt x="54075" y="282"/>
                  <a:pt x="53738" y="357"/>
                  <a:pt x="53400" y="395"/>
                </a:cubicBezTo>
                <a:cubicBezTo>
                  <a:pt x="52710" y="454"/>
                  <a:pt x="51805" y="383"/>
                  <a:pt x="51162" y="621"/>
                </a:cubicBezTo>
                <a:cubicBezTo>
                  <a:pt x="50852" y="740"/>
                  <a:pt x="50579" y="990"/>
                  <a:pt x="50245" y="1086"/>
                </a:cubicBezTo>
                <a:cubicBezTo>
                  <a:pt x="50175" y="1102"/>
                  <a:pt x="50110" y="1109"/>
                  <a:pt x="50050" y="1109"/>
                </a:cubicBezTo>
                <a:cubicBezTo>
                  <a:pt x="49762" y="1109"/>
                  <a:pt x="49564" y="946"/>
                  <a:pt x="49269" y="847"/>
                </a:cubicBezTo>
                <a:cubicBezTo>
                  <a:pt x="49041" y="766"/>
                  <a:pt x="48783" y="738"/>
                  <a:pt x="48513" y="738"/>
                </a:cubicBezTo>
                <a:cubicBezTo>
                  <a:pt x="48036" y="738"/>
                  <a:pt x="47524" y="825"/>
                  <a:pt x="47090" y="847"/>
                </a:cubicBezTo>
                <a:cubicBezTo>
                  <a:pt x="46054" y="883"/>
                  <a:pt x="45030" y="931"/>
                  <a:pt x="44006" y="966"/>
                </a:cubicBezTo>
                <a:cubicBezTo>
                  <a:pt x="43947" y="966"/>
                  <a:pt x="43828" y="978"/>
                  <a:pt x="43792" y="1050"/>
                </a:cubicBezTo>
                <a:cubicBezTo>
                  <a:pt x="43621" y="1392"/>
                  <a:pt x="42957" y="2533"/>
                  <a:pt x="42504" y="2533"/>
                </a:cubicBezTo>
                <a:cubicBezTo>
                  <a:pt x="42485" y="2533"/>
                  <a:pt x="42465" y="2531"/>
                  <a:pt x="42447" y="2526"/>
                </a:cubicBezTo>
                <a:cubicBezTo>
                  <a:pt x="42113" y="2467"/>
                  <a:pt x="41708" y="1359"/>
                  <a:pt x="41649" y="1050"/>
                </a:cubicBezTo>
                <a:cubicBezTo>
                  <a:pt x="41649" y="1002"/>
                  <a:pt x="41577" y="1002"/>
                  <a:pt x="41554" y="1002"/>
                </a:cubicBezTo>
                <a:cubicBezTo>
                  <a:pt x="41128" y="1009"/>
                  <a:pt x="40704" y="1012"/>
                  <a:pt x="40280" y="1012"/>
                </a:cubicBezTo>
                <a:cubicBezTo>
                  <a:pt x="39257" y="1012"/>
                  <a:pt x="38238" y="995"/>
                  <a:pt x="37220" y="978"/>
                </a:cubicBezTo>
                <a:cubicBezTo>
                  <a:pt x="37026" y="975"/>
                  <a:pt x="36873" y="965"/>
                  <a:pt x="36743" y="965"/>
                </a:cubicBezTo>
                <a:cubicBezTo>
                  <a:pt x="36426" y="965"/>
                  <a:pt x="36243" y="1022"/>
                  <a:pt x="35922" y="1359"/>
                </a:cubicBezTo>
                <a:cubicBezTo>
                  <a:pt x="35929" y="1352"/>
                  <a:pt x="35934" y="1349"/>
                  <a:pt x="35936" y="1349"/>
                </a:cubicBezTo>
                <a:cubicBezTo>
                  <a:pt x="35951" y="1349"/>
                  <a:pt x="35845" y="1517"/>
                  <a:pt x="35803" y="1538"/>
                </a:cubicBezTo>
                <a:cubicBezTo>
                  <a:pt x="35577" y="1621"/>
                  <a:pt x="35362" y="1693"/>
                  <a:pt x="35124" y="1764"/>
                </a:cubicBezTo>
                <a:cubicBezTo>
                  <a:pt x="34932" y="1938"/>
                  <a:pt x="34758" y="2025"/>
                  <a:pt x="34601" y="2025"/>
                </a:cubicBezTo>
                <a:cubicBezTo>
                  <a:pt x="34446" y="2025"/>
                  <a:pt x="34308" y="1941"/>
                  <a:pt x="34184" y="1776"/>
                </a:cubicBezTo>
                <a:cubicBezTo>
                  <a:pt x="34017" y="1586"/>
                  <a:pt x="33945" y="1300"/>
                  <a:pt x="33791" y="1086"/>
                </a:cubicBezTo>
                <a:cubicBezTo>
                  <a:pt x="33628" y="841"/>
                  <a:pt x="33459" y="809"/>
                  <a:pt x="33228" y="809"/>
                </a:cubicBezTo>
                <a:cubicBezTo>
                  <a:pt x="33144" y="809"/>
                  <a:pt x="33052" y="813"/>
                  <a:pt x="32949" y="813"/>
                </a:cubicBezTo>
                <a:cubicBezTo>
                  <a:pt x="32921" y="813"/>
                  <a:pt x="32892" y="812"/>
                  <a:pt x="32862" y="812"/>
                </a:cubicBezTo>
                <a:cubicBezTo>
                  <a:pt x="31588" y="752"/>
                  <a:pt x="30338" y="669"/>
                  <a:pt x="29088" y="574"/>
                </a:cubicBezTo>
                <a:cubicBezTo>
                  <a:pt x="28791" y="553"/>
                  <a:pt x="28500" y="539"/>
                  <a:pt x="28214" y="539"/>
                </a:cubicBezTo>
                <a:cubicBezTo>
                  <a:pt x="27515" y="539"/>
                  <a:pt x="26840" y="621"/>
                  <a:pt x="26147" y="883"/>
                </a:cubicBezTo>
                <a:cubicBezTo>
                  <a:pt x="25516" y="1121"/>
                  <a:pt x="24909" y="1419"/>
                  <a:pt x="24242" y="1538"/>
                </a:cubicBezTo>
                <a:cubicBezTo>
                  <a:pt x="24010" y="1582"/>
                  <a:pt x="23781" y="1601"/>
                  <a:pt x="23554" y="1601"/>
                </a:cubicBezTo>
                <a:cubicBezTo>
                  <a:pt x="22977" y="1601"/>
                  <a:pt x="22413" y="1477"/>
                  <a:pt x="21849" y="1324"/>
                </a:cubicBezTo>
                <a:cubicBezTo>
                  <a:pt x="21423" y="1201"/>
                  <a:pt x="20794" y="897"/>
                  <a:pt x="20267" y="897"/>
                </a:cubicBezTo>
                <a:cubicBezTo>
                  <a:pt x="20131" y="897"/>
                  <a:pt x="20002" y="918"/>
                  <a:pt x="19884" y="966"/>
                </a:cubicBezTo>
                <a:cubicBezTo>
                  <a:pt x="19432" y="1157"/>
                  <a:pt x="19253" y="1836"/>
                  <a:pt x="18967" y="2217"/>
                </a:cubicBezTo>
                <a:cubicBezTo>
                  <a:pt x="18647" y="2644"/>
                  <a:pt x="18317" y="3080"/>
                  <a:pt x="17995" y="3509"/>
                </a:cubicBezTo>
                <a:lnTo>
                  <a:pt x="17995" y="3509"/>
                </a:lnTo>
                <a:cubicBezTo>
                  <a:pt x="17405" y="3248"/>
                  <a:pt x="16857" y="2965"/>
                  <a:pt x="16586" y="2336"/>
                </a:cubicBezTo>
                <a:cubicBezTo>
                  <a:pt x="16396" y="1859"/>
                  <a:pt x="16491" y="1038"/>
                  <a:pt x="16038" y="705"/>
                </a:cubicBezTo>
                <a:cubicBezTo>
                  <a:pt x="15800" y="526"/>
                  <a:pt x="15384" y="562"/>
                  <a:pt x="15086" y="550"/>
                </a:cubicBezTo>
                <a:cubicBezTo>
                  <a:pt x="14300" y="490"/>
                  <a:pt x="13526" y="454"/>
                  <a:pt x="12740" y="431"/>
                </a:cubicBezTo>
                <a:cubicBezTo>
                  <a:pt x="10779" y="342"/>
                  <a:pt x="8780" y="236"/>
                  <a:pt x="6785" y="236"/>
                </a:cubicBezTo>
                <a:cubicBezTo>
                  <a:pt x="5039" y="236"/>
                  <a:pt x="3296" y="317"/>
                  <a:pt x="1584" y="562"/>
                </a:cubicBezTo>
                <a:cubicBezTo>
                  <a:pt x="1144" y="621"/>
                  <a:pt x="620" y="681"/>
                  <a:pt x="203" y="907"/>
                </a:cubicBezTo>
                <a:cubicBezTo>
                  <a:pt x="179" y="919"/>
                  <a:pt x="144" y="943"/>
                  <a:pt x="144" y="990"/>
                </a:cubicBezTo>
                <a:cubicBezTo>
                  <a:pt x="179" y="2669"/>
                  <a:pt x="429" y="4360"/>
                  <a:pt x="453" y="6038"/>
                </a:cubicBezTo>
                <a:cubicBezTo>
                  <a:pt x="477" y="7134"/>
                  <a:pt x="489" y="8384"/>
                  <a:pt x="13" y="9420"/>
                </a:cubicBezTo>
                <a:cubicBezTo>
                  <a:pt x="1" y="9444"/>
                  <a:pt x="25" y="9456"/>
                  <a:pt x="36" y="9479"/>
                </a:cubicBezTo>
                <a:cubicBezTo>
                  <a:pt x="870" y="10015"/>
                  <a:pt x="1918" y="9979"/>
                  <a:pt x="2882" y="10075"/>
                </a:cubicBezTo>
                <a:cubicBezTo>
                  <a:pt x="2937" y="10080"/>
                  <a:pt x="2996" y="10087"/>
                  <a:pt x="3055" y="10092"/>
                </a:cubicBezTo>
                <a:lnTo>
                  <a:pt x="3055" y="10092"/>
                </a:lnTo>
                <a:cubicBezTo>
                  <a:pt x="2548" y="10263"/>
                  <a:pt x="1995" y="10661"/>
                  <a:pt x="1513" y="10896"/>
                </a:cubicBezTo>
                <a:cubicBezTo>
                  <a:pt x="1287" y="11003"/>
                  <a:pt x="1072" y="11111"/>
                  <a:pt x="834" y="11194"/>
                </a:cubicBezTo>
                <a:cubicBezTo>
                  <a:pt x="679" y="11253"/>
                  <a:pt x="370" y="11253"/>
                  <a:pt x="251" y="11349"/>
                </a:cubicBezTo>
                <a:cubicBezTo>
                  <a:pt x="156" y="11420"/>
                  <a:pt x="179" y="11420"/>
                  <a:pt x="144" y="11515"/>
                </a:cubicBezTo>
                <a:cubicBezTo>
                  <a:pt x="13" y="11813"/>
                  <a:pt x="132" y="12420"/>
                  <a:pt x="132" y="12730"/>
                </a:cubicBezTo>
                <a:cubicBezTo>
                  <a:pt x="120" y="16992"/>
                  <a:pt x="156" y="21243"/>
                  <a:pt x="203" y="25505"/>
                </a:cubicBezTo>
                <a:cubicBezTo>
                  <a:pt x="215" y="27303"/>
                  <a:pt x="239" y="29089"/>
                  <a:pt x="239" y="30887"/>
                </a:cubicBezTo>
                <a:cubicBezTo>
                  <a:pt x="239" y="30934"/>
                  <a:pt x="310" y="30934"/>
                  <a:pt x="334" y="30934"/>
                </a:cubicBezTo>
                <a:cubicBezTo>
                  <a:pt x="457" y="30937"/>
                  <a:pt x="580" y="30938"/>
                  <a:pt x="702" y="30938"/>
                </a:cubicBezTo>
                <a:cubicBezTo>
                  <a:pt x="1222" y="30938"/>
                  <a:pt x="1738" y="30920"/>
                  <a:pt x="2239" y="30911"/>
                </a:cubicBezTo>
                <a:cubicBezTo>
                  <a:pt x="2388" y="30911"/>
                  <a:pt x="2563" y="30921"/>
                  <a:pt x="2731" y="30921"/>
                </a:cubicBezTo>
                <a:cubicBezTo>
                  <a:pt x="2831" y="30921"/>
                  <a:pt x="2928" y="30917"/>
                  <a:pt x="3017" y="30905"/>
                </a:cubicBezTo>
                <a:lnTo>
                  <a:pt x="3017" y="30905"/>
                </a:lnTo>
                <a:cubicBezTo>
                  <a:pt x="2542" y="31120"/>
                  <a:pt x="2048" y="31623"/>
                  <a:pt x="1644" y="31935"/>
                </a:cubicBezTo>
                <a:cubicBezTo>
                  <a:pt x="1322" y="32173"/>
                  <a:pt x="691" y="32470"/>
                  <a:pt x="453" y="32804"/>
                </a:cubicBezTo>
                <a:cubicBezTo>
                  <a:pt x="310" y="33030"/>
                  <a:pt x="334" y="33399"/>
                  <a:pt x="334" y="33673"/>
                </a:cubicBezTo>
                <a:cubicBezTo>
                  <a:pt x="322" y="34256"/>
                  <a:pt x="358" y="34816"/>
                  <a:pt x="382" y="35399"/>
                </a:cubicBezTo>
                <a:cubicBezTo>
                  <a:pt x="453" y="37007"/>
                  <a:pt x="608" y="38614"/>
                  <a:pt x="775" y="40209"/>
                </a:cubicBezTo>
                <a:cubicBezTo>
                  <a:pt x="917" y="41671"/>
                  <a:pt x="1072" y="43181"/>
                  <a:pt x="1333" y="44631"/>
                </a:cubicBezTo>
                <a:lnTo>
                  <a:pt x="1333" y="44631"/>
                </a:lnTo>
                <a:cubicBezTo>
                  <a:pt x="1316" y="44659"/>
                  <a:pt x="1323" y="44682"/>
                  <a:pt x="1372" y="44686"/>
                </a:cubicBezTo>
                <a:lnTo>
                  <a:pt x="1372" y="44686"/>
                </a:lnTo>
                <a:cubicBezTo>
                  <a:pt x="1383" y="44689"/>
                  <a:pt x="1397" y="44691"/>
                  <a:pt x="1412" y="44691"/>
                </a:cubicBezTo>
                <a:cubicBezTo>
                  <a:pt x="1432" y="44691"/>
                  <a:pt x="1453" y="44688"/>
                  <a:pt x="1475" y="44683"/>
                </a:cubicBezTo>
                <a:lnTo>
                  <a:pt x="1475" y="44683"/>
                </a:lnTo>
                <a:cubicBezTo>
                  <a:pt x="5726" y="44507"/>
                  <a:pt x="9978" y="44435"/>
                  <a:pt x="14229" y="44329"/>
                </a:cubicBezTo>
                <a:cubicBezTo>
                  <a:pt x="14955" y="44317"/>
                  <a:pt x="15669" y="44305"/>
                  <a:pt x="16396" y="44281"/>
                </a:cubicBezTo>
                <a:cubicBezTo>
                  <a:pt x="16705" y="44269"/>
                  <a:pt x="16753" y="44305"/>
                  <a:pt x="16943" y="44127"/>
                </a:cubicBezTo>
                <a:cubicBezTo>
                  <a:pt x="17270" y="43833"/>
                  <a:pt x="17566" y="43192"/>
                  <a:pt x="18050" y="43192"/>
                </a:cubicBezTo>
                <a:cubicBezTo>
                  <a:pt x="18096" y="43192"/>
                  <a:pt x="18144" y="43197"/>
                  <a:pt x="18194" y="43210"/>
                </a:cubicBezTo>
                <a:cubicBezTo>
                  <a:pt x="18634" y="43329"/>
                  <a:pt x="18908" y="43829"/>
                  <a:pt x="19253" y="44079"/>
                </a:cubicBezTo>
                <a:cubicBezTo>
                  <a:pt x="19410" y="44198"/>
                  <a:pt x="19576" y="44228"/>
                  <a:pt x="19760" y="44228"/>
                </a:cubicBezTo>
                <a:cubicBezTo>
                  <a:pt x="19925" y="44228"/>
                  <a:pt x="20103" y="44204"/>
                  <a:pt x="20301" y="44198"/>
                </a:cubicBezTo>
                <a:cubicBezTo>
                  <a:pt x="21075" y="44186"/>
                  <a:pt x="21825" y="44162"/>
                  <a:pt x="22599" y="44150"/>
                </a:cubicBezTo>
                <a:cubicBezTo>
                  <a:pt x="24087" y="44127"/>
                  <a:pt x="25599" y="44091"/>
                  <a:pt x="27087" y="44067"/>
                </a:cubicBezTo>
                <a:cubicBezTo>
                  <a:pt x="30433" y="44007"/>
                  <a:pt x="33779" y="43948"/>
                  <a:pt x="37124" y="43900"/>
                </a:cubicBezTo>
                <a:cubicBezTo>
                  <a:pt x="37208" y="43900"/>
                  <a:pt x="37327" y="43865"/>
                  <a:pt x="37351" y="43793"/>
                </a:cubicBezTo>
                <a:cubicBezTo>
                  <a:pt x="37493" y="43335"/>
                  <a:pt x="37913" y="42539"/>
                  <a:pt x="38411" y="42539"/>
                </a:cubicBezTo>
                <a:cubicBezTo>
                  <a:pt x="38496" y="42539"/>
                  <a:pt x="38584" y="42562"/>
                  <a:pt x="38672" y="42614"/>
                </a:cubicBezTo>
                <a:cubicBezTo>
                  <a:pt x="39125" y="42876"/>
                  <a:pt x="39303" y="43388"/>
                  <a:pt x="39660" y="43734"/>
                </a:cubicBezTo>
                <a:cubicBezTo>
                  <a:pt x="39820" y="43882"/>
                  <a:pt x="40062" y="43924"/>
                  <a:pt x="40324" y="43924"/>
                </a:cubicBezTo>
                <a:cubicBezTo>
                  <a:pt x="40651" y="43924"/>
                  <a:pt x="41009" y="43859"/>
                  <a:pt x="41280" y="43853"/>
                </a:cubicBezTo>
                <a:cubicBezTo>
                  <a:pt x="42232" y="43841"/>
                  <a:pt x="43185" y="43829"/>
                  <a:pt x="44137" y="43829"/>
                </a:cubicBezTo>
                <a:cubicBezTo>
                  <a:pt x="47542" y="43781"/>
                  <a:pt x="50960" y="43746"/>
                  <a:pt x="54365" y="43734"/>
                </a:cubicBezTo>
                <a:cubicBezTo>
                  <a:pt x="54436" y="43734"/>
                  <a:pt x="54567" y="43698"/>
                  <a:pt x="54591" y="43626"/>
                </a:cubicBezTo>
                <a:cubicBezTo>
                  <a:pt x="54627" y="43484"/>
                  <a:pt x="54662" y="43305"/>
                  <a:pt x="54770" y="43162"/>
                </a:cubicBezTo>
                <a:cubicBezTo>
                  <a:pt x="54947" y="42944"/>
                  <a:pt x="55044" y="42873"/>
                  <a:pt x="55120" y="42873"/>
                </a:cubicBezTo>
                <a:cubicBezTo>
                  <a:pt x="55222" y="42873"/>
                  <a:pt x="55284" y="43003"/>
                  <a:pt x="55448" y="43079"/>
                </a:cubicBezTo>
                <a:cubicBezTo>
                  <a:pt x="55686" y="43198"/>
                  <a:pt x="56020" y="43424"/>
                  <a:pt x="56079" y="43674"/>
                </a:cubicBezTo>
                <a:cubicBezTo>
                  <a:pt x="56091" y="43722"/>
                  <a:pt x="56151" y="43722"/>
                  <a:pt x="56174" y="43722"/>
                </a:cubicBezTo>
                <a:lnTo>
                  <a:pt x="62211" y="43722"/>
                </a:lnTo>
                <a:cubicBezTo>
                  <a:pt x="62270" y="43722"/>
                  <a:pt x="62413" y="43686"/>
                  <a:pt x="62425" y="43615"/>
                </a:cubicBezTo>
                <a:cubicBezTo>
                  <a:pt x="62520" y="43222"/>
                  <a:pt x="62830" y="42769"/>
                  <a:pt x="63199" y="42650"/>
                </a:cubicBezTo>
                <a:cubicBezTo>
                  <a:pt x="63256" y="42632"/>
                  <a:pt x="63311" y="42623"/>
                  <a:pt x="63365" y="42623"/>
                </a:cubicBezTo>
                <a:cubicBezTo>
                  <a:pt x="63736" y="42623"/>
                  <a:pt x="64059" y="43010"/>
                  <a:pt x="64318" y="43269"/>
                </a:cubicBezTo>
                <a:cubicBezTo>
                  <a:pt x="64533" y="43484"/>
                  <a:pt x="64592" y="43615"/>
                  <a:pt x="64854" y="43674"/>
                </a:cubicBezTo>
                <a:cubicBezTo>
                  <a:pt x="65153" y="43739"/>
                  <a:pt x="65483" y="43755"/>
                  <a:pt x="65818" y="43755"/>
                </a:cubicBezTo>
                <a:cubicBezTo>
                  <a:pt x="66127" y="43755"/>
                  <a:pt x="66440" y="43741"/>
                  <a:pt x="66734" y="43741"/>
                </a:cubicBezTo>
                <a:cubicBezTo>
                  <a:pt x="66820" y="43741"/>
                  <a:pt x="66904" y="43743"/>
                  <a:pt x="66985" y="43746"/>
                </a:cubicBezTo>
                <a:cubicBezTo>
                  <a:pt x="69593" y="43841"/>
                  <a:pt x="72188" y="43912"/>
                  <a:pt x="74796" y="44019"/>
                </a:cubicBezTo>
                <a:cubicBezTo>
                  <a:pt x="75760" y="44055"/>
                  <a:pt x="76748" y="44079"/>
                  <a:pt x="77713" y="44174"/>
                </a:cubicBezTo>
                <a:cubicBezTo>
                  <a:pt x="77727" y="44179"/>
                  <a:pt x="77745" y="44181"/>
                  <a:pt x="77766" y="44181"/>
                </a:cubicBezTo>
                <a:cubicBezTo>
                  <a:pt x="77855" y="44181"/>
                  <a:pt x="77987" y="44139"/>
                  <a:pt x="77987" y="44043"/>
                </a:cubicBezTo>
                <a:cubicBezTo>
                  <a:pt x="77725" y="41674"/>
                  <a:pt x="77784" y="39257"/>
                  <a:pt x="77725" y="36888"/>
                </a:cubicBezTo>
                <a:cubicBezTo>
                  <a:pt x="77665" y="34613"/>
                  <a:pt x="77594" y="32327"/>
                  <a:pt x="77594" y="30041"/>
                </a:cubicBezTo>
                <a:cubicBezTo>
                  <a:pt x="77594" y="29994"/>
                  <a:pt x="77522" y="29994"/>
                  <a:pt x="77487" y="29994"/>
                </a:cubicBezTo>
                <a:cubicBezTo>
                  <a:pt x="77177" y="29982"/>
                  <a:pt x="76213" y="29922"/>
                  <a:pt x="76046" y="29625"/>
                </a:cubicBezTo>
                <a:cubicBezTo>
                  <a:pt x="75844" y="29268"/>
                  <a:pt x="76760" y="28553"/>
                  <a:pt x="76987" y="28339"/>
                </a:cubicBezTo>
                <a:cubicBezTo>
                  <a:pt x="77320" y="28029"/>
                  <a:pt x="77594" y="27958"/>
                  <a:pt x="77606" y="27482"/>
                </a:cubicBezTo>
                <a:cubicBezTo>
                  <a:pt x="77606" y="26541"/>
                  <a:pt x="77630" y="25600"/>
                  <a:pt x="77641" y="24672"/>
                </a:cubicBezTo>
                <a:cubicBezTo>
                  <a:pt x="77665" y="22231"/>
                  <a:pt x="77701" y="19790"/>
                  <a:pt x="77784" y="17349"/>
                </a:cubicBezTo>
                <a:cubicBezTo>
                  <a:pt x="77784" y="17290"/>
                  <a:pt x="77749" y="17290"/>
                  <a:pt x="77689" y="17266"/>
                </a:cubicBezTo>
                <a:cubicBezTo>
                  <a:pt x="77624" y="17263"/>
                  <a:pt x="77556" y="17261"/>
                  <a:pt x="77485" y="17261"/>
                </a:cubicBezTo>
                <a:cubicBezTo>
                  <a:pt x="77307" y="17261"/>
                  <a:pt x="77112" y="17269"/>
                  <a:pt x="76920" y="17269"/>
                </a:cubicBezTo>
                <a:cubicBezTo>
                  <a:pt x="76650" y="17269"/>
                  <a:pt x="76385" y="17254"/>
                  <a:pt x="76177" y="17183"/>
                </a:cubicBezTo>
                <a:cubicBezTo>
                  <a:pt x="76155" y="17175"/>
                  <a:pt x="76137" y="17169"/>
                  <a:pt x="76124" y="17164"/>
                </a:cubicBezTo>
                <a:lnTo>
                  <a:pt x="76124" y="17164"/>
                </a:lnTo>
                <a:cubicBezTo>
                  <a:pt x="76084" y="17069"/>
                  <a:pt x="76092" y="16862"/>
                  <a:pt x="76082" y="16778"/>
                </a:cubicBezTo>
                <a:cubicBezTo>
                  <a:pt x="76040" y="16568"/>
                  <a:pt x="76007" y="16348"/>
                  <a:pt x="75975" y="16135"/>
                </a:cubicBezTo>
                <a:lnTo>
                  <a:pt x="75975" y="16135"/>
                </a:lnTo>
                <a:cubicBezTo>
                  <a:pt x="76600" y="15994"/>
                  <a:pt x="77217" y="15863"/>
                  <a:pt x="77844" y="15742"/>
                </a:cubicBezTo>
                <a:cubicBezTo>
                  <a:pt x="77891" y="15718"/>
                  <a:pt x="77987" y="15694"/>
                  <a:pt x="77987" y="15635"/>
                </a:cubicBezTo>
                <a:cubicBezTo>
                  <a:pt x="78534" y="10622"/>
                  <a:pt x="79237" y="5562"/>
                  <a:pt x="79475" y="514"/>
                </a:cubicBezTo>
                <a:cubicBezTo>
                  <a:pt x="79475" y="466"/>
                  <a:pt x="79439" y="454"/>
                  <a:pt x="79415" y="454"/>
                </a:cubicBezTo>
                <a:cubicBezTo>
                  <a:pt x="77177" y="228"/>
                  <a:pt x="74903" y="240"/>
                  <a:pt x="72665" y="204"/>
                </a:cubicBezTo>
                <a:cubicBezTo>
                  <a:pt x="69593" y="145"/>
                  <a:pt x="66509" y="109"/>
                  <a:pt x="63425" y="62"/>
                </a:cubicBezTo>
                <a:cubicBezTo>
                  <a:pt x="61684" y="40"/>
                  <a:pt x="59952" y="0"/>
                  <a:pt x="58221" y="0"/>
                </a:cubicBezTo>
                <a:close/>
              </a:path>
            </a:pathLst>
          </a:custGeom>
          <a:solidFill>
            <a:srgbClr val="BC9E6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" name="Google Shape;106;p3"/>
          <p:cNvSpPr txBox="1">
            <a:spLocks noGrp="1"/>
          </p:cNvSpPr>
          <p:nvPr>
            <p:ph type="title"/>
          </p:nvPr>
        </p:nvSpPr>
        <p:spPr>
          <a:xfrm>
            <a:off x="914400" y="3337600"/>
            <a:ext cx="5765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07" name="Google Shape;107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08" name="Google Shape;108;p3"/>
          <p:cNvSpPr txBox="1">
            <a:spLocks noGrp="1"/>
          </p:cNvSpPr>
          <p:nvPr>
            <p:ph type="title" idx="2" hasCustomPrompt="1"/>
          </p:nvPr>
        </p:nvSpPr>
        <p:spPr>
          <a:xfrm>
            <a:off x="914400" y="1780000"/>
            <a:ext cx="5765200" cy="155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9pPr>
          </a:lstStyle>
          <a:p>
            <a:r>
              <a:t>xx%</a:t>
            </a:r>
          </a:p>
        </p:txBody>
      </p:sp>
      <p:sp>
        <p:nvSpPr>
          <p:cNvPr id="109" name="Google Shape;109;p3"/>
          <p:cNvSpPr txBox="1">
            <a:spLocks noGrp="1"/>
          </p:cNvSpPr>
          <p:nvPr>
            <p:ph type="subTitle" idx="1"/>
          </p:nvPr>
        </p:nvSpPr>
        <p:spPr>
          <a:xfrm>
            <a:off x="914400" y="4460000"/>
            <a:ext cx="57652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4351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E0B76-28E9-4DD4-940A-15C4E67218E7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74930-C688-4EE3-B6F2-D26AC7F3D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567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9.png"/><Relationship Id="rId7" Type="http://schemas.openxmlformats.org/officeDocument/2006/relationships/image" Target="../media/image19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png"/><Relationship Id="rId4" Type="http://schemas.microsoft.com/office/2007/relationships/hdphoto" Target="../media/hdphoto1.wdp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9.png"/><Relationship Id="rId7" Type="http://schemas.openxmlformats.org/officeDocument/2006/relationships/image" Target="../media/image34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hyperlink" Target="https://kenh14cdn.com/2018/6/21/1813710-1c-1528205205-728-8453faa3f7-1529401338-15295164258961963654937.jpg" TargetMode="Externa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8">
            <a:extLst>
              <a:ext uri="{FF2B5EF4-FFF2-40B4-BE49-F238E27FC236}">
                <a16:creationId xmlns:a16="http://schemas.microsoft.com/office/drawing/2014/main" id="{09383365-2CB6-364F-A139-4724ECAAF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849" y="1928599"/>
            <a:ext cx="2425527" cy="447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>
            <a:extLst>
              <a:ext uri="{FF2B5EF4-FFF2-40B4-BE49-F238E27FC236}">
                <a16:creationId xmlns:a16="http://schemas.microsoft.com/office/drawing/2014/main" id="{5693CF57-9E3C-2E48-8597-071879A77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101" y="0"/>
            <a:ext cx="3385543" cy="595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63" name="Google Shape;963;p34"/>
          <p:cNvCxnSpPr>
            <a:cxnSpLocks/>
          </p:cNvCxnSpPr>
          <p:nvPr/>
        </p:nvCxnSpPr>
        <p:spPr>
          <a:xfrm>
            <a:off x="2157201" y="1884324"/>
            <a:ext cx="2865600" cy="236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pic>
        <p:nvPicPr>
          <p:cNvPr id="12" name="Picture 4">
            <a:extLst>
              <a:ext uri="{FF2B5EF4-FFF2-40B4-BE49-F238E27FC236}">
                <a16:creationId xmlns:a16="http://schemas.microsoft.com/office/drawing/2014/main" id="{F9D0B8B4-1FC5-C54E-B3F0-ED24A6876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72" y="5042569"/>
            <a:ext cx="2176555" cy="196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99D13205-B048-8E49-9924-2AF570173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241" y="4897661"/>
            <a:ext cx="2176555" cy="196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1CD196B-D74B-3343-A011-93279600368C}"/>
              </a:ext>
            </a:extLst>
          </p:cNvPr>
          <p:cNvSpPr/>
          <p:nvPr/>
        </p:nvSpPr>
        <p:spPr>
          <a:xfrm>
            <a:off x="2454205" y="799928"/>
            <a:ext cx="255871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377">
              <a:defRPr/>
            </a:pPr>
            <a:r>
              <a:rPr lang="en-US" sz="6600" b="1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BÀI 4</a:t>
            </a:r>
            <a:r>
              <a:rPr lang="en-US" sz="6600" b="1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7030A0"/>
                </a:solidFill>
                <a:latin typeface="SVN-Gotham Bold" panose="02000604040000020004" pitchFamily="2" charset="0"/>
                <a:cs typeface="Lucida Sans Unicode" panose="020B0602030504020204" pitchFamily="34" charset="0"/>
                <a:sym typeface="Arial"/>
              </a:rPr>
              <a:t> </a:t>
            </a:r>
            <a:endParaRPr lang="en-US" sz="6600" b="1" dirty="0">
              <a:ln w="12700" cmpd="sng">
                <a:solidFill>
                  <a:srgbClr val="FFC000"/>
                </a:solidFill>
                <a:prstDash val="solid"/>
              </a:ln>
              <a:solidFill>
                <a:srgbClr val="7030A0"/>
              </a:solidFill>
              <a:latin typeface="SVN-Gotham Bold" panose="02000604040000020004" pitchFamily="2" charset="0"/>
              <a:cs typeface="Lucida Sans Unicode" panose="020B0602030504020204" pitchFamily="34" charset="0"/>
              <a:sym typeface="Arial"/>
            </a:endParaRPr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64B6F49D-4D8D-7B48-B878-373025D62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516" y="4897661"/>
            <a:ext cx="2176555" cy="196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8CDD2C44-DBB0-3841-9425-4B68CEC00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913" y="2510231"/>
            <a:ext cx="6931884" cy="151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/>
            <a:r>
              <a:rPr lang="en-US" sz="3200" b="1" dirty="0">
                <a:solidFill>
                  <a:srgbClr val="A01127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erif"/>
              </a:rPr>
              <a:t>VĂN MINH </a:t>
            </a:r>
            <a:br>
              <a:rPr lang="en-US" sz="3200" b="1" dirty="0">
                <a:solidFill>
                  <a:srgbClr val="A01127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erif"/>
              </a:rPr>
            </a:br>
            <a:r>
              <a:rPr lang="en-US" sz="3200" b="1" dirty="0">
                <a:solidFill>
                  <a:srgbClr val="A01127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erif"/>
              </a:rPr>
              <a:t>AI CẬP THỜI </a:t>
            </a:r>
            <a:br>
              <a:rPr lang="en-US" sz="3200" b="1" dirty="0">
                <a:solidFill>
                  <a:srgbClr val="A01127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erif"/>
              </a:rPr>
            </a:br>
            <a:r>
              <a:rPr lang="en-US" sz="3200" b="1" dirty="0">
                <a:solidFill>
                  <a:srgbClr val="A01127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erif"/>
              </a:rPr>
              <a:t>CỔ ĐẠI</a:t>
            </a:r>
            <a:endParaRPr lang="x-none" sz="3200" b="1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1" name="Picture 2" descr="▷ Pharaoh: Animated Images, Gifs, Pictures &amp;amp; Animations - 100% FREE!">
            <a:extLst>
              <a:ext uri="{FF2B5EF4-FFF2-40B4-BE49-F238E27FC236}">
                <a16:creationId xmlns:a16="http://schemas.microsoft.com/office/drawing/2014/main" id="{178641D8-3C3C-8A45-A258-EEDBC80A8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040" y="1654984"/>
            <a:ext cx="3250185" cy="488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▷ Pharaoh: Animated Images, Gifs, Pictures &amp;amp; Animations - 100% FREE!">
            <a:extLst>
              <a:ext uri="{FF2B5EF4-FFF2-40B4-BE49-F238E27FC236}">
                <a16:creationId xmlns:a16="http://schemas.microsoft.com/office/drawing/2014/main" id="{5A9E4E89-605B-054E-BEF0-323311194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796" y="1654984"/>
            <a:ext cx="3250185" cy="488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82794"/>
      </p:ext>
    </p:extLst>
  </p:cSld>
  <p:clrMapOvr>
    <a:masterClrMapping/>
  </p:clrMapOvr>
  <p:transition spd="med">
    <p:wheel spokes="1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9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9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" presetClass="entr" presetSubtype="1" fill="hold" grpId="1" nodeType="afterEffect" p14:presetBounceEnd="5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36" presetClass="emph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0" grpId="0"/>
          <p:bldP spid="1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" presetClass="entr" presetSubtype="1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36" presetClass="emph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0" grpId="0"/>
          <p:bldP spid="10" grpId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eserving papyrus: caring for 4000-year-old documents | British Muse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496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Triangle 1"/>
          <p:cNvSpPr/>
          <p:nvPr/>
        </p:nvSpPr>
        <p:spPr>
          <a:xfrm>
            <a:off x="0" y="101600"/>
            <a:ext cx="9333470" cy="6691745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 w="1270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800" y="2697018"/>
            <a:ext cx="77954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schemeClr val="bg1"/>
                </a:solidFill>
                <a:latin typeface="Bahnschrift SemiBold SemiConden" panose="020B0502040204020203" pitchFamily="34" charset="0"/>
              </a:rPr>
              <a:t>Bài</a:t>
            </a:r>
            <a:r>
              <a:rPr lang="en-US" sz="80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 4:</a:t>
            </a:r>
          </a:p>
          <a:p>
            <a:r>
              <a:rPr lang="en-US" sz="8000" dirty="0" err="1">
                <a:solidFill>
                  <a:schemeClr val="bg1"/>
                </a:solidFill>
                <a:latin typeface="Bahnschrift SemiBold SemiConden" panose="020B0502040204020203" pitchFamily="34" charset="0"/>
              </a:rPr>
              <a:t>Văn</a:t>
            </a:r>
            <a:r>
              <a:rPr lang="en-US" sz="80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 minh </a:t>
            </a:r>
          </a:p>
          <a:p>
            <a:r>
              <a:rPr lang="en-US" sz="80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Ai </a:t>
            </a:r>
            <a:r>
              <a:rPr lang="en-US" sz="8000" dirty="0" err="1">
                <a:solidFill>
                  <a:schemeClr val="bg1"/>
                </a:solidFill>
                <a:latin typeface="Bahnschrift SemiBold SemiConden" panose="020B0502040204020203" pitchFamily="34" charset="0"/>
              </a:rPr>
              <a:t>Cập</a:t>
            </a:r>
            <a:r>
              <a:rPr lang="en-US" sz="80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Bahnschrift SemiBold SemiConden" panose="020B0502040204020203" pitchFamily="34" charset="0"/>
              </a:rPr>
              <a:t>thời</a:t>
            </a:r>
            <a:r>
              <a:rPr lang="en-US" sz="80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Bahnschrift SemiBold SemiConden" panose="020B0502040204020203" pitchFamily="34" charset="0"/>
              </a:rPr>
              <a:t>cổ</a:t>
            </a:r>
            <a:r>
              <a:rPr lang="en-US" sz="80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Bahnschrift SemiBold SemiConden" panose="020B0502040204020203" pitchFamily="34" charset="0"/>
              </a:rPr>
              <a:t>đại</a:t>
            </a:r>
            <a:endParaRPr lang="en-US" sz="8000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515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Photo libre de droit de Real Egypt Papyrus Papier Fond Et Texture Numéro 15  Fermezvous Vers Le Haut Macro banque d'images et plus d'images libres de  droit de Antique - i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357" b="615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ap of Ancient Egypt (Illustration) - World History Encyclopedi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95"/>
          <a:stretch/>
        </p:blipFill>
        <p:spPr bwMode="auto">
          <a:xfrm>
            <a:off x="5674076" y="0"/>
            <a:ext cx="6517924" cy="6858000"/>
          </a:xfrm>
          <a:prstGeom prst="rect">
            <a:avLst/>
          </a:prstGeom>
          <a:noFill/>
          <a:ln w="1016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299604"/>
            <a:ext cx="6022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Bahnschrift SemiBold Condensed" panose="020B0502040204020203" pitchFamily="34" charset="0"/>
              </a:rPr>
              <a:t>Bài</a:t>
            </a:r>
            <a:r>
              <a:rPr lang="en-US" sz="4000" b="1" dirty="0">
                <a:latin typeface="Bahnschrift SemiBold Condensed" panose="020B0502040204020203" pitchFamily="34" charset="0"/>
              </a:rPr>
              <a:t> 4: </a:t>
            </a:r>
            <a:r>
              <a:rPr lang="en-US" sz="4000" b="1" dirty="0" err="1">
                <a:latin typeface="Bahnschrift SemiBold Condensed" panose="020B0502040204020203" pitchFamily="34" charset="0"/>
              </a:rPr>
              <a:t>Văn</a:t>
            </a:r>
            <a:r>
              <a:rPr lang="en-US" sz="4000" b="1" dirty="0">
                <a:latin typeface="Bahnschrift SemiBold Condensed" panose="020B0502040204020203" pitchFamily="34" charset="0"/>
              </a:rPr>
              <a:t> minh Ai </a:t>
            </a:r>
            <a:r>
              <a:rPr lang="en-US" sz="4000" b="1" dirty="0" err="1">
                <a:latin typeface="Bahnschrift SemiBold Condensed" panose="020B0502040204020203" pitchFamily="34" charset="0"/>
              </a:rPr>
              <a:t>Cập</a:t>
            </a:r>
            <a:r>
              <a:rPr lang="en-US" sz="4000" b="1" dirty="0">
                <a:latin typeface="Bahnschrift SemiBold Condensed" panose="020B0502040204020203" pitchFamily="34" charset="0"/>
              </a:rPr>
              <a:t> </a:t>
            </a:r>
            <a:r>
              <a:rPr lang="en-US" sz="4000" b="1" dirty="0" err="1">
                <a:latin typeface="Bahnschrift SemiBold Condensed" panose="020B0502040204020203" pitchFamily="34" charset="0"/>
              </a:rPr>
              <a:t>thời</a:t>
            </a:r>
            <a:r>
              <a:rPr lang="en-US" sz="4000" b="1" dirty="0">
                <a:latin typeface="Bahnschrift SemiBold Condensed" panose="020B0502040204020203" pitchFamily="34" charset="0"/>
              </a:rPr>
              <a:t> </a:t>
            </a:r>
            <a:r>
              <a:rPr lang="en-US" sz="4000" b="1" dirty="0" err="1">
                <a:latin typeface="Bahnschrift SemiBold Condensed" panose="020B0502040204020203" pitchFamily="34" charset="0"/>
              </a:rPr>
              <a:t>cổ</a:t>
            </a:r>
            <a:r>
              <a:rPr lang="en-US" sz="4000" b="1" dirty="0">
                <a:latin typeface="Bahnschrift SemiBold Condensed" panose="020B0502040204020203" pitchFamily="34" charset="0"/>
              </a:rPr>
              <a:t> </a:t>
            </a:r>
            <a:r>
              <a:rPr lang="en-US" sz="4000" b="1" dirty="0" err="1">
                <a:latin typeface="Bahnschrift SemiBold Condensed" panose="020B0502040204020203" pitchFamily="34" charset="0"/>
              </a:rPr>
              <a:t>đại</a:t>
            </a:r>
            <a:endParaRPr lang="en-US" sz="4000" b="1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" y="1590139"/>
            <a:ext cx="529307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 .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Y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Kĩ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điêu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Điêu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2/. Ý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6743700" y="6115050"/>
            <a:ext cx="4991100" cy="704850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Bản</a:t>
            </a:r>
            <a:r>
              <a:rPr lang="en-US" dirty="0"/>
              <a:t> </a:t>
            </a:r>
            <a:r>
              <a:rPr lang="en-US" dirty="0" err="1"/>
              <a:t>đồ</a:t>
            </a:r>
            <a:r>
              <a:rPr lang="en-US" dirty="0"/>
              <a:t> Ai </a:t>
            </a:r>
            <a:r>
              <a:rPr lang="en-US" dirty="0" err="1"/>
              <a:t>Cập</a:t>
            </a:r>
            <a:r>
              <a:rPr lang="en-US" dirty="0"/>
              <a:t> </a:t>
            </a:r>
            <a:r>
              <a:rPr lang="en-US" dirty="0" err="1"/>
              <a:t>cổ</a:t>
            </a:r>
            <a:r>
              <a:rPr lang="en-US" dirty="0"/>
              <a:t> (</a:t>
            </a:r>
            <a:r>
              <a:rPr lang="en-US" dirty="0" err="1"/>
              <a:t>Acient</a:t>
            </a:r>
            <a:r>
              <a:rPr lang="en-US" dirty="0"/>
              <a:t> Egypt map)</a:t>
            </a:r>
          </a:p>
        </p:txBody>
      </p:sp>
    </p:spTree>
    <p:extLst>
      <p:ext uri="{BB962C8B-B14F-4D97-AF65-F5344CB8AC3E}">
        <p14:creationId xmlns:p14="http://schemas.microsoft.com/office/powerpoint/2010/main" val="22376106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Những thành tựu khoa học của người Ai Cập cổ đại - LichSu.Or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" r="15653" b="26711"/>
          <a:stretch/>
        </p:blipFill>
        <p:spPr bwMode="auto">
          <a:xfrm>
            <a:off x="0" y="0"/>
            <a:ext cx="12204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tical Scroll 1"/>
          <p:cNvSpPr/>
          <p:nvPr/>
        </p:nvSpPr>
        <p:spPr>
          <a:xfrm>
            <a:off x="0" y="0"/>
            <a:ext cx="5733143" cy="4252686"/>
          </a:xfrm>
          <a:prstGeom prst="verticalScroll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1/. </a:t>
            </a:r>
            <a:r>
              <a:rPr lang="en-US" sz="4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tựu</a:t>
            </a:r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4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endParaRPr lang="en-US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152702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0" name="Picture 22" descr="This is the latest map I created for Boundless Magazine which champions  Nile cruises in Egypt. I've highlighted different point… | Egypt map,  Illustrated map, Egyp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6" b="10070"/>
          <a:stretch/>
        </p:blipFill>
        <p:spPr bwMode="auto">
          <a:xfrm>
            <a:off x="0" y="-14514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Papyrus Images – Browse 49,936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3" b="99722" l="0" r="9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14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Horizontal Scroll 6"/>
          <p:cNvSpPr/>
          <p:nvPr/>
        </p:nvSpPr>
        <p:spPr>
          <a:xfrm>
            <a:off x="711200" y="595086"/>
            <a:ext cx="4731657" cy="1161143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1/ - a/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endParaRPr lang="en-US" sz="2800" b="1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23330" y="1496444"/>
            <a:ext cx="5892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Vào</a:t>
            </a:r>
            <a:r>
              <a:rPr lang="en-US" sz="3600" dirty="0"/>
              <a:t> </a:t>
            </a:r>
            <a:r>
              <a:rPr lang="en-US" sz="3600" dirty="0" err="1"/>
              <a:t>khoảng</a:t>
            </a:r>
            <a:r>
              <a:rPr lang="en-US" sz="3600" dirty="0"/>
              <a:t> </a:t>
            </a:r>
            <a:r>
              <a:rPr lang="en-US" sz="3600" dirty="0" err="1"/>
              <a:t>hơn</a:t>
            </a:r>
            <a:r>
              <a:rPr lang="en-US" sz="3600" dirty="0"/>
              <a:t> 3000 </a:t>
            </a:r>
            <a:r>
              <a:rPr lang="en-US" sz="3600" dirty="0" err="1"/>
              <a:t>năm</a:t>
            </a:r>
            <a:r>
              <a:rPr lang="en-US" sz="3600" dirty="0"/>
              <a:t> TCN, </a:t>
            </a:r>
            <a:r>
              <a:rPr lang="en-US" sz="3600" dirty="0" err="1"/>
              <a:t>người</a:t>
            </a:r>
            <a:r>
              <a:rPr lang="en-US" sz="3600" dirty="0"/>
              <a:t> Ai </a:t>
            </a:r>
            <a:r>
              <a:rPr lang="en-US" sz="3600" dirty="0" err="1"/>
              <a:t>Cập</a:t>
            </a:r>
            <a:r>
              <a:rPr lang="en-US" sz="3600" dirty="0"/>
              <a:t> </a:t>
            </a:r>
            <a:r>
              <a:rPr lang="en-US" sz="3600" dirty="0" err="1"/>
              <a:t>đã</a:t>
            </a:r>
            <a:r>
              <a:rPr lang="en-US" sz="3600" dirty="0"/>
              <a:t> </a:t>
            </a:r>
            <a:r>
              <a:rPr lang="en-US" sz="3600" dirty="0" err="1"/>
              <a:t>sáng</a:t>
            </a:r>
            <a:r>
              <a:rPr lang="en-US" sz="3600" dirty="0"/>
              <a:t> </a:t>
            </a:r>
            <a:r>
              <a:rPr lang="en-US" sz="3600" dirty="0" err="1"/>
              <a:t>tạo</a:t>
            </a:r>
            <a:r>
              <a:rPr lang="en-US" sz="3600" dirty="0"/>
              <a:t> </a:t>
            </a:r>
            <a:r>
              <a:rPr lang="en-US" sz="3600" dirty="0" err="1"/>
              <a:t>ra</a:t>
            </a:r>
            <a:r>
              <a:rPr lang="en-US" sz="3600" dirty="0"/>
              <a:t> </a:t>
            </a:r>
            <a:r>
              <a:rPr lang="en-US" sz="3600" dirty="0" err="1"/>
              <a:t>chữ</a:t>
            </a:r>
            <a:r>
              <a:rPr lang="en-US" sz="3600" dirty="0"/>
              <a:t> </a:t>
            </a:r>
            <a:r>
              <a:rPr lang="en-US" sz="3600" dirty="0" err="1"/>
              <a:t>tương</a:t>
            </a:r>
            <a:r>
              <a:rPr lang="en-US" sz="3600" dirty="0"/>
              <a:t> </a:t>
            </a:r>
            <a:r>
              <a:rPr lang="en-US" sz="3600" dirty="0" err="1"/>
              <a:t>hình</a:t>
            </a:r>
            <a:r>
              <a:rPr lang="en-US" sz="3600" dirty="0"/>
              <a:t> (</a:t>
            </a:r>
            <a:r>
              <a:rPr lang="en-US" sz="3600" dirty="0" err="1"/>
              <a:t>khoảng</a:t>
            </a:r>
            <a:r>
              <a:rPr lang="en-US" sz="3600" dirty="0"/>
              <a:t> </a:t>
            </a:r>
          </a:p>
          <a:p>
            <a:r>
              <a:rPr lang="en-US" sz="3600" dirty="0"/>
              <a:t>1000 </a:t>
            </a:r>
            <a:r>
              <a:rPr lang="en-US" sz="3600" dirty="0" err="1"/>
              <a:t>chữ</a:t>
            </a:r>
            <a:r>
              <a:rPr lang="en-US" sz="3600" dirty="0"/>
              <a:t>) </a:t>
            </a:r>
            <a:r>
              <a:rPr lang="en-US" sz="3600" dirty="0" err="1"/>
              <a:t>sau</a:t>
            </a:r>
            <a:r>
              <a:rPr lang="en-US" sz="3600" dirty="0"/>
              <a:t> </a:t>
            </a:r>
            <a:r>
              <a:rPr lang="en-US" sz="3600" dirty="0" err="1"/>
              <a:t>đó</a:t>
            </a:r>
            <a:r>
              <a:rPr lang="en-US" sz="3600" dirty="0"/>
              <a:t> </a:t>
            </a:r>
            <a:r>
              <a:rPr lang="en-US" sz="3600" dirty="0" err="1"/>
              <a:t>vẽ</a:t>
            </a:r>
            <a:r>
              <a:rPr lang="en-US" sz="3600" dirty="0"/>
              <a:t> </a:t>
            </a:r>
            <a:r>
              <a:rPr lang="en-US" sz="3600" dirty="0" err="1"/>
              <a:t>thêm</a:t>
            </a:r>
            <a:r>
              <a:rPr lang="en-US" sz="3600" dirty="0"/>
              <a:t> </a:t>
            </a:r>
            <a:r>
              <a:rPr lang="en-US" sz="3600" dirty="0" err="1"/>
              <a:t>biểu</a:t>
            </a:r>
            <a:r>
              <a:rPr lang="en-US" sz="3600" dirty="0"/>
              <a:t> </a:t>
            </a:r>
            <a:r>
              <a:rPr lang="en-US" sz="3600" dirty="0" err="1"/>
              <a:t>hiện</a:t>
            </a:r>
            <a:r>
              <a:rPr lang="en-US" sz="3600" dirty="0"/>
              <a:t> </a:t>
            </a:r>
            <a:r>
              <a:rPr lang="en-US" sz="3600" dirty="0" err="1"/>
              <a:t>âm</a:t>
            </a:r>
            <a:r>
              <a:rPr lang="en-US" sz="3600" dirty="0"/>
              <a:t> </a:t>
            </a:r>
            <a:r>
              <a:rPr lang="en-US" sz="3600" dirty="0" err="1"/>
              <a:t>tiết</a:t>
            </a:r>
            <a:r>
              <a:rPr lang="en-US" sz="3600" dirty="0"/>
              <a:t>, </a:t>
            </a:r>
            <a:r>
              <a:rPr lang="en-US" sz="3600" dirty="0" err="1"/>
              <a:t>phát</a:t>
            </a:r>
            <a:r>
              <a:rPr lang="en-US" sz="3600" dirty="0"/>
              <a:t> </a:t>
            </a:r>
            <a:r>
              <a:rPr lang="en-US" sz="3600" dirty="0" err="1"/>
              <a:t>triển</a:t>
            </a:r>
            <a:r>
              <a:rPr lang="en-US" sz="3600" dirty="0"/>
              <a:t> </a:t>
            </a:r>
            <a:r>
              <a:rPr lang="en-US" sz="3600" dirty="0" err="1"/>
              <a:t>thành</a:t>
            </a:r>
            <a:r>
              <a:rPr lang="en-US" sz="3600" dirty="0"/>
              <a:t> </a:t>
            </a:r>
            <a:r>
              <a:rPr lang="en-US" sz="3600" dirty="0" err="1"/>
              <a:t>chữ</a:t>
            </a:r>
            <a:r>
              <a:rPr lang="en-US" sz="3600" dirty="0"/>
              <a:t> </a:t>
            </a:r>
            <a:r>
              <a:rPr lang="en-US" sz="3600" dirty="0" err="1"/>
              <a:t>cái</a:t>
            </a:r>
            <a:r>
              <a:rPr lang="en-US" sz="3600" dirty="0"/>
              <a:t>  (24 </a:t>
            </a:r>
            <a:r>
              <a:rPr lang="en-US" sz="3600" dirty="0" err="1"/>
              <a:t>chữ</a:t>
            </a:r>
            <a:r>
              <a:rPr lang="en-US" sz="3600" dirty="0"/>
              <a:t>).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11200" y="1756229"/>
            <a:ext cx="4862286" cy="4107542"/>
            <a:chOff x="711200" y="1756229"/>
            <a:chExt cx="4862286" cy="4107542"/>
          </a:xfrm>
        </p:grpSpPr>
        <p:pic>
          <p:nvPicPr>
            <p:cNvPr id="2074" name="Picture 26" descr="Thú vị Hieroglyph, chữ tượng hình Ai Cập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30836"/>
            <a:stretch/>
          </p:blipFill>
          <p:spPr bwMode="auto">
            <a:xfrm>
              <a:off x="1321480" y="1756229"/>
              <a:ext cx="3511095" cy="33862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ounded Rectangle 10"/>
            <p:cNvSpPr/>
            <p:nvPr/>
          </p:nvSpPr>
          <p:spPr>
            <a:xfrm>
              <a:off x="711200" y="5254171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</a:rPr>
                <a:t>Chữ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tượng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hình</a:t>
              </a:r>
              <a:r>
                <a:rPr lang="en-US" sz="2800" b="1" dirty="0">
                  <a:solidFill>
                    <a:schemeClr val="tx1"/>
                  </a:solidFill>
                </a:rPr>
                <a:t> Ai </a:t>
              </a:r>
              <a:r>
                <a:rPr lang="en-US" sz="2800" b="1" dirty="0" err="1">
                  <a:solidFill>
                    <a:schemeClr val="tx1"/>
                  </a:solidFill>
                </a:rPr>
                <a:t>Cập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cổ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11200" y="1756229"/>
            <a:ext cx="4862286" cy="4107542"/>
            <a:chOff x="711200" y="1756229"/>
            <a:chExt cx="4862286" cy="4107542"/>
          </a:xfrm>
        </p:grpSpPr>
        <p:pic>
          <p:nvPicPr>
            <p:cNvPr id="2076" name="Picture 28" descr="Những phát minh nổi tiếng của người Ai Cập cổ đại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1480" y="1756229"/>
              <a:ext cx="3511095" cy="3433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ounded Rectangle 23"/>
            <p:cNvSpPr/>
            <p:nvPr/>
          </p:nvSpPr>
          <p:spPr>
            <a:xfrm>
              <a:off x="711200" y="5254171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</a:rPr>
                <a:t>Chữ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cái</a:t>
              </a:r>
              <a:r>
                <a:rPr lang="en-US" sz="2800" b="1" dirty="0">
                  <a:solidFill>
                    <a:schemeClr val="tx1"/>
                  </a:solidFill>
                </a:rPr>
                <a:t> Ai </a:t>
              </a:r>
              <a:r>
                <a:rPr lang="en-US" sz="2800" b="1" dirty="0" err="1">
                  <a:solidFill>
                    <a:schemeClr val="tx1"/>
                  </a:solidFill>
                </a:rPr>
                <a:t>Cập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cổ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41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  <p:bldP spid="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0" name="Picture 22" descr="This is the latest map I created for Boundless Magazine which champions  Nile cruises in Egypt. I've highlighted different point… | Egypt map,  Illustrated map, Egyp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6" b="10070"/>
          <a:stretch/>
        </p:blipFill>
        <p:spPr bwMode="auto">
          <a:xfrm>
            <a:off x="0" y="-14514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Papyrus Images – Browse 49,936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3" b="99722" l="0" r="9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14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Horizontal Scroll 6"/>
          <p:cNvSpPr/>
          <p:nvPr/>
        </p:nvSpPr>
        <p:spPr>
          <a:xfrm>
            <a:off x="993684" y="290286"/>
            <a:ext cx="4731657" cy="1161143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1/ - a/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endParaRPr lang="en-US" sz="2800" b="1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246909" y="1599211"/>
            <a:ext cx="4077770" cy="4273797"/>
            <a:chOff x="1189768" y="1589974"/>
            <a:chExt cx="3642808" cy="4273797"/>
          </a:xfrm>
        </p:grpSpPr>
        <p:pic>
          <p:nvPicPr>
            <p:cNvPr id="2074" name="Picture 26" descr="Thú vị Hieroglyph, chữ tượng hình Ai Cập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30836"/>
            <a:stretch/>
          </p:blipFill>
          <p:spPr bwMode="auto">
            <a:xfrm>
              <a:off x="1255625" y="1589974"/>
              <a:ext cx="3511095" cy="33862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ounded Rectangle 10"/>
            <p:cNvSpPr/>
            <p:nvPr/>
          </p:nvSpPr>
          <p:spPr>
            <a:xfrm>
              <a:off x="1189768" y="5087916"/>
              <a:ext cx="3642808" cy="77585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</a:rPr>
                <a:t>Chữ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tượng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hình</a:t>
              </a:r>
              <a:r>
                <a:rPr lang="en-US" sz="2800" b="1" dirty="0">
                  <a:solidFill>
                    <a:schemeClr val="tx1"/>
                  </a:solidFill>
                </a:rPr>
                <a:t> Ai </a:t>
              </a:r>
              <a:r>
                <a:rPr lang="en-US" sz="2800" b="1" dirty="0" err="1">
                  <a:solidFill>
                    <a:schemeClr val="tx1"/>
                  </a:solidFill>
                </a:rPr>
                <a:t>Cập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cổ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749544" y="1599211"/>
            <a:ext cx="5461478" cy="4273796"/>
            <a:chOff x="1321480" y="1756229"/>
            <a:chExt cx="3511095" cy="4273796"/>
          </a:xfrm>
        </p:grpSpPr>
        <p:pic>
          <p:nvPicPr>
            <p:cNvPr id="2076" name="Picture 28" descr="Những phát minh nổi tiếng của người Ai Cập cổ đại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1480" y="1756229"/>
              <a:ext cx="3511095" cy="3433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ounded Rectangle 23"/>
            <p:cNvSpPr/>
            <p:nvPr/>
          </p:nvSpPr>
          <p:spPr>
            <a:xfrm>
              <a:off x="1467018" y="5254170"/>
              <a:ext cx="3283662" cy="77585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</a:rPr>
                <a:t>Chữ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cái</a:t>
              </a:r>
              <a:r>
                <a:rPr lang="en-US" sz="2800" b="1" dirty="0">
                  <a:solidFill>
                    <a:schemeClr val="tx1"/>
                  </a:solidFill>
                </a:rPr>
                <a:t> Ai </a:t>
              </a:r>
              <a:r>
                <a:rPr lang="en-US" sz="2800" b="1" dirty="0" err="1">
                  <a:solidFill>
                    <a:schemeClr val="tx1"/>
                  </a:solidFill>
                </a:rPr>
                <a:t>Cập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cổ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714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0" name="Picture 22" descr="This is the latest map I created for Boundless Magazine which champions  Nile cruises in Egypt. I've highlighted different point… | Egypt map,  Illustrated map, Egyp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6" b="10070"/>
          <a:stretch/>
        </p:blipFill>
        <p:spPr bwMode="auto">
          <a:xfrm>
            <a:off x="0" y="-14514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Papyrus Images – Browse 49,936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3" b="99722" l="0" r="9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14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Horizontal Scroll 6"/>
          <p:cNvSpPr/>
          <p:nvPr/>
        </p:nvSpPr>
        <p:spPr>
          <a:xfrm>
            <a:off x="711200" y="595086"/>
            <a:ext cx="4731657" cy="1161143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1/ - a/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endParaRPr lang="en-US" sz="2800" b="1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8000" y="1726579"/>
            <a:ext cx="589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</a:t>
            </a:r>
            <a:r>
              <a:rPr lang="en-US" sz="3600" dirty="0" err="1"/>
              <a:t>Người</a:t>
            </a:r>
            <a:r>
              <a:rPr lang="en-US" sz="3600" dirty="0"/>
              <a:t> Ai </a:t>
            </a:r>
            <a:r>
              <a:rPr lang="en-US" sz="3600" dirty="0" err="1"/>
              <a:t>Cập</a:t>
            </a:r>
            <a:r>
              <a:rPr lang="en-US" sz="3600" dirty="0"/>
              <a:t>  </a:t>
            </a:r>
            <a:r>
              <a:rPr lang="en-US" sz="3600" dirty="0" err="1"/>
              <a:t>viết</a:t>
            </a:r>
            <a:r>
              <a:rPr lang="en-US" sz="3600" dirty="0"/>
              <a:t> </a:t>
            </a:r>
            <a:r>
              <a:rPr lang="en-US" sz="3600" dirty="0" err="1"/>
              <a:t>trên</a:t>
            </a:r>
            <a:r>
              <a:rPr lang="en-US" sz="3600" dirty="0"/>
              <a:t> </a:t>
            </a:r>
            <a:r>
              <a:rPr lang="en-US" sz="3600" dirty="0" err="1"/>
              <a:t>giấy</a:t>
            </a:r>
            <a:r>
              <a:rPr lang="en-US" sz="3600" dirty="0"/>
              <a:t> Papyrus. </a:t>
            </a:r>
            <a:r>
              <a:rPr lang="en-US" sz="3600" dirty="0" err="1"/>
              <a:t>Bút</a:t>
            </a:r>
            <a:r>
              <a:rPr lang="en-US" sz="3600" dirty="0"/>
              <a:t> </a:t>
            </a:r>
            <a:r>
              <a:rPr lang="en-US" sz="3600" dirty="0" err="1"/>
              <a:t>làm</a:t>
            </a:r>
            <a:r>
              <a:rPr lang="en-US" sz="3600" dirty="0"/>
              <a:t> </a:t>
            </a:r>
            <a:r>
              <a:rPr lang="en-US" sz="3600" dirty="0" err="1"/>
              <a:t>từ</a:t>
            </a:r>
            <a:r>
              <a:rPr lang="en-US" sz="3600" dirty="0"/>
              <a:t> </a:t>
            </a:r>
            <a:r>
              <a:rPr lang="en-US" sz="3600" dirty="0" err="1"/>
              <a:t>những</a:t>
            </a:r>
            <a:r>
              <a:rPr lang="en-US" sz="3600" dirty="0"/>
              <a:t> </a:t>
            </a:r>
            <a:r>
              <a:rPr lang="en-US" sz="3600" dirty="0" err="1"/>
              <a:t>cây</a:t>
            </a:r>
            <a:r>
              <a:rPr lang="en-US" sz="3600" dirty="0"/>
              <a:t> </a:t>
            </a:r>
            <a:r>
              <a:rPr lang="en-US" sz="3600" dirty="0" err="1"/>
              <a:t>sậy</a:t>
            </a:r>
            <a:r>
              <a:rPr lang="en-US" sz="3600" dirty="0"/>
              <a:t> </a:t>
            </a:r>
            <a:r>
              <a:rPr lang="en-US" sz="3600" dirty="0" err="1"/>
              <a:t>rỗng</a:t>
            </a:r>
            <a:r>
              <a:rPr lang="en-US" sz="3600" dirty="0"/>
              <a:t> </a:t>
            </a:r>
            <a:r>
              <a:rPr lang="en-US" sz="3600" dirty="0" err="1"/>
              <a:t>ruột</a:t>
            </a:r>
            <a:r>
              <a:rPr lang="en-US" sz="3600" dirty="0"/>
              <a:t> </a:t>
            </a:r>
            <a:r>
              <a:rPr lang="en-US" sz="3600" dirty="0" err="1"/>
              <a:t>và</a:t>
            </a:r>
            <a:r>
              <a:rPr lang="en-US" sz="3600" dirty="0"/>
              <a:t> </a:t>
            </a:r>
            <a:r>
              <a:rPr lang="en-US" sz="3600" dirty="0" err="1"/>
              <a:t>bọc</a:t>
            </a:r>
            <a:r>
              <a:rPr lang="en-US" sz="3600" dirty="0"/>
              <a:t> 1 </a:t>
            </a:r>
            <a:r>
              <a:rPr lang="en-US" sz="3600" dirty="0" err="1"/>
              <a:t>miếng</a:t>
            </a:r>
            <a:r>
              <a:rPr lang="en-US" sz="3600" dirty="0"/>
              <a:t> </a:t>
            </a:r>
            <a:r>
              <a:rPr lang="en-US" sz="3600" dirty="0" err="1"/>
              <a:t>đồng</a:t>
            </a:r>
            <a:r>
              <a:rPr lang="en-US" sz="3600" dirty="0"/>
              <a:t> ở </a:t>
            </a:r>
            <a:r>
              <a:rPr lang="en-US" sz="3600" dirty="0" err="1"/>
              <a:t>phần</a:t>
            </a:r>
            <a:r>
              <a:rPr lang="en-US" sz="3600" dirty="0"/>
              <a:t> </a:t>
            </a:r>
            <a:r>
              <a:rPr lang="en-US" sz="3600" dirty="0" err="1"/>
              <a:t>đầu</a:t>
            </a:r>
            <a:r>
              <a:rPr lang="en-US" sz="3600" dirty="0"/>
              <a:t>.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711200" y="1726579"/>
            <a:ext cx="4862286" cy="4107542"/>
            <a:chOff x="711200" y="1756229"/>
            <a:chExt cx="4862286" cy="4107542"/>
          </a:xfrm>
        </p:grpSpPr>
        <p:pic>
          <p:nvPicPr>
            <p:cNvPr id="2078" name="Picture 30" descr="Nguồn gốc của giấy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1480" y="1756229"/>
              <a:ext cx="3468538" cy="33862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Rounded Rectangle 26"/>
            <p:cNvSpPr/>
            <p:nvPr/>
          </p:nvSpPr>
          <p:spPr>
            <a:xfrm>
              <a:off x="711200" y="5254171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</a:rPr>
                <a:t>Giấy</a:t>
              </a:r>
              <a:r>
                <a:rPr lang="en-US" sz="2800" b="1" dirty="0">
                  <a:solidFill>
                    <a:schemeClr val="tx1"/>
                  </a:solidFill>
                </a:rPr>
                <a:t> Papyrus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5714" y="1649857"/>
            <a:ext cx="4862286" cy="4107543"/>
            <a:chOff x="711200" y="1756228"/>
            <a:chExt cx="4862286" cy="4107543"/>
          </a:xfrm>
        </p:grpSpPr>
        <p:pic>
          <p:nvPicPr>
            <p:cNvPr id="2080" name="Picture 32" descr="Người Ai Cập cổ đại: &quot;Cha đẻ&quot; của cây bút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1480" y="1756228"/>
              <a:ext cx="3511095" cy="33862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Rounded Rectangle 29"/>
            <p:cNvSpPr/>
            <p:nvPr/>
          </p:nvSpPr>
          <p:spPr>
            <a:xfrm>
              <a:off x="711200" y="5254171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</a:rPr>
                <a:t>Bút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làm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từ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cây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sậy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54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  <p:bldP spid="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u Lịch Ở Ai Cập Tìm Về Lịch Sử 15 Thế Kỉ Của Một Tờ Giấy | Blog Du Lịch Ai  Cập | Offtrack Travel">
            <a:extLst>
              <a:ext uri="{FF2B5EF4-FFF2-40B4-BE49-F238E27FC236}">
                <a16:creationId xmlns:a16="http://schemas.microsoft.com/office/drawing/2014/main" id="{0BFE5FD8-FCC9-F44F-AF41-76AF43C3B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801" y="1"/>
            <a:ext cx="4813300" cy="624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68034B-5B8E-8F4C-914C-7F1FE7752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7416800" cy="62424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599F3BF-4CDF-6C45-A1A5-F003131ABB72}"/>
              </a:ext>
            </a:extLst>
          </p:cNvPr>
          <p:cNvSpPr/>
          <p:nvPr/>
        </p:nvSpPr>
        <p:spPr>
          <a:xfrm>
            <a:off x="0" y="6242447"/>
            <a:ext cx="12192000" cy="646331"/>
          </a:xfrm>
          <a:prstGeom prst="rect">
            <a:avLst/>
          </a:prstGeom>
          <a:solidFill>
            <a:srgbClr val="FFFDE3"/>
          </a:solidFill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6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Giấy papyrus đã được người Ai Cập cổ đại sản xuất và sử dụng</a:t>
            </a:r>
            <a:endParaRPr kumimoji="0" lang="x-none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659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0" name="Picture 22" descr="This is the latest map I created for Boundless Magazine which champions  Nile cruises in Egypt. I've highlighted different point… | Egypt map,  Illustrated map, Egyp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6" b="10070"/>
          <a:stretch/>
        </p:blipFill>
        <p:spPr bwMode="auto">
          <a:xfrm>
            <a:off x="0" y="-14514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Papyrus Images – Browse 49,936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3" b="99722" l="0" r="9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7787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Horizontal Scroll 6"/>
          <p:cNvSpPr/>
          <p:nvPr/>
        </p:nvSpPr>
        <p:spPr>
          <a:xfrm>
            <a:off x="993684" y="290286"/>
            <a:ext cx="4731657" cy="1161143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1/ - a/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endParaRPr lang="en-US" sz="2800" b="1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74255" y="1940956"/>
            <a:ext cx="5144653" cy="4273797"/>
            <a:chOff x="1189768" y="1589974"/>
            <a:chExt cx="3642808" cy="4273797"/>
          </a:xfrm>
        </p:grpSpPr>
        <p:pic>
          <p:nvPicPr>
            <p:cNvPr id="2074" name="Picture 26" descr="Thú vị Hieroglyph, chữ tượng hình Ai Cập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30836"/>
            <a:stretch/>
          </p:blipFill>
          <p:spPr bwMode="auto">
            <a:xfrm>
              <a:off x="1255625" y="1589974"/>
              <a:ext cx="3511095" cy="33862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ounded Rectangle 10"/>
            <p:cNvSpPr/>
            <p:nvPr/>
          </p:nvSpPr>
          <p:spPr>
            <a:xfrm>
              <a:off x="1189768" y="5087916"/>
              <a:ext cx="3642808" cy="77585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</a:rPr>
                <a:t>Chữ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tượng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hình</a:t>
              </a:r>
              <a:r>
                <a:rPr lang="en-US" sz="2800" b="1" dirty="0">
                  <a:solidFill>
                    <a:schemeClr val="tx1"/>
                  </a:solidFill>
                </a:rPr>
                <a:t> Ai </a:t>
              </a:r>
              <a:r>
                <a:rPr lang="en-US" sz="2800" b="1" dirty="0" err="1">
                  <a:solidFill>
                    <a:schemeClr val="tx1"/>
                  </a:solidFill>
                </a:rPr>
                <a:t>Cập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cổ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990741" y="1940957"/>
            <a:ext cx="5461478" cy="4273796"/>
            <a:chOff x="1321480" y="1756229"/>
            <a:chExt cx="3511095" cy="4273796"/>
          </a:xfrm>
        </p:grpSpPr>
        <p:pic>
          <p:nvPicPr>
            <p:cNvPr id="2076" name="Picture 28" descr="Những phát minh nổi tiếng của người Ai Cập cổ đại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1480" y="1756229"/>
              <a:ext cx="3511095" cy="3433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ounded Rectangle 23"/>
            <p:cNvSpPr/>
            <p:nvPr/>
          </p:nvSpPr>
          <p:spPr>
            <a:xfrm>
              <a:off x="1467018" y="5254170"/>
              <a:ext cx="3283662" cy="77585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</a:rPr>
                <a:t>Chữ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cái</a:t>
              </a:r>
              <a:r>
                <a:rPr lang="en-US" sz="2800" b="1" dirty="0">
                  <a:solidFill>
                    <a:schemeClr val="tx1"/>
                  </a:solidFill>
                </a:rPr>
                <a:t> Ai </a:t>
              </a:r>
              <a:r>
                <a:rPr lang="en-US" sz="2800" b="1" dirty="0" err="1">
                  <a:solidFill>
                    <a:schemeClr val="tx1"/>
                  </a:solidFill>
                </a:rPr>
                <a:t>Cập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cổ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Oval 1"/>
          <p:cNvSpPr/>
          <p:nvPr/>
        </p:nvSpPr>
        <p:spPr>
          <a:xfrm>
            <a:off x="5818908" y="62674"/>
            <a:ext cx="5181599" cy="1597891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Cập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cổ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29309" y="1660565"/>
            <a:ext cx="11859491" cy="497312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lâu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Thiên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Ai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Cập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cổ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tẩm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thỉnh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thoảng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lọt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ngắm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dám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đụng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vương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thiêng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phổ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90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0 sự thật đáng kinh ngạc về Ai Cập cổ đại: Tư tưởng tiến bộ bậ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8" y="4815"/>
            <a:ext cx="12192908" cy="685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4" descr="Papyrus Images – Browse 49,936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3" b="99722" l="0" r="9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14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orizontal Scroll 3"/>
          <p:cNvSpPr/>
          <p:nvPr/>
        </p:nvSpPr>
        <p:spPr>
          <a:xfrm>
            <a:off x="711200" y="595086"/>
            <a:ext cx="5232400" cy="1161143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 - b/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00" b="1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3599" y="595086"/>
            <a:ext cx="568234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err="1"/>
              <a:t>Thiên</a:t>
            </a:r>
            <a:r>
              <a:rPr lang="en-US" sz="2800" b="1" dirty="0"/>
              <a:t> </a:t>
            </a:r>
            <a:r>
              <a:rPr lang="en-US" sz="2800" b="1" dirty="0" err="1"/>
              <a:t>văn</a:t>
            </a:r>
            <a:r>
              <a:rPr lang="en-US" sz="2800" b="1" dirty="0"/>
              <a:t> </a:t>
            </a:r>
            <a:r>
              <a:rPr lang="en-US" sz="2800" b="1" dirty="0" err="1"/>
              <a:t>học</a:t>
            </a:r>
            <a:r>
              <a:rPr lang="en-US" sz="2800" b="1" dirty="0"/>
              <a:t> </a:t>
            </a:r>
            <a:r>
              <a:rPr lang="en-US" sz="2800" b="1" dirty="0" err="1"/>
              <a:t>và</a:t>
            </a:r>
            <a:r>
              <a:rPr lang="en-US" sz="2800" b="1" dirty="0"/>
              <a:t> </a:t>
            </a:r>
            <a:r>
              <a:rPr lang="en-US" sz="2800" b="1" dirty="0" err="1"/>
              <a:t>phép</a:t>
            </a:r>
            <a:r>
              <a:rPr lang="en-US" sz="2800" b="1" dirty="0"/>
              <a:t> </a:t>
            </a:r>
            <a:r>
              <a:rPr lang="en-US" sz="2800" b="1" dirty="0" err="1"/>
              <a:t>tính</a:t>
            </a:r>
            <a:r>
              <a:rPr lang="en-US" sz="2800" b="1" dirty="0"/>
              <a:t> </a:t>
            </a:r>
            <a:r>
              <a:rPr lang="en-US" sz="2800" b="1" dirty="0" err="1"/>
              <a:t>lịch</a:t>
            </a:r>
            <a:endParaRPr lang="en-US" sz="2800" b="1" dirty="0"/>
          </a:p>
          <a:p>
            <a:r>
              <a:rPr lang="en-US" sz="2800" dirty="0" err="1"/>
              <a:t>Kinh</a:t>
            </a:r>
            <a:r>
              <a:rPr lang="en-US" sz="2800" dirty="0"/>
              <a:t> </a:t>
            </a:r>
            <a:r>
              <a:rPr lang="en-US" sz="2800" dirty="0" err="1"/>
              <a:t>tế</a:t>
            </a:r>
            <a:r>
              <a:rPr lang="en-US" sz="2800" dirty="0"/>
              <a:t> Ai </a:t>
            </a:r>
            <a:r>
              <a:rPr lang="en-US" sz="2800" dirty="0" err="1"/>
              <a:t>cập</a:t>
            </a:r>
            <a:r>
              <a:rPr lang="en-US" sz="2800" dirty="0"/>
              <a:t> </a:t>
            </a:r>
            <a:r>
              <a:rPr lang="en-US" sz="2800" dirty="0" err="1"/>
              <a:t>chủ</a:t>
            </a:r>
            <a:r>
              <a:rPr lang="en-US" sz="2800" dirty="0"/>
              <a:t> </a:t>
            </a:r>
            <a:r>
              <a:rPr lang="en-US" sz="2800" dirty="0" err="1"/>
              <a:t>yếu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nông</a:t>
            </a:r>
            <a:r>
              <a:rPr lang="en-US" sz="2800" dirty="0"/>
              <a:t> </a:t>
            </a:r>
            <a:r>
              <a:rPr lang="en-US" sz="2800" dirty="0" err="1"/>
              <a:t>nghiệp</a:t>
            </a:r>
            <a:r>
              <a:rPr lang="en-US" sz="2800" dirty="0"/>
              <a:t>, </a:t>
            </a:r>
            <a:r>
              <a:rPr lang="en-US" sz="2800" dirty="0" err="1"/>
              <a:t>phụ</a:t>
            </a:r>
            <a:r>
              <a:rPr lang="en-US" sz="2800" dirty="0"/>
              <a:t> </a:t>
            </a:r>
            <a:r>
              <a:rPr lang="en-US" sz="2800" dirty="0" err="1"/>
              <a:t>thuộc</a:t>
            </a:r>
            <a:r>
              <a:rPr lang="en-US" sz="2800" dirty="0"/>
              <a:t> </a:t>
            </a:r>
            <a:r>
              <a:rPr lang="en-US" sz="2800" dirty="0" err="1"/>
              <a:t>thiên</a:t>
            </a:r>
            <a:r>
              <a:rPr lang="en-US" sz="2800" dirty="0"/>
              <a:t> </a:t>
            </a:r>
            <a:r>
              <a:rPr lang="en-US" sz="2800" dirty="0" err="1"/>
              <a:t>nhiên</a:t>
            </a:r>
            <a:r>
              <a:rPr lang="en-US" sz="2800" dirty="0"/>
              <a:t> </a:t>
            </a:r>
            <a:r>
              <a:rPr lang="en-US" sz="2800" dirty="0" err="1"/>
              <a:t>sớm</a:t>
            </a:r>
            <a:r>
              <a:rPr lang="en-US" sz="2800" dirty="0"/>
              <a:t> </a:t>
            </a:r>
            <a:r>
              <a:rPr lang="en-US" sz="2800" dirty="0" err="1"/>
              <a:t>nên</a:t>
            </a:r>
            <a:r>
              <a:rPr lang="en-US" sz="2800" dirty="0"/>
              <a:t> </a:t>
            </a:r>
            <a:r>
              <a:rPr lang="en-US" sz="2800" dirty="0" err="1"/>
              <a:t>họ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nhiều</a:t>
            </a:r>
            <a:r>
              <a:rPr lang="en-US" sz="2800" dirty="0"/>
              <a:t> </a:t>
            </a:r>
            <a:r>
              <a:rPr lang="en-US" sz="2800" dirty="0" err="1"/>
              <a:t>thành</a:t>
            </a:r>
            <a:r>
              <a:rPr lang="en-US" sz="2800" dirty="0"/>
              <a:t> </a:t>
            </a:r>
            <a:r>
              <a:rPr lang="en-US" sz="2800" dirty="0" err="1"/>
              <a:t>tựu</a:t>
            </a:r>
            <a:r>
              <a:rPr lang="en-US" sz="2800" dirty="0"/>
              <a:t> </a:t>
            </a:r>
            <a:r>
              <a:rPr lang="en-US" sz="2800" dirty="0" err="1"/>
              <a:t>thiên</a:t>
            </a:r>
            <a:r>
              <a:rPr lang="en-US" sz="2800" dirty="0"/>
              <a:t> </a:t>
            </a:r>
            <a:r>
              <a:rPr lang="en-US" sz="2800" dirty="0" err="1"/>
              <a:t>văn</a:t>
            </a:r>
            <a:r>
              <a:rPr lang="en-US" sz="2800" dirty="0"/>
              <a:t>. </a:t>
            </a:r>
            <a:r>
              <a:rPr lang="en-US" sz="2800" dirty="0" err="1"/>
              <a:t>Người</a:t>
            </a:r>
            <a:r>
              <a:rPr lang="en-US" sz="2800" dirty="0"/>
              <a:t> Ai </a:t>
            </a:r>
            <a:r>
              <a:rPr lang="en-US" sz="2800" dirty="0" err="1"/>
              <a:t>Cập</a:t>
            </a:r>
            <a:r>
              <a:rPr lang="en-US" sz="2800" dirty="0"/>
              <a:t> </a:t>
            </a:r>
            <a:r>
              <a:rPr lang="en-US" sz="2800" dirty="0" err="1"/>
              <a:t>tính</a:t>
            </a:r>
            <a:r>
              <a:rPr lang="en-US" sz="2800" dirty="0"/>
              <a:t> </a:t>
            </a:r>
            <a:r>
              <a:rPr lang="en-US" sz="2800" dirty="0" err="1"/>
              <a:t>thời</a:t>
            </a:r>
            <a:r>
              <a:rPr lang="en-US" sz="2800" dirty="0"/>
              <a:t> </a:t>
            </a:r>
            <a:r>
              <a:rPr lang="en-US" sz="2800" dirty="0" err="1"/>
              <a:t>gian</a:t>
            </a:r>
            <a:r>
              <a:rPr lang="en-US" sz="2800" dirty="0"/>
              <a:t> </a:t>
            </a:r>
            <a:r>
              <a:rPr lang="en-US" sz="2800" dirty="0" err="1"/>
              <a:t>bằng</a:t>
            </a:r>
            <a:r>
              <a:rPr lang="en-US" sz="2800" dirty="0"/>
              <a:t> </a:t>
            </a:r>
            <a:r>
              <a:rPr lang="en-US" sz="2800" dirty="0" err="1"/>
              <a:t>đồng</a:t>
            </a:r>
            <a:r>
              <a:rPr lang="en-US" sz="2800" dirty="0"/>
              <a:t> </a:t>
            </a:r>
            <a:r>
              <a:rPr lang="en-US" sz="2800" dirty="0" err="1"/>
              <a:t>hồ</a:t>
            </a:r>
            <a:r>
              <a:rPr lang="en-US" sz="2800" dirty="0"/>
              <a:t> </a:t>
            </a:r>
            <a:r>
              <a:rPr lang="en-US" sz="2800" dirty="0" err="1"/>
              <a:t>Mặt</a:t>
            </a:r>
            <a:r>
              <a:rPr lang="en-US" sz="2800" dirty="0"/>
              <a:t> </a:t>
            </a:r>
            <a:r>
              <a:rPr lang="en-US" sz="2800" dirty="0" err="1"/>
              <a:t>Trời</a:t>
            </a:r>
            <a:r>
              <a:rPr lang="en-US" sz="2800" dirty="0"/>
              <a:t>, </a:t>
            </a:r>
            <a:r>
              <a:rPr lang="en-US" sz="2800" dirty="0" err="1"/>
              <a:t>đồng</a:t>
            </a:r>
            <a:r>
              <a:rPr lang="en-US" sz="2800" dirty="0"/>
              <a:t> </a:t>
            </a:r>
            <a:r>
              <a:rPr lang="en-US" sz="2800" dirty="0" err="1"/>
              <a:t>hồ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r>
              <a:rPr lang="en-US" sz="2800" dirty="0"/>
              <a:t>;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thể</a:t>
            </a:r>
            <a:r>
              <a:rPr lang="en-US" sz="2800" dirty="0"/>
              <a:t> </a:t>
            </a:r>
            <a:r>
              <a:rPr lang="en-US" sz="2800" dirty="0" err="1"/>
              <a:t>vẽ</a:t>
            </a:r>
            <a:r>
              <a:rPr lang="en-US" sz="2800" dirty="0"/>
              <a:t> </a:t>
            </a:r>
            <a:r>
              <a:rPr lang="en-US" sz="2800" dirty="0" err="1"/>
              <a:t>bản</a:t>
            </a:r>
            <a:r>
              <a:rPr lang="en-US" sz="2800" dirty="0"/>
              <a:t> </a:t>
            </a:r>
            <a:r>
              <a:rPr lang="en-US" sz="2800" dirty="0" err="1"/>
              <a:t>đồ</a:t>
            </a:r>
            <a:r>
              <a:rPr lang="en-US" sz="2800" dirty="0"/>
              <a:t> 12 </a:t>
            </a:r>
            <a:r>
              <a:rPr lang="en-US" sz="2800" dirty="0" err="1"/>
              <a:t>cung</a:t>
            </a:r>
            <a:r>
              <a:rPr lang="en-US" sz="2800" dirty="0"/>
              <a:t> Hoàng </a:t>
            </a:r>
            <a:r>
              <a:rPr lang="en-US" sz="2800" dirty="0" err="1"/>
              <a:t>đạo</a:t>
            </a:r>
            <a:r>
              <a:rPr lang="en-US" sz="2800" dirty="0"/>
              <a:t>, </a:t>
            </a:r>
            <a:r>
              <a:rPr lang="en-US" sz="2800" dirty="0" err="1"/>
              <a:t>biết</a:t>
            </a:r>
            <a:r>
              <a:rPr lang="en-US" sz="2800" dirty="0"/>
              <a:t> </a:t>
            </a:r>
            <a:r>
              <a:rPr lang="en-US" sz="2800" dirty="0" err="1"/>
              <a:t>đến</a:t>
            </a:r>
            <a:r>
              <a:rPr lang="en-US" sz="2800" dirty="0"/>
              <a:t> Kim </a:t>
            </a:r>
            <a:r>
              <a:rPr lang="en-US" sz="2800" dirty="0" err="1"/>
              <a:t>Tinh</a:t>
            </a:r>
            <a:r>
              <a:rPr lang="en-US" sz="2800" dirty="0"/>
              <a:t>, </a:t>
            </a:r>
            <a:r>
              <a:rPr lang="en-US" sz="2800" dirty="0" err="1"/>
              <a:t>Mộc</a:t>
            </a:r>
            <a:r>
              <a:rPr lang="en-US" sz="2800" dirty="0"/>
              <a:t> </a:t>
            </a:r>
            <a:r>
              <a:rPr lang="en-US" sz="2800" dirty="0" err="1"/>
              <a:t>Tinh</a:t>
            </a:r>
            <a:r>
              <a:rPr lang="en-US" sz="2800" dirty="0"/>
              <a:t>, </a:t>
            </a:r>
            <a:r>
              <a:rPr lang="en-US" sz="2800" dirty="0" err="1"/>
              <a:t>Hỏa</a:t>
            </a:r>
            <a:r>
              <a:rPr lang="en-US" sz="2800" dirty="0"/>
              <a:t> </a:t>
            </a:r>
            <a:r>
              <a:rPr lang="en-US" sz="2800" dirty="0" err="1"/>
              <a:t>Tinh</a:t>
            </a:r>
            <a:r>
              <a:rPr lang="en-US" sz="2800" dirty="0"/>
              <a:t>, </a:t>
            </a:r>
            <a:r>
              <a:rPr lang="en-US" sz="2800" dirty="0" err="1"/>
              <a:t>Thủy</a:t>
            </a:r>
            <a:r>
              <a:rPr lang="en-US" sz="2800" dirty="0"/>
              <a:t> </a:t>
            </a:r>
            <a:r>
              <a:rPr lang="en-US" sz="2800" dirty="0" err="1"/>
              <a:t>Tinh</a:t>
            </a:r>
            <a:r>
              <a:rPr lang="en-US" sz="2800" dirty="0"/>
              <a:t>, </a:t>
            </a:r>
            <a:r>
              <a:rPr lang="en-US" sz="2800" dirty="0" err="1"/>
              <a:t>Thổ</a:t>
            </a:r>
            <a:r>
              <a:rPr lang="en-US" sz="2800" dirty="0"/>
              <a:t> </a:t>
            </a:r>
            <a:r>
              <a:rPr lang="en-US" sz="2800" dirty="0" err="1"/>
              <a:t>Tinh</a:t>
            </a:r>
            <a:r>
              <a:rPr lang="en-US" sz="2800" dirty="0"/>
              <a:t>. </a:t>
            </a:r>
            <a:r>
              <a:rPr lang="en-US" sz="2800" dirty="0" err="1"/>
              <a:t>Quan</a:t>
            </a:r>
            <a:r>
              <a:rPr lang="en-US" sz="2800" dirty="0"/>
              <a:t> </a:t>
            </a:r>
            <a:r>
              <a:rPr lang="en-US" sz="2800" dirty="0" err="1"/>
              <a:t>sát</a:t>
            </a:r>
            <a:r>
              <a:rPr lang="en-US" sz="2800" dirty="0"/>
              <a:t> </a:t>
            </a:r>
            <a:r>
              <a:rPr lang="en-US" sz="2800" dirty="0" err="1"/>
              <a:t>thiên</a:t>
            </a:r>
            <a:r>
              <a:rPr lang="en-US" sz="2800" dirty="0"/>
              <a:t> </a:t>
            </a:r>
            <a:r>
              <a:rPr lang="en-US" sz="2800" dirty="0" err="1"/>
              <a:t>văn</a:t>
            </a:r>
            <a:r>
              <a:rPr lang="en-US" sz="2800" dirty="0"/>
              <a:t>, </a:t>
            </a:r>
            <a:r>
              <a:rPr lang="en-US" sz="2800" dirty="0" err="1"/>
              <a:t>quy</a:t>
            </a:r>
            <a:r>
              <a:rPr lang="en-US" sz="2800" dirty="0"/>
              <a:t> </a:t>
            </a:r>
            <a:r>
              <a:rPr lang="en-US" sz="2800" dirty="0" err="1"/>
              <a:t>luật</a:t>
            </a:r>
            <a:r>
              <a:rPr lang="en-US" sz="2800" dirty="0"/>
              <a:t> </a:t>
            </a:r>
            <a:r>
              <a:rPr lang="en-US" sz="2800" dirty="0" err="1"/>
              <a:t>lên</a:t>
            </a:r>
            <a:r>
              <a:rPr lang="en-US" sz="2800" dirty="0"/>
              <a:t> </a:t>
            </a:r>
            <a:r>
              <a:rPr lang="en-US" sz="2800" dirty="0" err="1"/>
              <a:t>xuống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mực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r>
              <a:rPr lang="en-US" sz="2800" dirty="0"/>
              <a:t> song Nile, </a:t>
            </a:r>
            <a:r>
              <a:rPr lang="en-US" sz="2800" dirty="0" err="1"/>
              <a:t>họ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ra</a:t>
            </a:r>
            <a:r>
              <a:rPr lang="en-US" sz="2800" dirty="0"/>
              <a:t> </a:t>
            </a:r>
            <a:r>
              <a:rPr lang="en-US" sz="2800" dirty="0" err="1"/>
              <a:t>Dương</a:t>
            </a:r>
            <a:r>
              <a:rPr lang="en-US" sz="2800" dirty="0"/>
              <a:t> </a:t>
            </a:r>
            <a:r>
              <a:rPr lang="en-US" sz="2800" dirty="0" err="1"/>
              <a:t>Lịch</a:t>
            </a:r>
            <a:r>
              <a:rPr lang="en-US" sz="2800" dirty="0"/>
              <a:t> </a:t>
            </a:r>
            <a:r>
              <a:rPr lang="en-US" sz="2800" dirty="0" err="1"/>
              <a:t>cổ</a:t>
            </a:r>
            <a:r>
              <a:rPr lang="en-US" sz="2800" dirty="0"/>
              <a:t>.</a:t>
            </a:r>
          </a:p>
        </p:txBody>
      </p:sp>
      <p:pic>
        <p:nvPicPr>
          <p:cNvPr id="5124" name="Picture 4" descr="Ẩm thực Ai Cập cổ đại – Wikipedia tiếng Việ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908629"/>
            <a:ext cx="3628570" cy="319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711200" y="5254171"/>
            <a:ext cx="4862286" cy="609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Nông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nghiệp</a:t>
            </a:r>
            <a:r>
              <a:rPr lang="en-US" sz="2800" b="1" dirty="0">
                <a:solidFill>
                  <a:schemeClr val="tx1"/>
                </a:solidFill>
              </a:rPr>
              <a:t> ở Ai </a:t>
            </a:r>
            <a:r>
              <a:rPr lang="en-US" sz="2800" b="1" dirty="0" err="1">
                <a:solidFill>
                  <a:schemeClr val="tx1"/>
                </a:solidFill>
              </a:rPr>
              <a:t>Cập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cổ</a:t>
            </a:r>
            <a:endParaRPr lang="en-US" sz="2800" b="1" dirty="0">
              <a:solidFill>
                <a:schemeClr val="tx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11200" y="1886858"/>
            <a:ext cx="4862286" cy="3974753"/>
            <a:chOff x="711200" y="1886858"/>
            <a:chExt cx="4862286" cy="3974753"/>
          </a:xfrm>
        </p:grpSpPr>
        <p:pic>
          <p:nvPicPr>
            <p:cNvPr id="5126" name="Picture 6" descr="đồng hồ Mặt Trời ai cập - KhoaHoc.tv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9699" y="1886858"/>
              <a:ext cx="3628571" cy="3217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ounded Rectangle 11"/>
            <p:cNvSpPr/>
            <p:nvPr/>
          </p:nvSpPr>
          <p:spPr>
            <a:xfrm>
              <a:off x="711200" y="5252011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</a:rPr>
                <a:t>Đồng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hồ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Mặt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Trời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11199" y="1884698"/>
            <a:ext cx="4862286" cy="3996978"/>
            <a:chOff x="711199" y="1884698"/>
            <a:chExt cx="4862286" cy="3996978"/>
          </a:xfrm>
        </p:grpSpPr>
        <p:pic>
          <p:nvPicPr>
            <p:cNvPr id="5128" name="Picture 8" descr="Phát minh đồng hồ độc đáo của người Ai Cập cổ đại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9698" y="1884698"/>
              <a:ext cx="3628572" cy="3217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ounded Rectangle 14"/>
            <p:cNvSpPr/>
            <p:nvPr/>
          </p:nvSpPr>
          <p:spPr>
            <a:xfrm>
              <a:off x="711199" y="5272076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</a:rPr>
                <a:t>Đồng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hồ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nước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11199" y="1861132"/>
            <a:ext cx="4862286" cy="4009432"/>
            <a:chOff x="711199" y="1861132"/>
            <a:chExt cx="4862286" cy="4009432"/>
          </a:xfrm>
        </p:grpSpPr>
        <p:pic>
          <p:nvPicPr>
            <p:cNvPr id="5130" name="Picture 10" descr="Bản đồ sao - Cách đọc, giải mã và xem bản đồ miễn phí 100%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9698" y="1861132"/>
              <a:ext cx="3628571" cy="3240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ounded Rectangle 17"/>
            <p:cNvSpPr/>
            <p:nvPr/>
          </p:nvSpPr>
          <p:spPr>
            <a:xfrm>
              <a:off x="711199" y="5260964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</a:rPr>
                <a:t>Bản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đồ</a:t>
              </a:r>
              <a:r>
                <a:rPr lang="en-US" sz="2800" b="1" dirty="0">
                  <a:solidFill>
                    <a:schemeClr val="tx1"/>
                  </a:solidFill>
                </a:rPr>
                <a:t> 12 </a:t>
              </a:r>
              <a:r>
                <a:rPr lang="en-US" sz="2800" b="1" dirty="0" err="1">
                  <a:solidFill>
                    <a:schemeClr val="tx1"/>
                  </a:solidFill>
                </a:rPr>
                <a:t>cung</a:t>
              </a:r>
              <a:r>
                <a:rPr lang="en-US" sz="2800" b="1" dirty="0">
                  <a:solidFill>
                    <a:schemeClr val="tx1"/>
                  </a:solidFill>
                </a:rPr>
                <a:t> Hoàng </a:t>
              </a:r>
              <a:r>
                <a:rPr lang="en-US" sz="2800" b="1" dirty="0" err="1">
                  <a:solidFill>
                    <a:schemeClr val="tx1"/>
                  </a:solidFill>
                </a:rPr>
                <a:t>đạo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11199" y="1850019"/>
            <a:ext cx="4862286" cy="4044713"/>
            <a:chOff x="711199" y="1850019"/>
            <a:chExt cx="4862286" cy="404471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9"/>
            <a:srcRect l="26610"/>
            <a:stretch/>
          </p:blipFill>
          <p:spPr>
            <a:xfrm>
              <a:off x="1412335" y="1850019"/>
              <a:ext cx="3625933" cy="3251751"/>
            </a:xfrm>
            <a:prstGeom prst="rect">
              <a:avLst/>
            </a:prstGeom>
          </p:spPr>
        </p:pic>
        <p:sp>
          <p:nvSpPr>
            <p:cNvPr id="21" name="Rounded Rectangle 20"/>
            <p:cNvSpPr/>
            <p:nvPr/>
          </p:nvSpPr>
          <p:spPr>
            <a:xfrm>
              <a:off x="711199" y="5285132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</a:rPr>
                <a:t>Thiên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thể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người</a:t>
              </a:r>
              <a:r>
                <a:rPr lang="en-US" sz="2800" b="1" dirty="0">
                  <a:solidFill>
                    <a:schemeClr val="tx1"/>
                  </a:solidFill>
                </a:rPr>
                <a:t> Ai </a:t>
              </a:r>
              <a:r>
                <a:rPr lang="en-US" sz="2800" b="1" dirty="0" err="1">
                  <a:solidFill>
                    <a:schemeClr val="tx1"/>
                  </a:solidFill>
                </a:rPr>
                <a:t>Cập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cổ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biết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11199" y="1850019"/>
            <a:ext cx="4862286" cy="4011592"/>
            <a:chOff x="711199" y="1850019"/>
            <a:chExt cx="4862286" cy="4011592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409697" y="1850019"/>
              <a:ext cx="3692558" cy="3251751"/>
            </a:xfrm>
            <a:prstGeom prst="rect">
              <a:avLst/>
            </a:prstGeom>
          </p:spPr>
        </p:pic>
        <p:sp>
          <p:nvSpPr>
            <p:cNvPr id="25" name="Rounded Rectangle 24"/>
            <p:cNvSpPr/>
            <p:nvPr/>
          </p:nvSpPr>
          <p:spPr>
            <a:xfrm>
              <a:off x="711199" y="5252011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 err="1">
                  <a:solidFill>
                    <a:schemeClr val="tx1"/>
                  </a:solidFill>
                </a:rPr>
                <a:t>Dương</a:t>
              </a:r>
              <a:r>
                <a:rPr lang="en-US" sz="2700" b="1" dirty="0">
                  <a:solidFill>
                    <a:schemeClr val="tx1"/>
                  </a:solidFill>
                </a:rPr>
                <a:t> </a:t>
              </a:r>
              <a:r>
                <a:rPr lang="en-US" sz="2700" b="1" dirty="0" err="1">
                  <a:solidFill>
                    <a:schemeClr val="tx1"/>
                  </a:solidFill>
                </a:rPr>
                <a:t>Lịch</a:t>
              </a:r>
              <a:r>
                <a:rPr lang="en-US" sz="2700" b="1" dirty="0">
                  <a:solidFill>
                    <a:schemeClr val="tx1"/>
                  </a:solidFill>
                </a:rPr>
                <a:t> </a:t>
              </a:r>
              <a:r>
                <a:rPr lang="en-US" sz="2700" b="1" dirty="0" err="1">
                  <a:solidFill>
                    <a:schemeClr val="tx1"/>
                  </a:solidFill>
                </a:rPr>
                <a:t>của</a:t>
              </a:r>
              <a:r>
                <a:rPr lang="en-US" sz="2700" b="1" dirty="0">
                  <a:solidFill>
                    <a:schemeClr val="tx1"/>
                  </a:solidFill>
                </a:rPr>
                <a:t> </a:t>
              </a:r>
              <a:r>
                <a:rPr lang="en-US" sz="2700" b="1" dirty="0" err="1">
                  <a:solidFill>
                    <a:schemeClr val="tx1"/>
                  </a:solidFill>
                </a:rPr>
                <a:t>người</a:t>
              </a:r>
              <a:r>
                <a:rPr lang="en-US" sz="2700" b="1" dirty="0">
                  <a:solidFill>
                    <a:schemeClr val="tx1"/>
                  </a:solidFill>
                </a:rPr>
                <a:t> Ai </a:t>
              </a:r>
              <a:r>
                <a:rPr lang="en-US" sz="2700" b="1" dirty="0" err="1">
                  <a:solidFill>
                    <a:schemeClr val="tx1"/>
                  </a:solidFill>
                </a:rPr>
                <a:t>Cập</a:t>
              </a:r>
              <a:r>
                <a:rPr lang="en-US" sz="2700" b="1" dirty="0">
                  <a:solidFill>
                    <a:schemeClr val="tx1"/>
                  </a:solidFill>
                </a:rPr>
                <a:t> </a:t>
              </a:r>
              <a:r>
                <a:rPr lang="en-US" sz="2700" b="1" dirty="0" err="1">
                  <a:solidFill>
                    <a:schemeClr val="tx1"/>
                  </a:solidFill>
                </a:rPr>
                <a:t>cổ</a:t>
              </a:r>
              <a:endParaRPr lang="en-US" sz="27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5586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10" grpId="0" animBg="1"/>
      <p:bldP spid="1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hữ tượng hình của người Ai Cập cổ đạ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-1"/>
            <a:ext cx="12192002" cy="6871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4" descr="Papyrus Images – Browse 49,936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3" b="99722" l="0" r="9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14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orizontal Scroll 3"/>
          <p:cNvSpPr/>
          <p:nvPr/>
        </p:nvSpPr>
        <p:spPr>
          <a:xfrm>
            <a:off x="711200" y="595086"/>
            <a:ext cx="5232400" cy="1161143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 - b/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00" b="1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599" y="595086"/>
            <a:ext cx="56823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err="1"/>
              <a:t>Toán</a:t>
            </a:r>
            <a:r>
              <a:rPr lang="en-US" sz="2800" b="1" dirty="0"/>
              <a:t> </a:t>
            </a:r>
            <a:r>
              <a:rPr lang="en-US" sz="2800" b="1" dirty="0" err="1"/>
              <a:t>học</a:t>
            </a:r>
            <a:endParaRPr lang="en-US" sz="2800" b="1" dirty="0"/>
          </a:p>
          <a:p>
            <a:r>
              <a:rPr lang="en-US" sz="2800" dirty="0" err="1"/>
              <a:t>Người</a:t>
            </a:r>
            <a:r>
              <a:rPr lang="en-US" sz="2800" dirty="0"/>
              <a:t> Ai </a:t>
            </a:r>
            <a:r>
              <a:rPr lang="en-US" sz="2800" dirty="0" err="1"/>
              <a:t>Cập</a:t>
            </a:r>
            <a:r>
              <a:rPr lang="en-US" sz="2800" dirty="0"/>
              <a:t> </a:t>
            </a:r>
            <a:r>
              <a:rPr lang="en-US" sz="2800" dirty="0" err="1"/>
              <a:t>cổ</a:t>
            </a:r>
            <a:r>
              <a:rPr lang="en-US" sz="2800" dirty="0"/>
              <a:t> </a:t>
            </a:r>
            <a:r>
              <a:rPr lang="en-US" sz="2800" dirty="0" err="1"/>
              <a:t>giỏi</a:t>
            </a:r>
            <a:r>
              <a:rPr lang="en-US" sz="2800" dirty="0"/>
              <a:t> </a:t>
            </a:r>
            <a:r>
              <a:rPr lang="en-US" sz="2800" dirty="0" err="1"/>
              <a:t>số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hình</a:t>
            </a:r>
            <a:r>
              <a:rPr lang="en-US" sz="2800" dirty="0"/>
              <a:t> </a:t>
            </a:r>
            <a:r>
              <a:rPr lang="en-US" sz="2800" dirty="0" err="1"/>
              <a:t>học</a:t>
            </a:r>
            <a:r>
              <a:rPr lang="en-US" sz="2800" dirty="0"/>
              <a:t>. </a:t>
            </a:r>
            <a:r>
              <a:rPr lang="en-US" sz="2800" dirty="0" err="1"/>
              <a:t>Họ</a:t>
            </a:r>
            <a:r>
              <a:rPr lang="en-US" sz="2800" dirty="0"/>
              <a:t> </a:t>
            </a:r>
            <a:r>
              <a:rPr lang="en-US" sz="2800" dirty="0" err="1"/>
              <a:t>phát</a:t>
            </a:r>
            <a:r>
              <a:rPr lang="en-US" sz="2800" dirty="0"/>
              <a:t> minh </a:t>
            </a:r>
            <a:r>
              <a:rPr lang="en-US" sz="2800" dirty="0" err="1"/>
              <a:t>hệ</a:t>
            </a:r>
            <a:r>
              <a:rPr lang="en-US" sz="2800" dirty="0"/>
              <a:t> </a:t>
            </a:r>
            <a:r>
              <a:rPr lang="en-US" sz="2800" dirty="0" err="1"/>
              <a:t>đếm</a:t>
            </a:r>
            <a:r>
              <a:rPr lang="en-US" sz="2800" dirty="0"/>
              <a:t> </a:t>
            </a:r>
            <a:r>
              <a:rPr lang="en-US" sz="2800" dirty="0" err="1"/>
              <a:t>thập</a:t>
            </a:r>
            <a:r>
              <a:rPr lang="en-US" sz="2800" dirty="0"/>
              <a:t> </a:t>
            </a:r>
            <a:r>
              <a:rPr lang="en-US" sz="2800" dirty="0" err="1"/>
              <a:t>phân</a:t>
            </a:r>
            <a:r>
              <a:rPr lang="en-US" sz="2800" dirty="0"/>
              <a:t>, </a:t>
            </a:r>
            <a:r>
              <a:rPr lang="en-US" sz="2800" dirty="0" err="1"/>
              <a:t>tạo</a:t>
            </a:r>
            <a:r>
              <a:rPr lang="en-US" sz="2800" dirty="0"/>
              <a:t> </a:t>
            </a:r>
            <a:r>
              <a:rPr lang="en-US" sz="2800" dirty="0" err="1"/>
              <a:t>ra</a:t>
            </a:r>
            <a:r>
              <a:rPr lang="en-US" sz="2800" dirty="0"/>
              <a:t> </a:t>
            </a:r>
            <a:r>
              <a:rPr lang="en-US" sz="2800" dirty="0" err="1"/>
              <a:t>chữ</a:t>
            </a:r>
            <a:r>
              <a:rPr lang="en-US" sz="2800" dirty="0"/>
              <a:t> </a:t>
            </a:r>
            <a:r>
              <a:rPr lang="en-US" sz="2800" dirty="0" err="1"/>
              <a:t>số</a:t>
            </a:r>
            <a:r>
              <a:rPr lang="en-US" sz="2800" dirty="0"/>
              <a:t>, </a:t>
            </a:r>
            <a:r>
              <a:rPr lang="en-US" sz="2800" dirty="0" err="1"/>
              <a:t>giải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phương</a:t>
            </a:r>
            <a:r>
              <a:rPr lang="en-US" sz="2800" dirty="0"/>
              <a:t> </a:t>
            </a:r>
            <a:r>
              <a:rPr lang="en-US" sz="2800" dirty="0" err="1"/>
              <a:t>trình</a:t>
            </a:r>
            <a:r>
              <a:rPr lang="en-US" sz="2800" dirty="0"/>
              <a:t> </a:t>
            </a:r>
            <a:r>
              <a:rPr lang="en-US" sz="2800" dirty="0" err="1"/>
              <a:t>bậc</a:t>
            </a:r>
            <a:r>
              <a:rPr lang="en-US" sz="2800" dirty="0"/>
              <a:t> </a:t>
            </a:r>
            <a:r>
              <a:rPr lang="en-US" sz="2800" dirty="0" err="1"/>
              <a:t>nhất</a:t>
            </a:r>
            <a:r>
              <a:rPr lang="en-US" sz="2800" dirty="0"/>
              <a:t>, </a:t>
            </a:r>
            <a:r>
              <a:rPr lang="en-US" sz="2800" dirty="0" err="1"/>
              <a:t>tính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diện</a:t>
            </a:r>
            <a:r>
              <a:rPr lang="en-US" sz="2800" dirty="0"/>
              <a:t> </a:t>
            </a:r>
            <a:r>
              <a:rPr lang="en-US" sz="2800" dirty="0" err="1"/>
              <a:t>tích</a:t>
            </a:r>
            <a:r>
              <a:rPr lang="en-US" sz="2800" dirty="0"/>
              <a:t>, </a:t>
            </a:r>
            <a:r>
              <a:rPr lang="en-US" sz="2800" dirty="0" err="1"/>
              <a:t>thể</a:t>
            </a:r>
            <a:r>
              <a:rPr lang="en-US" sz="2800" dirty="0"/>
              <a:t> </a:t>
            </a:r>
            <a:r>
              <a:rPr lang="en-US" sz="2800" dirty="0" err="1"/>
              <a:t>tích</a:t>
            </a:r>
            <a:r>
              <a:rPr lang="en-US" sz="2800" dirty="0"/>
              <a:t> 1 </a:t>
            </a:r>
            <a:r>
              <a:rPr lang="en-US" sz="2800" dirty="0" err="1"/>
              <a:t>số</a:t>
            </a:r>
            <a:r>
              <a:rPr lang="en-US" sz="2800" dirty="0"/>
              <a:t> </a:t>
            </a:r>
            <a:r>
              <a:rPr lang="en-US" sz="2800" dirty="0" err="1"/>
              <a:t>hình</a:t>
            </a:r>
            <a:r>
              <a:rPr lang="en-US" sz="2800" dirty="0"/>
              <a:t> </a:t>
            </a:r>
            <a:r>
              <a:rPr lang="en-US" sz="2800" dirty="0" err="1"/>
              <a:t>cơ</a:t>
            </a:r>
            <a:r>
              <a:rPr lang="en-US" sz="2800" dirty="0"/>
              <a:t> </a:t>
            </a:r>
            <a:r>
              <a:rPr lang="en-US" sz="2800" dirty="0" err="1"/>
              <a:t>bản</a:t>
            </a:r>
            <a:r>
              <a:rPr lang="en-US" sz="2800" dirty="0"/>
              <a:t>, </a:t>
            </a:r>
            <a:r>
              <a:rPr lang="en-US" sz="2800" dirty="0" err="1"/>
              <a:t>tính</a:t>
            </a:r>
            <a:r>
              <a:rPr lang="en-US" sz="2800" dirty="0"/>
              <a:t> </a:t>
            </a:r>
            <a:r>
              <a:rPr lang="en-US" sz="2800" dirty="0" err="1"/>
              <a:t>số</a:t>
            </a:r>
            <a:r>
              <a:rPr lang="en-US" sz="2800" dirty="0"/>
              <a:t> </a:t>
            </a:r>
            <a:r>
              <a:rPr lang="el-GR" sz="2800" dirty="0"/>
              <a:t>π</a:t>
            </a:r>
            <a:r>
              <a:rPr lang="en-US" sz="2800" dirty="0"/>
              <a:t> (pi) = 3,16…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11199" y="1918377"/>
            <a:ext cx="4862286" cy="3943234"/>
            <a:chOff x="711199" y="1918377"/>
            <a:chExt cx="4862286" cy="3943234"/>
          </a:xfrm>
        </p:grpSpPr>
        <p:sp>
          <p:nvSpPr>
            <p:cNvPr id="8" name="Rounded Rectangle 7"/>
            <p:cNvSpPr/>
            <p:nvPr/>
          </p:nvSpPr>
          <p:spPr>
            <a:xfrm>
              <a:off x="711199" y="5252011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err="1">
                  <a:solidFill>
                    <a:schemeClr val="tx1"/>
                  </a:solidFill>
                </a:rPr>
                <a:t>Hệ</a:t>
              </a:r>
              <a:r>
                <a:rPr lang="en-US" sz="2200" b="1" dirty="0">
                  <a:solidFill>
                    <a:schemeClr val="tx1"/>
                  </a:solidFill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</a:rPr>
                <a:t>đếm</a:t>
              </a:r>
              <a:r>
                <a:rPr lang="en-US" sz="2200" b="1" dirty="0">
                  <a:solidFill>
                    <a:schemeClr val="tx1"/>
                  </a:solidFill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</a:rPr>
                <a:t>thập</a:t>
              </a:r>
              <a:r>
                <a:rPr lang="en-US" sz="2200" b="1" dirty="0">
                  <a:solidFill>
                    <a:schemeClr val="tx1"/>
                  </a:solidFill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</a:rPr>
                <a:t>phân</a:t>
              </a:r>
              <a:r>
                <a:rPr lang="en-US" sz="2200" b="1" dirty="0">
                  <a:solidFill>
                    <a:schemeClr val="tx1"/>
                  </a:solidFill>
                </a:rPr>
                <a:t>, </a:t>
              </a:r>
              <a:r>
                <a:rPr lang="en-US" sz="2200" b="1" dirty="0" err="1">
                  <a:solidFill>
                    <a:schemeClr val="tx1"/>
                  </a:solidFill>
                </a:rPr>
                <a:t>chữ</a:t>
              </a:r>
              <a:r>
                <a:rPr lang="en-US" sz="2200" b="1" dirty="0">
                  <a:solidFill>
                    <a:schemeClr val="tx1"/>
                  </a:solidFill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</a:rPr>
                <a:t>số</a:t>
              </a:r>
              <a:r>
                <a:rPr lang="en-US" sz="2200" b="1" dirty="0">
                  <a:solidFill>
                    <a:schemeClr val="tx1"/>
                  </a:solidFill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</a:rPr>
                <a:t>của</a:t>
              </a:r>
              <a:r>
                <a:rPr lang="en-US" sz="2200" b="1" dirty="0">
                  <a:solidFill>
                    <a:schemeClr val="tx1"/>
                  </a:solidFill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</a:rPr>
                <a:t>người</a:t>
              </a:r>
              <a:endParaRPr lang="en-US" sz="2200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sz="2200" b="1" dirty="0">
                  <a:solidFill>
                    <a:schemeClr val="tx1"/>
                  </a:solidFill>
                </a:rPr>
                <a:t> Ai </a:t>
              </a:r>
              <a:r>
                <a:rPr lang="en-US" sz="2200" b="1" dirty="0" err="1">
                  <a:solidFill>
                    <a:schemeClr val="tx1"/>
                  </a:solidFill>
                </a:rPr>
                <a:t>Cập</a:t>
              </a:r>
              <a:r>
                <a:rPr lang="en-US" sz="2200" b="1" dirty="0">
                  <a:solidFill>
                    <a:schemeClr val="tx1"/>
                  </a:solidFill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</a:rPr>
                <a:t>cổ</a:t>
              </a:r>
              <a:endParaRPr lang="en-US" sz="2200" b="1" dirty="0">
                <a:solidFill>
                  <a:schemeClr val="tx1"/>
                </a:solidFill>
              </a:endParaRPr>
            </a:p>
          </p:txBody>
        </p:sp>
        <p:pic>
          <p:nvPicPr>
            <p:cNvPr id="6146" name="Picture 2" descr="Văn minh thế giới: Toán Ai Cập cổ đại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3687" y="1918377"/>
              <a:ext cx="3527426" cy="3171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09041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hữ tượng hình của người Ai Cập cổ đạ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-1"/>
            <a:ext cx="12192002" cy="6871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4" descr="Papyrus Images – Browse 49,936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3" b="99722" l="0" r="9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14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orizontal Scroll 3"/>
          <p:cNvSpPr/>
          <p:nvPr/>
        </p:nvSpPr>
        <p:spPr>
          <a:xfrm>
            <a:off x="711200" y="595086"/>
            <a:ext cx="5232400" cy="1161143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 - b/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00" b="1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54800" y="848288"/>
            <a:ext cx="4543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err="1"/>
              <a:t>Toán</a:t>
            </a:r>
            <a:r>
              <a:rPr lang="en-US" sz="2800" b="1" dirty="0"/>
              <a:t> </a:t>
            </a:r>
            <a:r>
              <a:rPr lang="en-US" sz="2800" b="1" dirty="0" err="1"/>
              <a:t>học</a:t>
            </a:r>
            <a:endParaRPr lang="en-US" sz="2800" b="1" dirty="0"/>
          </a:p>
          <a:p>
            <a:r>
              <a:rPr lang="en-US" sz="2800" dirty="0" err="1"/>
              <a:t>Người</a:t>
            </a:r>
            <a:r>
              <a:rPr lang="en-US" sz="2800" dirty="0"/>
              <a:t> Ai </a:t>
            </a:r>
            <a:r>
              <a:rPr lang="en-US" sz="2800" dirty="0" err="1"/>
              <a:t>Cập</a:t>
            </a:r>
            <a:r>
              <a:rPr lang="en-US" sz="2800" dirty="0"/>
              <a:t>  </a:t>
            </a:r>
            <a:r>
              <a:rPr lang="en-US" sz="2800" dirty="0" err="1"/>
              <a:t>tính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diện</a:t>
            </a:r>
            <a:r>
              <a:rPr lang="en-US" sz="2800" dirty="0"/>
              <a:t> </a:t>
            </a:r>
            <a:r>
              <a:rPr lang="en-US" sz="2800" dirty="0" err="1"/>
              <a:t>tích</a:t>
            </a:r>
            <a:r>
              <a:rPr lang="en-US" sz="2800" dirty="0"/>
              <a:t>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hình</a:t>
            </a:r>
            <a:r>
              <a:rPr lang="en-US" sz="2800" dirty="0"/>
              <a:t>.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49" y="2152545"/>
            <a:ext cx="4679951" cy="390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7" y="2152546"/>
            <a:ext cx="4972049" cy="3906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9758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1749" descr="1-19">
            <a:extLst>
              <a:ext uri="{FF2B5EF4-FFF2-40B4-BE49-F238E27FC236}">
                <a16:creationId xmlns:a16="http://schemas.microsoft.com/office/drawing/2014/main" id="{4CBB8F83-E763-6A49-B4E8-08DA4E2F7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-147360"/>
            <a:ext cx="6400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58FF02-C5FD-704F-9DC8-654856FEC16F}"/>
              </a:ext>
            </a:extLst>
          </p:cNvPr>
          <p:cNvSpPr txBox="1"/>
          <p:nvPr/>
        </p:nvSpPr>
        <p:spPr>
          <a:xfrm>
            <a:off x="6129867" y="193092"/>
            <a:ext cx="5791200" cy="2062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x-none" sz="42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Dựa vào bảng chữ số của người Ai Cập, em hãy làm các phép tính sau: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3ECAB78-665E-E54C-93E1-447765CA64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" t="3613" r="3039" b="5090"/>
          <a:stretch/>
        </p:blipFill>
        <p:spPr bwMode="auto">
          <a:xfrm>
            <a:off x="16933" y="-33061"/>
            <a:ext cx="5791200" cy="689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9C900E-91BC-8A4E-AF76-79EEAD2C47E1}"/>
              </a:ext>
            </a:extLst>
          </p:cNvPr>
          <p:cNvSpPr txBox="1"/>
          <p:nvPr/>
        </p:nvSpPr>
        <p:spPr>
          <a:xfrm>
            <a:off x="6096000" y="2981580"/>
            <a:ext cx="477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x-none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124 + 312 =  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59B830-B478-DE42-A8EF-2FC3C070663B}"/>
              </a:ext>
            </a:extLst>
          </p:cNvPr>
          <p:cNvSpPr txBox="1"/>
          <p:nvPr/>
        </p:nvSpPr>
        <p:spPr>
          <a:xfrm>
            <a:off x="6129867" y="4749800"/>
            <a:ext cx="477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x-none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1565 + 1243 = ?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55997517-2F02-7E46-9264-522223E29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4401" y="5867401"/>
            <a:ext cx="1338975" cy="1205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675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hững kim tự tháp Ai Cập cổ đại cất giấu những gì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56"/>
            <a:ext cx="12192000" cy="687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4" descr="Papyrus Images – Browse 49,936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3" b="99722" l="0" r="9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14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orizontal Scroll 3"/>
          <p:cNvSpPr/>
          <p:nvPr/>
        </p:nvSpPr>
        <p:spPr>
          <a:xfrm>
            <a:off x="711200" y="595086"/>
            <a:ext cx="5232400" cy="1161143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 - b/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00" b="1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599" y="595086"/>
            <a:ext cx="568234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Y </a:t>
            </a:r>
            <a:r>
              <a:rPr lang="en-US" sz="2800" b="1" dirty="0" err="1"/>
              <a:t>học</a:t>
            </a:r>
            <a:endParaRPr lang="en-US" sz="2800" b="1" dirty="0"/>
          </a:p>
          <a:p>
            <a:r>
              <a:rPr lang="en-US" sz="2800" dirty="0" err="1"/>
              <a:t>Người</a:t>
            </a:r>
            <a:r>
              <a:rPr lang="en-US" sz="2800" dirty="0"/>
              <a:t> Ai </a:t>
            </a:r>
            <a:r>
              <a:rPr lang="en-US" sz="2800" dirty="0" err="1"/>
              <a:t>Cập</a:t>
            </a:r>
            <a:r>
              <a:rPr lang="en-US" sz="2800" dirty="0"/>
              <a:t> </a:t>
            </a:r>
            <a:r>
              <a:rPr lang="en-US" sz="2800" dirty="0" err="1"/>
              <a:t>cổ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nhiều</a:t>
            </a:r>
            <a:r>
              <a:rPr lang="en-US" sz="2800" dirty="0"/>
              <a:t> </a:t>
            </a:r>
            <a:r>
              <a:rPr lang="en-US" sz="2800" dirty="0" err="1"/>
              <a:t>hiểu</a:t>
            </a:r>
            <a:r>
              <a:rPr lang="en-US" sz="2800" dirty="0"/>
              <a:t> </a:t>
            </a:r>
            <a:r>
              <a:rPr lang="en-US" sz="2800" dirty="0" err="1"/>
              <a:t>biết</a:t>
            </a:r>
            <a:r>
              <a:rPr lang="en-US" sz="2800" dirty="0"/>
              <a:t> </a:t>
            </a:r>
            <a:r>
              <a:rPr lang="en-US" sz="2800" dirty="0" err="1"/>
              <a:t>về</a:t>
            </a:r>
            <a:r>
              <a:rPr lang="en-US" sz="2800" dirty="0"/>
              <a:t> </a:t>
            </a:r>
            <a:r>
              <a:rPr lang="en-US" sz="2800" dirty="0" err="1"/>
              <a:t>cơ</a:t>
            </a:r>
            <a:r>
              <a:rPr lang="en-US" sz="2800" dirty="0"/>
              <a:t> </a:t>
            </a:r>
            <a:r>
              <a:rPr lang="en-US" sz="2800" dirty="0" err="1"/>
              <a:t>thể</a:t>
            </a:r>
            <a:r>
              <a:rPr lang="en-US" sz="2800" dirty="0"/>
              <a:t> con </a:t>
            </a:r>
            <a:r>
              <a:rPr lang="en-US" sz="2800" dirty="0" err="1"/>
              <a:t>người</a:t>
            </a:r>
            <a:r>
              <a:rPr lang="en-US" sz="2800" dirty="0"/>
              <a:t> </a:t>
            </a:r>
            <a:r>
              <a:rPr lang="en-US" sz="2800" dirty="0" err="1"/>
              <a:t>từ</a:t>
            </a:r>
            <a:r>
              <a:rPr lang="en-US" sz="2800" dirty="0"/>
              <a:t> </a:t>
            </a:r>
            <a:r>
              <a:rPr lang="en-US" sz="2800" dirty="0" err="1"/>
              <a:t>sớm</a:t>
            </a:r>
            <a:r>
              <a:rPr lang="en-US" sz="2800" dirty="0"/>
              <a:t>. </a:t>
            </a:r>
            <a:r>
              <a:rPr lang="en-US" sz="2800" dirty="0" err="1"/>
              <a:t>Họ</a:t>
            </a:r>
            <a:r>
              <a:rPr lang="en-US" sz="2800" dirty="0"/>
              <a:t> </a:t>
            </a:r>
            <a:r>
              <a:rPr lang="en-US" sz="2800" dirty="0" err="1"/>
              <a:t>tìm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nguyên</a:t>
            </a:r>
            <a:r>
              <a:rPr lang="en-US" sz="2800" dirty="0"/>
              <a:t> </a:t>
            </a:r>
            <a:r>
              <a:rPr lang="en-US" sz="2800" dirty="0" err="1"/>
              <a:t>nhân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bệnh</a:t>
            </a:r>
            <a:r>
              <a:rPr lang="en-US" sz="2800" dirty="0"/>
              <a:t> </a:t>
            </a:r>
            <a:r>
              <a:rPr lang="en-US" sz="2800" dirty="0" err="1"/>
              <a:t>tật</a:t>
            </a:r>
            <a:r>
              <a:rPr lang="en-US" sz="2800" dirty="0"/>
              <a:t>, </a:t>
            </a:r>
            <a:r>
              <a:rPr lang="en-US" sz="2800" dirty="0" err="1"/>
              <a:t>quan</a:t>
            </a:r>
            <a:r>
              <a:rPr lang="en-US" sz="2800" dirty="0"/>
              <a:t> </a:t>
            </a:r>
            <a:r>
              <a:rPr lang="en-US" sz="2800" dirty="0" err="1"/>
              <a:t>hệ</a:t>
            </a:r>
            <a:r>
              <a:rPr lang="en-US" sz="2800" dirty="0"/>
              <a:t> </a:t>
            </a:r>
            <a:r>
              <a:rPr lang="en-US" sz="2800" dirty="0" err="1"/>
              <a:t>giữa</a:t>
            </a:r>
            <a:r>
              <a:rPr lang="en-US" sz="2800" dirty="0"/>
              <a:t> </a:t>
            </a:r>
            <a:r>
              <a:rPr lang="en-US" sz="2800" dirty="0" err="1"/>
              <a:t>tim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mạch</a:t>
            </a:r>
            <a:r>
              <a:rPr lang="en-US" sz="2800" dirty="0"/>
              <a:t> </a:t>
            </a:r>
            <a:r>
              <a:rPr lang="en-US" sz="2800" dirty="0" err="1"/>
              <a:t>máu</a:t>
            </a:r>
            <a:r>
              <a:rPr lang="en-US" sz="2800" dirty="0"/>
              <a:t>. </a:t>
            </a:r>
            <a:r>
              <a:rPr lang="en-US" sz="2800" dirty="0" err="1"/>
              <a:t>Việc</a:t>
            </a:r>
            <a:r>
              <a:rPr lang="en-US" sz="2800" dirty="0"/>
              <a:t> </a:t>
            </a:r>
            <a:r>
              <a:rPr lang="en-US" sz="2800" dirty="0" err="1"/>
              <a:t>chữa</a:t>
            </a:r>
            <a:r>
              <a:rPr lang="en-US" sz="2800" dirty="0"/>
              <a:t> </a:t>
            </a:r>
            <a:r>
              <a:rPr lang="en-US" sz="2800" dirty="0" err="1"/>
              <a:t>bệnh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chuyên</a:t>
            </a:r>
            <a:r>
              <a:rPr lang="en-US" sz="2800" dirty="0"/>
              <a:t> </a:t>
            </a:r>
            <a:r>
              <a:rPr lang="en-US" sz="2800" dirty="0" err="1"/>
              <a:t>môn</a:t>
            </a:r>
            <a:r>
              <a:rPr lang="en-US" sz="2800" dirty="0"/>
              <a:t> </a:t>
            </a:r>
            <a:r>
              <a:rPr lang="en-US" sz="2800" dirty="0" err="1"/>
              <a:t>hóa</a:t>
            </a:r>
            <a:r>
              <a:rPr lang="en-US" sz="2800" dirty="0"/>
              <a:t>. </a:t>
            </a:r>
            <a:r>
              <a:rPr lang="en-US" sz="2800" dirty="0" err="1"/>
              <a:t>Tục</a:t>
            </a:r>
            <a:r>
              <a:rPr lang="en-US" sz="2800" dirty="0"/>
              <a:t> </a:t>
            </a:r>
            <a:r>
              <a:rPr lang="en-US" sz="2800" dirty="0" err="1"/>
              <a:t>ướp</a:t>
            </a:r>
            <a:r>
              <a:rPr lang="en-US" sz="2800" dirty="0"/>
              <a:t> </a:t>
            </a:r>
            <a:r>
              <a:rPr lang="en-US" sz="2800" dirty="0" err="1"/>
              <a:t>xác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phổ</a:t>
            </a:r>
            <a:r>
              <a:rPr lang="en-US" sz="2800" dirty="0"/>
              <a:t> </a:t>
            </a:r>
            <a:r>
              <a:rPr lang="en-US" sz="2800" dirty="0" err="1"/>
              <a:t>biến</a:t>
            </a:r>
            <a:r>
              <a:rPr lang="en-US" sz="2800" dirty="0"/>
              <a:t> </a:t>
            </a:r>
            <a:r>
              <a:rPr lang="en-US" sz="2800" dirty="0" err="1"/>
              <a:t>cho</a:t>
            </a:r>
            <a:r>
              <a:rPr lang="en-US" sz="2800" dirty="0"/>
              <a:t> </a:t>
            </a:r>
            <a:r>
              <a:rPr lang="en-US" sz="2800" dirty="0" err="1"/>
              <a:t>thấy</a:t>
            </a:r>
            <a:r>
              <a:rPr lang="en-US" sz="2800" dirty="0"/>
              <a:t> </a:t>
            </a:r>
            <a:r>
              <a:rPr lang="en-US" sz="2800" dirty="0" err="1"/>
              <a:t>người</a:t>
            </a:r>
            <a:r>
              <a:rPr lang="en-US" sz="2800" dirty="0"/>
              <a:t> Ai </a:t>
            </a:r>
            <a:r>
              <a:rPr lang="en-US" sz="2800" dirty="0" err="1"/>
              <a:t>Cập</a:t>
            </a:r>
            <a:r>
              <a:rPr lang="en-US" sz="2800" dirty="0"/>
              <a:t> </a:t>
            </a:r>
            <a:r>
              <a:rPr lang="en-US" sz="2800" dirty="0" err="1"/>
              <a:t>cổ</a:t>
            </a:r>
            <a:r>
              <a:rPr lang="en-US" sz="2800" dirty="0"/>
              <a:t> </a:t>
            </a:r>
            <a:r>
              <a:rPr lang="en-US" sz="2800" dirty="0" err="1"/>
              <a:t>khá</a:t>
            </a:r>
            <a:r>
              <a:rPr lang="en-US" sz="2800" dirty="0"/>
              <a:t> </a:t>
            </a:r>
            <a:r>
              <a:rPr lang="en-US" sz="2800" dirty="0" err="1"/>
              <a:t>phát</a:t>
            </a:r>
            <a:r>
              <a:rPr lang="en-US" sz="2800" dirty="0"/>
              <a:t> </a:t>
            </a:r>
            <a:r>
              <a:rPr lang="en-US" sz="2800" dirty="0" err="1"/>
              <a:t>triển</a:t>
            </a:r>
            <a:r>
              <a:rPr lang="en-US" sz="2800" dirty="0"/>
              <a:t> </a:t>
            </a:r>
            <a:r>
              <a:rPr lang="en-US" sz="2800" dirty="0" err="1"/>
              <a:t>về</a:t>
            </a:r>
            <a:r>
              <a:rPr lang="en-US" sz="2800" dirty="0"/>
              <a:t> </a:t>
            </a:r>
            <a:r>
              <a:rPr lang="en-US" sz="2800" dirty="0" err="1"/>
              <a:t>giải</a:t>
            </a:r>
            <a:r>
              <a:rPr lang="en-US" sz="2800" dirty="0"/>
              <a:t> </a:t>
            </a:r>
            <a:r>
              <a:rPr lang="en-US" sz="2800" dirty="0" err="1"/>
              <a:t>phẫu</a:t>
            </a:r>
            <a:r>
              <a:rPr lang="en-US" sz="2800" dirty="0"/>
              <a:t>,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nhiều</a:t>
            </a:r>
            <a:r>
              <a:rPr lang="en-US" sz="2800" dirty="0"/>
              <a:t> </a:t>
            </a:r>
            <a:r>
              <a:rPr lang="en-US" sz="2800" dirty="0" err="1"/>
              <a:t>kiến</a:t>
            </a:r>
            <a:r>
              <a:rPr lang="en-US" sz="2800" dirty="0"/>
              <a:t> </a:t>
            </a:r>
            <a:r>
              <a:rPr lang="en-US" sz="2800" dirty="0" err="1"/>
              <a:t>thức</a:t>
            </a:r>
            <a:r>
              <a:rPr lang="en-US" sz="2800" dirty="0"/>
              <a:t> y </a:t>
            </a:r>
            <a:r>
              <a:rPr lang="en-US" sz="2800" dirty="0" err="1"/>
              <a:t>học</a:t>
            </a:r>
            <a:r>
              <a:rPr lang="en-US" sz="2800" dirty="0"/>
              <a:t>, </a:t>
            </a:r>
            <a:r>
              <a:rPr lang="en-US" sz="2800" dirty="0" err="1"/>
              <a:t>hóa</a:t>
            </a:r>
            <a:r>
              <a:rPr lang="en-US" sz="2800" dirty="0"/>
              <a:t> </a:t>
            </a:r>
            <a:r>
              <a:rPr lang="en-US" sz="2800" dirty="0" err="1"/>
              <a:t>học</a:t>
            </a:r>
            <a:r>
              <a:rPr lang="en-US" sz="2800" dirty="0"/>
              <a:t>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11200" y="1812597"/>
            <a:ext cx="4862286" cy="4051174"/>
            <a:chOff x="711200" y="1812597"/>
            <a:chExt cx="4862286" cy="4051174"/>
          </a:xfrm>
        </p:grpSpPr>
        <p:sp>
          <p:nvSpPr>
            <p:cNvPr id="8" name="Rounded Rectangle 7"/>
            <p:cNvSpPr/>
            <p:nvPr/>
          </p:nvSpPr>
          <p:spPr>
            <a:xfrm>
              <a:off x="711200" y="5254171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</a:rPr>
                <a:t>Chữa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bệnh</a:t>
              </a:r>
              <a:r>
                <a:rPr lang="en-US" sz="2800" b="1" dirty="0">
                  <a:solidFill>
                    <a:schemeClr val="tx1"/>
                  </a:solidFill>
                </a:rPr>
                <a:t> ở Ai </a:t>
              </a:r>
              <a:r>
                <a:rPr lang="en-US" sz="2800" b="1" dirty="0" err="1">
                  <a:solidFill>
                    <a:schemeClr val="tx1"/>
                  </a:solidFill>
                </a:rPr>
                <a:t>Cập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cổ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pic>
          <p:nvPicPr>
            <p:cNvPr id="8194" name="Picture 2" descr="Bí mật của y học Ai Cập cổ đại - Website của Giáo viên Phạm Đức Huy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0960" y="1812597"/>
              <a:ext cx="4002766" cy="32400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711199" y="1756230"/>
            <a:ext cx="4862286" cy="4118427"/>
            <a:chOff x="711199" y="1756230"/>
            <a:chExt cx="4862286" cy="4118427"/>
          </a:xfrm>
        </p:grpSpPr>
        <p:pic>
          <p:nvPicPr>
            <p:cNvPr id="8196" name="Picture 4" descr="Khám phá thủ thuật ướp xác của người Ai Cập cổ đại: Kỳ công bậc nhất,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0959" y="1756230"/>
              <a:ext cx="4002767" cy="32964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ounded Rectangle 11"/>
            <p:cNvSpPr/>
            <p:nvPr/>
          </p:nvSpPr>
          <p:spPr>
            <a:xfrm>
              <a:off x="711199" y="5265057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</a:rPr>
                <a:t>Ướp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xác</a:t>
              </a:r>
              <a:r>
                <a:rPr lang="en-US" sz="2800" b="1" dirty="0">
                  <a:solidFill>
                    <a:schemeClr val="tx1"/>
                  </a:solidFill>
                </a:rPr>
                <a:t> ở Ai </a:t>
              </a:r>
              <a:r>
                <a:rPr lang="en-US" sz="2800" b="1" dirty="0" err="1">
                  <a:solidFill>
                    <a:schemeClr val="tx1"/>
                  </a:solidFill>
                </a:rPr>
                <a:t>Cập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cổ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6288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i Cập cổ đại thực sự bao nhiêu năm tuổi? | Báo Dân tr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6"/>
            <a:ext cx="12192000" cy="691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4" descr="Papyrus Images – Browse 49,936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3" b="99722" l="0" r="9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14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orizontal Scroll 3"/>
          <p:cNvSpPr/>
          <p:nvPr/>
        </p:nvSpPr>
        <p:spPr>
          <a:xfrm>
            <a:off x="711199" y="595086"/>
            <a:ext cx="5232400" cy="1161143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 - b/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00" b="1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599" y="595086"/>
            <a:ext cx="568234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err="1"/>
              <a:t>Kĩ</a:t>
            </a:r>
            <a:r>
              <a:rPr lang="en-US" sz="2800" b="1" dirty="0"/>
              <a:t> </a:t>
            </a:r>
            <a:r>
              <a:rPr lang="en-US" sz="2800" b="1" dirty="0" err="1"/>
              <a:t>thuật</a:t>
            </a:r>
            <a:endParaRPr lang="en-US" sz="2800" b="1" dirty="0"/>
          </a:p>
          <a:p>
            <a:r>
              <a:rPr lang="en-US" sz="2800" dirty="0" err="1"/>
              <a:t>Người</a:t>
            </a:r>
            <a:r>
              <a:rPr lang="en-US" sz="2800" dirty="0"/>
              <a:t> Ai </a:t>
            </a:r>
            <a:r>
              <a:rPr lang="en-US" sz="2800" dirty="0" err="1"/>
              <a:t>Cập</a:t>
            </a:r>
            <a:r>
              <a:rPr lang="en-US" sz="2800" dirty="0"/>
              <a:t> </a:t>
            </a:r>
            <a:r>
              <a:rPr lang="en-US" sz="2800" dirty="0" err="1"/>
              <a:t>cổ</a:t>
            </a:r>
            <a:r>
              <a:rPr lang="en-US" sz="2800" dirty="0"/>
              <a:t> </a:t>
            </a:r>
            <a:r>
              <a:rPr lang="en-US" sz="2800" dirty="0" err="1"/>
              <a:t>tạo</a:t>
            </a:r>
            <a:r>
              <a:rPr lang="en-US" sz="2800" dirty="0"/>
              <a:t> </a:t>
            </a:r>
            <a:r>
              <a:rPr lang="en-US" sz="2800" dirty="0" err="1"/>
              <a:t>ra</a:t>
            </a:r>
            <a:r>
              <a:rPr lang="en-US" sz="2800" dirty="0"/>
              <a:t> con </a:t>
            </a:r>
            <a:r>
              <a:rPr lang="en-US" sz="2800" dirty="0" err="1"/>
              <a:t>lăn</a:t>
            </a:r>
            <a:r>
              <a:rPr lang="en-US" sz="2800" dirty="0"/>
              <a:t>, </a:t>
            </a:r>
            <a:r>
              <a:rPr lang="en-US" sz="2800" dirty="0" err="1"/>
              <a:t>cần</a:t>
            </a:r>
            <a:r>
              <a:rPr lang="en-US" sz="2800" dirty="0"/>
              <a:t> </a:t>
            </a:r>
            <a:r>
              <a:rPr lang="en-US" sz="2800" dirty="0" err="1"/>
              <a:t>trục</a:t>
            </a:r>
            <a:r>
              <a:rPr lang="en-US" sz="2800" dirty="0"/>
              <a:t>, </a:t>
            </a:r>
            <a:r>
              <a:rPr lang="en-US" sz="2800" dirty="0" err="1"/>
              <a:t>bơm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r>
              <a:rPr lang="en-US" sz="2800" dirty="0"/>
              <a:t>, </a:t>
            </a:r>
            <a:r>
              <a:rPr lang="en-US" sz="2800" dirty="0" err="1"/>
              <a:t>đóng</a:t>
            </a:r>
            <a:r>
              <a:rPr lang="en-US" sz="2800" dirty="0"/>
              <a:t> </a:t>
            </a:r>
            <a:r>
              <a:rPr lang="en-US" sz="2800" dirty="0" err="1"/>
              <a:t>thuyền</a:t>
            </a:r>
            <a:r>
              <a:rPr lang="en-US" sz="2800" dirty="0"/>
              <a:t> </a:t>
            </a:r>
            <a:r>
              <a:rPr lang="en-US" sz="2800" dirty="0" err="1"/>
              <a:t>lớn</a:t>
            </a:r>
            <a:r>
              <a:rPr lang="en-US" sz="2800" dirty="0"/>
              <a:t> </a:t>
            </a:r>
            <a:r>
              <a:rPr lang="en-US" sz="2800" dirty="0" err="1"/>
              <a:t>đi</a:t>
            </a:r>
            <a:r>
              <a:rPr lang="en-US" sz="2800" dirty="0"/>
              <a:t> </a:t>
            </a:r>
            <a:r>
              <a:rPr lang="en-US" sz="2800" dirty="0" err="1"/>
              <a:t>biển</a:t>
            </a:r>
            <a:r>
              <a:rPr lang="en-US" sz="2800" dirty="0"/>
              <a:t>, </a:t>
            </a:r>
            <a:r>
              <a:rPr lang="en-US" sz="2800" dirty="0" err="1"/>
              <a:t>chế</a:t>
            </a:r>
            <a:r>
              <a:rPr lang="en-US" sz="2800" dirty="0"/>
              <a:t> </a:t>
            </a:r>
            <a:r>
              <a:rPr lang="en-US" sz="2800" dirty="0" err="1"/>
              <a:t>tạo</a:t>
            </a:r>
            <a:r>
              <a:rPr lang="en-US" sz="2800" dirty="0"/>
              <a:t> </a:t>
            </a:r>
            <a:r>
              <a:rPr lang="en-US" sz="2800" dirty="0" err="1"/>
              <a:t>vũ</a:t>
            </a:r>
            <a:r>
              <a:rPr lang="en-US" sz="2800" dirty="0"/>
              <a:t> </a:t>
            </a:r>
            <a:r>
              <a:rPr lang="en-US" sz="2800" dirty="0" err="1"/>
              <a:t>khí</a:t>
            </a:r>
            <a:r>
              <a:rPr lang="en-US" sz="2800" dirty="0"/>
              <a:t>, </a:t>
            </a:r>
            <a:r>
              <a:rPr lang="en-US" sz="2800" dirty="0" err="1"/>
              <a:t>chế</a:t>
            </a:r>
            <a:r>
              <a:rPr lang="en-US" sz="2800" dirty="0"/>
              <a:t> </a:t>
            </a:r>
            <a:r>
              <a:rPr lang="en-US" sz="2800" dirty="0" err="1"/>
              <a:t>tạo</a:t>
            </a:r>
            <a:r>
              <a:rPr lang="en-US" sz="2800" dirty="0"/>
              <a:t> </a:t>
            </a:r>
            <a:r>
              <a:rPr lang="en-US" sz="2800" dirty="0" err="1"/>
              <a:t>thủy</a:t>
            </a:r>
            <a:r>
              <a:rPr lang="en-US" sz="2800" dirty="0"/>
              <a:t> </a:t>
            </a:r>
            <a:r>
              <a:rPr lang="en-US" sz="2800" dirty="0" err="1"/>
              <a:t>tinh</a:t>
            </a:r>
            <a:r>
              <a:rPr lang="en-US" sz="2800" dirty="0"/>
              <a:t> </a:t>
            </a:r>
            <a:r>
              <a:rPr lang="en-US" sz="2800" dirty="0" err="1"/>
              <a:t>màu</a:t>
            </a:r>
            <a:r>
              <a:rPr lang="en-US" sz="2800" dirty="0"/>
              <a:t>, men </a:t>
            </a:r>
            <a:r>
              <a:rPr lang="en-US" sz="2800" dirty="0" err="1"/>
              <a:t>màu</a:t>
            </a:r>
            <a:r>
              <a:rPr lang="en-US" sz="2800" dirty="0"/>
              <a:t> </a:t>
            </a:r>
            <a:r>
              <a:rPr lang="en-US" sz="2800" dirty="0" err="1"/>
              <a:t>trên</a:t>
            </a:r>
            <a:r>
              <a:rPr lang="en-US" sz="2800" dirty="0"/>
              <a:t> </a:t>
            </a:r>
            <a:r>
              <a:rPr lang="en-US" sz="2800" dirty="0" err="1"/>
              <a:t>đồ</a:t>
            </a:r>
            <a:r>
              <a:rPr lang="en-US" sz="2800" dirty="0"/>
              <a:t> </a:t>
            </a:r>
            <a:r>
              <a:rPr lang="en-US" sz="2800" dirty="0" err="1"/>
              <a:t>sứ</a:t>
            </a:r>
            <a:r>
              <a:rPr lang="en-US" sz="2800" dirty="0"/>
              <a:t>, </a:t>
            </a:r>
            <a:r>
              <a:rPr lang="en-US" sz="2800" dirty="0" err="1"/>
              <a:t>ứng</a:t>
            </a:r>
            <a:r>
              <a:rPr lang="en-US" sz="2800" dirty="0"/>
              <a:t> </a:t>
            </a:r>
            <a:r>
              <a:rPr lang="en-US" sz="2800" dirty="0" err="1"/>
              <a:t>dụng</a:t>
            </a:r>
            <a:r>
              <a:rPr lang="en-US" sz="2800" dirty="0"/>
              <a:t>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công</a:t>
            </a:r>
            <a:r>
              <a:rPr lang="en-US" sz="2800" dirty="0"/>
              <a:t> </a:t>
            </a:r>
            <a:r>
              <a:rPr lang="en-US" sz="2800" dirty="0" err="1"/>
              <a:t>thức</a:t>
            </a:r>
            <a:r>
              <a:rPr lang="en-US" sz="2800" dirty="0"/>
              <a:t> </a:t>
            </a:r>
            <a:r>
              <a:rPr lang="en-US" sz="2800" dirty="0" err="1"/>
              <a:t>hóa</a:t>
            </a:r>
            <a:r>
              <a:rPr lang="en-US" sz="2800" dirty="0"/>
              <a:t> </a:t>
            </a:r>
            <a:r>
              <a:rPr lang="en-US" sz="2800" dirty="0" err="1"/>
              <a:t>học</a:t>
            </a:r>
            <a:r>
              <a:rPr lang="en-US" sz="2800" dirty="0"/>
              <a:t> </a:t>
            </a:r>
            <a:r>
              <a:rPr lang="en-US" sz="2800" dirty="0" err="1"/>
              <a:t>trong</a:t>
            </a:r>
            <a:r>
              <a:rPr lang="en-US" sz="2800" dirty="0"/>
              <a:t> </a:t>
            </a:r>
            <a:r>
              <a:rPr lang="en-US" sz="2800" dirty="0" err="1"/>
              <a:t>luyện</a:t>
            </a:r>
            <a:r>
              <a:rPr lang="en-US" sz="2800" dirty="0"/>
              <a:t> </a:t>
            </a:r>
            <a:r>
              <a:rPr lang="en-US" sz="2800" dirty="0" err="1"/>
              <a:t>kim</a:t>
            </a:r>
            <a:r>
              <a:rPr lang="en-US" sz="2800" dirty="0"/>
              <a:t>…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11199" y="1788723"/>
            <a:ext cx="4862286" cy="4085934"/>
            <a:chOff x="711199" y="1788723"/>
            <a:chExt cx="4862286" cy="4085934"/>
          </a:xfrm>
        </p:grpSpPr>
        <p:sp>
          <p:nvSpPr>
            <p:cNvPr id="8" name="Rounded Rectangle 7"/>
            <p:cNvSpPr/>
            <p:nvPr/>
          </p:nvSpPr>
          <p:spPr>
            <a:xfrm>
              <a:off x="711199" y="5265057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1"/>
                  </a:solidFill>
                </a:rPr>
                <a:t>Áp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dụng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cần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trục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để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xây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kim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tự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tháp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pic>
          <p:nvPicPr>
            <p:cNvPr id="9218" name="Picture 2" descr="Công Trình Nổi Bật Của Người Ai Cập Cổ đại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0042" y="1788723"/>
              <a:ext cx="3784600" cy="32878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711199" y="1788723"/>
            <a:ext cx="4862286" cy="4107705"/>
            <a:chOff x="711199" y="1788723"/>
            <a:chExt cx="4862286" cy="4107705"/>
          </a:xfrm>
        </p:grpSpPr>
        <p:pic>
          <p:nvPicPr>
            <p:cNvPr id="9220" name="Picture 4" descr="Nghệ thuật chế tác thủy tinh của người cổ đại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0041" y="1788723"/>
              <a:ext cx="3784601" cy="3307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ounded Rectangle 11"/>
            <p:cNvSpPr/>
            <p:nvPr/>
          </p:nvSpPr>
          <p:spPr>
            <a:xfrm>
              <a:off x="711199" y="5286828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1"/>
                  </a:solidFill>
                </a:rPr>
                <a:t>Đồ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thủy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tinh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của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người</a:t>
              </a:r>
              <a:r>
                <a:rPr lang="en-US" sz="2400" b="1" dirty="0">
                  <a:solidFill>
                    <a:schemeClr val="tx1"/>
                  </a:solidFill>
                </a:rPr>
                <a:t> Ai </a:t>
              </a:r>
              <a:r>
                <a:rPr lang="en-US" sz="2400" b="1" dirty="0" err="1">
                  <a:solidFill>
                    <a:schemeClr val="tx1"/>
                  </a:solidFill>
                </a:rPr>
                <a:t>Cập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cổ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11198" y="1788723"/>
            <a:ext cx="4862286" cy="4096820"/>
            <a:chOff x="711198" y="1788723"/>
            <a:chExt cx="4862286" cy="4096820"/>
          </a:xfrm>
        </p:grpSpPr>
        <p:pic>
          <p:nvPicPr>
            <p:cNvPr id="9222" name="Picture 6" descr="Vũ khí siêu lợi hại của các Pharaoh của Ai Cập đè bẹp kẻ thù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0040" y="1788723"/>
              <a:ext cx="3784602" cy="3307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ounded Rectangle 14"/>
            <p:cNvSpPr/>
            <p:nvPr/>
          </p:nvSpPr>
          <p:spPr>
            <a:xfrm>
              <a:off x="711198" y="5275943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</a:rPr>
                <a:t>Vũ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khí</a:t>
              </a:r>
              <a:r>
                <a:rPr lang="en-US" sz="2800" b="1" dirty="0">
                  <a:solidFill>
                    <a:schemeClr val="tx1"/>
                  </a:solidFill>
                </a:rPr>
                <a:t> Ai </a:t>
              </a:r>
              <a:r>
                <a:rPr lang="en-US" sz="2800" b="1" dirty="0" err="1">
                  <a:solidFill>
                    <a:schemeClr val="tx1"/>
                  </a:solidFill>
                </a:rPr>
                <a:t>Cập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cổ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11197" y="1788723"/>
            <a:ext cx="4862286" cy="4129476"/>
            <a:chOff x="711197" y="1788723"/>
            <a:chExt cx="4862286" cy="4129476"/>
          </a:xfrm>
        </p:grpSpPr>
        <p:pic>
          <p:nvPicPr>
            <p:cNvPr id="9224" name="Picture 8" descr="Master Class: Lịch sử thuyền buồm và thú vui đua du thuyề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0039" y="1788723"/>
              <a:ext cx="3784603" cy="32762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ounded Rectangle 17"/>
            <p:cNvSpPr/>
            <p:nvPr/>
          </p:nvSpPr>
          <p:spPr>
            <a:xfrm>
              <a:off x="711197" y="5308599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</a:rPr>
                <a:t>Chiến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thuyền</a:t>
              </a:r>
              <a:r>
                <a:rPr lang="en-US" sz="2800" b="1" dirty="0">
                  <a:solidFill>
                    <a:schemeClr val="tx1"/>
                  </a:solidFill>
                </a:rPr>
                <a:t> Ai </a:t>
              </a:r>
              <a:r>
                <a:rPr lang="en-US" sz="2800" b="1" dirty="0" err="1">
                  <a:solidFill>
                    <a:schemeClr val="tx1"/>
                  </a:solidFill>
                </a:rPr>
                <a:t>Cập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cổ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133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i Cập cổ đại thực sự bao nhiêu năm tuổi? | Báo Dân tr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6"/>
            <a:ext cx="12192000" cy="691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4" descr="Papyrus Images – Browse 49,936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3" b="99722" l="0" r="9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14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orizontal Scroll 3"/>
          <p:cNvSpPr/>
          <p:nvPr/>
        </p:nvSpPr>
        <p:spPr>
          <a:xfrm>
            <a:off x="2235199" y="398092"/>
            <a:ext cx="5232400" cy="1161143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 - b/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00" b="1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5090" y="1558599"/>
            <a:ext cx="7476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/>
              <a:t>Vì</a:t>
            </a:r>
            <a:r>
              <a:rPr lang="en-US" sz="3200" b="1" i="1" dirty="0"/>
              <a:t> </a:t>
            </a:r>
            <a:r>
              <a:rPr lang="en-US" sz="3200" b="1" i="1" dirty="0" err="1"/>
              <a:t>sao</a:t>
            </a:r>
            <a:r>
              <a:rPr lang="en-US" sz="3200" b="1" i="1" dirty="0"/>
              <a:t> </a:t>
            </a:r>
            <a:r>
              <a:rPr lang="en-US" sz="3200" b="1" i="1" dirty="0" err="1"/>
              <a:t>người</a:t>
            </a:r>
            <a:r>
              <a:rPr lang="en-US" sz="3200" b="1" i="1" dirty="0"/>
              <a:t> Ai </a:t>
            </a:r>
            <a:r>
              <a:rPr lang="en-US" sz="3200" b="1" i="1" dirty="0" err="1"/>
              <a:t>Cập</a:t>
            </a:r>
            <a:r>
              <a:rPr lang="en-US" sz="3200" b="1" i="1" dirty="0"/>
              <a:t> </a:t>
            </a:r>
            <a:r>
              <a:rPr lang="en-US" sz="3200" b="1" i="1" dirty="0" err="1"/>
              <a:t>cổ</a:t>
            </a:r>
            <a:r>
              <a:rPr lang="en-US" sz="3200" b="1" i="1" dirty="0"/>
              <a:t> </a:t>
            </a:r>
            <a:r>
              <a:rPr lang="en-US" sz="3200" b="1" i="1" dirty="0" err="1"/>
              <a:t>lại</a:t>
            </a:r>
            <a:r>
              <a:rPr lang="en-US" sz="3200" b="1" i="1" dirty="0"/>
              <a:t> </a:t>
            </a:r>
            <a:r>
              <a:rPr lang="en-US" sz="3200" b="1" i="1" dirty="0" err="1"/>
              <a:t>có</a:t>
            </a:r>
            <a:r>
              <a:rPr lang="en-US" sz="3200" b="1" i="1" dirty="0"/>
              <a:t> </a:t>
            </a:r>
            <a:r>
              <a:rPr lang="en-US" sz="3200" b="1" i="1" dirty="0" err="1"/>
              <a:t>tục</a:t>
            </a:r>
            <a:r>
              <a:rPr lang="en-US" sz="3200" b="1" i="1" dirty="0"/>
              <a:t> </a:t>
            </a:r>
            <a:r>
              <a:rPr lang="en-US" sz="3200" b="1" i="1" dirty="0" err="1"/>
              <a:t>ướp</a:t>
            </a:r>
            <a:r>
              <a:rPr lang="en-US" sz="3200" b="1" i="1" dirty="0"/>
              <a:t> </a:t>
            </a:r>
            <a:r>
              <a:rPr lang="en-US" sz="3200" b="1" i="1" dirty="0" err="1"/>
              <a:t>xác</a:t>
            </a:r>
            <a:r>
              <a:rPr lang="en-US" sz="3200" b="1" i="1" dirty="0"/>
              <a:t>?</a:t>
            </a:r>
          </a:p>
        </p:txBody>
      </p:sp>
      <p:pic>
        <p:nvPicPr>
          <p:cNvPr id="19" name="Picture 18" descr="6 điều chúng ta còn chưa biết về con người thời kỳ Ai Cập cổ đại - Ảnh 2.">
            <a:hlinkClick r:id="rId5" tgtFrame="&quot;_blank&quot;" tooltip="&quot;&quot;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45" y="2196298"/>
            <a:ext cx="9079346" cy="4121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492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i Cập cổ đại thực sự bao nhiêu năm tuổi? | Báo Dân tr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6"/>
            <a:ext cx="12192000" cy="691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4" descr="Papyrus Images – Browse 49,936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3" b="99722" l="0" r="9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8618" y="-171532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orizontal Scroll 3"/>
          <p:cNvSpPr/>
          <p:nvPr/>
        </p:nvSpPr>
        <p:spPr>
          <a:xfrm>
            <a:off x="960581" y="105705"/>
            <a:ext cx="5232400" cy="1161143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 - b/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00" b="1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Tại sao người Ai Cập kỳ công ướp xác?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21" y="1416155"/>
            <a:ext cx="5492460" cy="455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ại sao người Ai Cập kỳ công ướp xác? 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467" y="504826"/>
            <a:ext cx="4407208" cy="561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140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iềm tin vào thế giới bên kia của Người Ai Cập cổ đạ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0150"/>
            <a:ext cx="12192001" cy="687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4" descr="Papyrus Images – Browse 49,936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3" b="99722" l="0" r="9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14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orizontal Scroll 3"/>
          <p:cNvSpPr/>
          <p:nvPr/>
        </p:nvSpPr>
        <p:spPr>
          <a:xfrm>
            <a:off x="601362" y="595086"/>
            <a:ext cx="5342238" cy="1161143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1/-c/ </a:t>
            </a:r>
            <a:r>
              <a:rPr lang="en-US" sz="26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6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26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6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điêu</a:t>
            </a:r>
            <a:r>
              <a:rPr lang="en-US" sz="26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endParaRPr lang="en-US" sz="2600" b="1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599" y="595086"/>
            <a:ext cx="56823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err="1"/>
              <a:t>Kiến</a:t>
            </a:r>
            <a:r>
              <a:rPr lang="en-US" sz="2800" b="1" dirty="0"/>
              <a:t> </a:t>
            </a:r>
            <a:r>
              <a:rPr lang="en-US" sz="2800" b="1" dirty="0" err="1"/>
              <a:t>trúc</a:t>
            </a:r>
            <a:endParaRPr lang="en-US" sz="2800" b="1" dirty="0"/>
          </a:p>
          <a:p>
            <a:r>
              <a:rPr lang="en-US" sz="2800" dirty="0" err="1"/>
              <a:t>Kiến</a:t>
            </a:r>
            <a:r>
              <a:rPr lang="en-US" sz="2800" dirty="0"/>
              <a:t> </a:t>
            </a:r>
            <a:r>
              <a:rPr lang="en-US" sz="2800" dirty="0" err="1"/>
              <a:t>trúc</a:t>
            </a:r>
            <a:r>
              <a:rPr lang="en-US" sz="2800" dirty="0"/>
              <a:t> Ai </a:t>
            </a:r>
            <a:r>
              <a:rPr lang="en-US" sz="2800" dirty="0" err="1"/>
              <a:t>Cập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nhiều</a:t>
            </a:r>
            <a:r>
              <a:rPr lang="en-US" sz="2800" dirty="0"/>
              <a:t> </a:t>
            </a:r>
            <a:r>
              <a:rPr lang="en-US" sz="2800" dirty="0" err="1"/>
              <a:t>công</a:t>
            </a:r>
            <a:r>
              <a:rPr lang="en-US" sz="2800" dirty="0"/>
              <a:t> </a:t>
            </a:r>
            <a:r>
              <a:rPr lang="en-US" sz="2800" dirty="0" err="1"/>
              <a:t>trình</a:t>
            </a:r>
            <a:r>
              <a:rPr lang="en-US" sz="2800" dirty="0"/>
              <a:t> </a:t>
            </a:r>
            <a:r>
              <a:rPr lang="en-US" sz="2800" dirty="0" err="1"/>
              <a:t>kì</a:t>
            </a:r>
            <a:r>
              <a:rPr lang="en-US" sz="2800" dirty="0"/>
              <a:t> </a:t>
            </a:r>
            <a:r>
              <a:rPr lang="en-US" sz="2800" dirty="0" err="1"/>
              <a:t>vĩ</a:t>
            </a:r>
            <a:r>
              <a:rPr lang="en-US" sz="2800" dirty="0"/>
              <a:t>, </a:t>
            </a:r>
            <a:r>
              <a:rPr lang="en-US" sz="2800" dirty="0" err="1"/>
              <a:t>chất</a:t>
            </a:r>
            <a:r>
              <a:rPr lang="en-US" sz="2800" dirty="0"/>
              <a:t> </a:t>
            </a:r>
            <a:r>
              <a:rPr lang="en-US" sz="2800" dirty="0" err="1"/>
              <a:t>liệu</a:t>
            </a:r>
            <a:r>
              <a:rPr lang="en-US" sz="2800" dirty="0"/>
              <a:t> </a:t>
            </a:r>
            <a:r>
              <a:rPr lang="en-US" sz="2800" dirty="0" err="1"/>
              <a:t>chủ</a:t>
            </a:r>
            <a:r>
              <a:rPr lang="en-US" sz="2800" dirty="0"/>
              <a:t> </a:t>
            </a:r>
            <a:r>
              <a:rPr lang="en-US" sz="2800" dirty="0" err="1"/>
              <a:t>yếu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loại</a:t>
            </a:r>
            <a:r>
              <a:rPr lang="en-US" sz="2800" dirty="0"/>
              <a:t> </a:t>
            </a:r>
            <a:r>
              <a:rPr lang="en-US" sz="2800" dirty="0" err="1"/>
              <a:t>đá</a:t>
            </a:r>
            <a:r>
              <a:rPr lang="en-US" sz="2800" dirty="0"/>
              <a:t> </a:t>
            </a:r>
            <a:r>
              <a:rPr lang="en-US" sz="2800" dirty="0" err="1"/>
              <a:t>trường</a:t>
            </a:r>
            <a:r>
              <a:rPr lang="en-US" sz="2800" dirty="0"/>
              <a:t> </a:t>
            </a:r>
            <a:r>
              <a:rPr lang="en-US" sz="2800" dirty="0" err="1"/>
              <a:t>tồn</a:t>
            </a:r>
            <a:r>
              <a:rPr lang="en-US" sz="2800" dirty="0"/>
              <a:t> </a:t>
            </a:r>
            <a:r>
              <a:rPr lang="en-US" sz="2800" dirty="0" err="1"/>
              <a:t>với</a:t>
            </a:r>
            <a:r>
              <a:rPr lang="en-US" sz="2800" dirty="0"/>
              <a:t> </a:t>
            </a:r>
            <a:r>
              <a:rPr lang="en-US" sz="2800" dirty="0" err="1"/>
              <a:t>thời</a:t>
            </a:r>
            <a:r>
              <a:rPr lang="en-US" sz="2800" dirty="0"/>
              <a:t> </a:t>
            </a:r>
            <a:r>
              <a:rPr lang="en-US" sz="2800" dirty="0" err="1"/>
              <a:t>gian</a:t>
            </a:r>
            <a:r>
              <a:rPr lang="en-US" sz="2800" dirty="0"/>
              <a:t>. </a:t>
            </a:r>
            <a:r>
              <a:rPr lang="en-US" sz="2800" dirty="0" err="1"/>
              <a:t>Nổi</a:t>
            </a:r>
            <a:r>
              <a:rPr lang="en-US" sz="2800" dirty="0"/>
              <a:t> </a:t>
            </a:r>
            <a:r>
              <a:rPr lang="en-US" sz="2800" dirty="0" err="1"/>
              <a:t>bật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kim</a:t>
            </a:r>
            <a:r>
              <a:rPr lang="en-US" sz="2800" dirty="0"/>
              <a:t> </a:t>
            </a:r>
            <a:r>
              <a:rPr lang="en-US" sz="2800" dirty="0" err="1"/>
              <a:t>tự</a:t>
            </a:r>
            <a:r>
              <a:rPr lang="en-US" sz="2800" dirty="0"/>
              <a:t> </a:t>
            </a:r>
            <a:r>
              <a:rPr lang="en-US" sz="2800" dirty="0" err="1"/>
              <a:t>tháp</a:t>
            </a:r>
            <a:r>
              <a:rPr lang="en-US" sz="2800" dirty="0"/>
              <a:t>, </a:t>
            </a:r>
            <a:r>
              <a:rPr lang="en-US" sz="2800" dirty="0" err="1"/>
              <a:t>đền</a:t>
            </a:r>
            <a:r>
              <a:rPr lang="en-US" sz="2800" dirty="0"/>
              <a:t> </a:t>
            </a:r>
            <a:r>
              <a:rPr lang="en-US" sz="2800" dirty="0" err="1"/>
              <a:t>thờ</a:t>
            </a:r>
            <a:r>
              <a:rPr lang="en-US" sz="2800" dirty="0"/>
              <a:t>,…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73878" y="8859254"/>
            <a:ext cx="4862286" cy="609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Chiến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thuyền</a:t>
            </a:r>
            <a:r>
              <a:rPr lang="en-US" sz="2800" b="1" dirty="0">
                <a:solidFill>
                  <a:schemeClr val="tx1"/>
                </a:solidFill>
              </a:rPr>
              <a:t> Ai </a:t>
            </a:r>
            <a:r>
              <a:rPr lang="en-US" sz="2800" b="1" dirty="0" err="1">
                <a:solidFill>
                  <a:schemeClr val="tx1"/>
                </a:solidFill>
              </a:rPr>
              <a:t>Cập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cổ</a:t>
            </a:r>
            <a:endParaRPr lang="en-US" sz="2800" b="1" dirty="0">
              <a:solidFill>
                <a:schemeClr val="tx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11197" y="1643596"/>
            <a:ext cx="4862286" cy="4274603"/>
            <a:chOff x="711197" y="1643596"/>
            <a:chExt cx="4862286" cy="4274603"/>
          </a:xfrm>
        </p:grpSpPr>
        <p:pic>
          <p:nvPicPr>
            <p:cNvPr id="1026" name="Picture 2" descr="Kim tự Tháp Ai Cập: Vùng đất nơi thời gian phải sợ hãi - iVIVU.com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85" r="19839"/>
            <a:stretch/>
          </p:blipFill>
          <p:spPr bwMode="auto">
            <a:xfrm>
              <a:off x="1229497" y="1643596"/>
              <a:ext cx="4030948" cy="3551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ounded Rectangle 9"/>
            <p:cNvSpPr/>
            <p:nvPr/>
          </p:nvSpPr>
          <p:spPr>
            <a:xfrm>
              <a:off x="711197" y="5308599"/>
              <a:ext cx="4862286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>
                  <a:solidFill>
                    <a:schemeClr val="tx1"/>
                  </a:solidFill>
                </a:rPr>
                <a:t>Kim </a:t>
              </a:r>
              <a:r>
                <a:rPr lang="en-US" sz="2600" b="1" dirty="0" err="1">
                  <a:solidFill>
                    <a:schemeClr val="tx1"/>
                  </a:solidFill>
                </a:rPr>
                <a:t>tự</a:t>
              </a:r>
              <a:r>
                <a:rPr lang="en-US" sz="2600" b="1" dirty="0">
                  <a:solidFill>
                    <a:schemeClr val="tx1"/>
                  </a:solidFill>
                </a:rPr>
                <a:t> </a:t>
              </a:r>
              <a:r>
                <a:rPr lang="en-US" sz="2600" b="1" dirty="0" err="1">
                  <a:solidFill>
                    <a:schemeClr val="tx1"/>
                  </a:solidFill>
                </a:rPr>
                <a:t>tháp</a:t>
              </a:r>
              <a:r>
                <a:rPr lang="en-US" sz="2600" b="1" dirty="0">
                  <a:solidFill>
                    <a:schemeClr val="tx1"/>
                  </a:solidFill>
                </a:rPr>
                <a:t> Giza/</a:t>
              </a:r>
              <a:r>
                <a:rPr lang="en-US" sz="2600" b="1" dirty="0" err="1">
                  <a:solidFill>
                    <a:schemeClr val="tx1"/>
                  </a:solidFill>
                </a:rPr>
                <a:t>Kheops</a:t>
              </a:r>
              <a:r>
                <a:rPr lang="en-US" sz="2600" b="1" dirty="0">
                  <a:solidFill>
                    <a:schemeClr val="tx1"/>
                  </a:solidFill>
                </a:rPr>
                <a:t>/Khufu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876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Người Ai Cập cổ đại vệ sinh cơ thể thế nào? - VnExpress Sức khỏ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368" y="-14515"/>
            <a:ext cx="12255787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4" descr="Papyrus Images – Browse 49,936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3" b="99722" l="0" r="9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14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orizontal Scroll 3"/>
          <p:cNvSpPr/>
          <p:nvPr/>
        </p:nvSpPr>
        <p:spPr>
          <a:xfrm>
            <a:off x="601362" y="595086"/>
            <a:ext cx="5342238" cy="1161143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1/-c/ </a:t>
            </a:r>
            <a:r>
              <a:rPr lang="en-US" sz="26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6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26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6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điêu</a:t>
            </a:r>
            <a:r>
              <a:rPr lang="en-US" sz="26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endParaRPr lang="en-US" sz="2600" b="1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81724" y="1833336"/>
            <a:ext cx="56823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err="1"/>
              <a:t>Điêu</a:t>
            </a:r>
            <a:r>
              <a:rPr lang="en-US" sz="2800" b="1" dirty="0"/>
              <a:t> </a:t>
            </a:r>
            <a:r>
              <a:rPr lang="en-US" sz="2800" b="1" dirty="0" err="1"/>
              <a:t>Khắc</a:t>
            </a:r>
            <a:endParaRPr lang="en-US" sz="2800" b="1" dirty="0"/>
          </a:p>
          <a:p>
            <a:r>
              <a:rPr lang="en-US" sz="2800" dirty="0" err="1"/>
              <a:t>Điêu</a:t>
            </a:r>
            <a:r>
              <a:rPr lang="en-US" sz="2800" dirty="0"/>
              <a:t> </a:t>
            </a:r>
            <a:r>
              <a:rPr lang="en-US" sz="2800" dirty="0" err="1"/>
              <a:t>khắc</a:t>
            </a:r>
            <a:r>
              <a:rPr lang="en-US" sz="2800" dirty="0"/>
              <a:t> </a:t>
            </a:r>
            <a:r>
              <a:rPr lang="en-US" sz="2800" dirty="0" err="1"/>
              <a:t>đạt</a:t>
            </a:r>
            <a:r>
              <a:rPr lang="en-US" sz="2800" dirty="0"/>
              <a:t> </a:t>
            </a:r>
            <a:r>
              <a:rPr lang="en-US" sz="2800" dirty="0" err="1"/>
              <a:t>trình</a:t>
            </a:r>
            <a:r>
              <a:rPr lang="en-US" sz="2800" dirty="0"/>
              <a:t> </a:t>
            </a:r>
            <a:r>
              <a:rPr lang="en-US" sz="2800" dirty="0" err="1"/>
              <a:t>độ</a:t>
            </a:r>
            <a:r>
              <a:rPr lang="en-US" sz="2800" dirty="0"/>
              <a:t> </a:t>
            </a:r>
            <a:r>
              <a:rPr lang="en-US" sz="2800" dirty="0" err="1"/>
              <a:t>cao</a:t>
            </a:r>
            <a:r>
              <a:rPr lang="en-US" sz="2800" dirty="0"/>
              <a:t>, </a:t>
            </a:r>
            <a:r>
              <a:rPr lang="en-US" sz="2800" dirty="0" err="1"/>
              <a:t>phục</a:t>
            </a:r>
            <a:r>
              <a:rPr lang="en-US" sz="2800" dirty="0"/>
              <a:t> </a:t>
            </a:r>
            <a:r>
              <a:rPr lang="en-US" sz="2800" dirty="0" err="1"/>
              <a:t>vụ</a:t>
            </a:r>
            <a:r>
              <a:rPr lang="en-US" sz="2800" dirty="0"/>
              <a:t> </a:t>
            </a:r>
            <a:r>
              <a:rPr lang="en-US" sz="2800" dirty="0" err="1"/>
              <a:t>cho</a:t>
            </a:r>
            <a:r>
              <a:rPr lang="en-US" sz="2800" dirty="0"/>
              <a:t> </a:t>
            </a:r>
            <a:r>
              <a:rPr lang="en-US" sz="2800" dirty="0" err="1"/>
              <a:t>trang</a:t>
            </a:r>
            <a:r>
              <a:rPr lang="en-US" sz="2800" dirty="0"/>
              <a:t> </a:t>
            </a:r>
            <a:r>
              <a:rPr lang="en-US" sz="2800" dirty="0" err="1"/>
              <a:t>trí</a:t>
            </a:r>
            <a:r>
              <a:rPr lang="en-US" sz="2800" dirty="0"/>
              <a:t> </a:t>
            </a:r>
            <a:r>
              <a:rPr lang="en-US" sz="2800" dirty="0" err="1"/>
              <a:t>lăng</a:t>
            </a:r>
            <a:r>
              <a:rPr lang="en-US" sz="2800" dirty="0"/>
              <a:t> </a:t>
            </a:r>
            <a:r>
              <a:rPr lang="en-US" sz="2800" dirty="0" err="1"/>
              <a:t>mộ</a:t>
            </a:r>
            <a:r>
              <a:rPr lang="en-US" sz="2800" dirty="0"/>
              <a:t>, </a:t>
            </a:r>
            <a:r>
              <a:rPr lang="en-US" sz="2800" dirty="0" err="1"/>
              <a:t>đền</a:t>
            </a:r>
            <a:r>
              <a:rPr lang="en-US" sz="2800" dirty="0"/>
              <a:t> </a:t>
            </a:r>
            <a:r>
              <a:rPr lang="en-US" sz="2800" dirty="0" err="1"/>
              <a:t>đài</a:t>
            </a:r>
            <a:r>
              <a:rPr lang="en-US" sz="2800" dirty="0"/>
              <a:t>, </a:t>
            </a:r>
            <a:r>
              <a:rPr lang="en-US" sz="2800" dirty="0" err="1"/>
              <a:t>thờ</a:t>
            </a:r>
            <a:r>
              <a:rPr lang="en-US" sz="2800" dirty="0"/>
              <a:t> </a:t>
            </a:r>
            <a:r>
              <a:rPr lang="en-US" sz="2800" dirty="0" err="1"/>
              <a:t>thần</a:t>
            </a:r>
            <a:r>
              <a:rPr lang="en-US" sz="2800" dirty="0"/>
              <a:t> </a:t>
            </a:r>
            <a:r>
              <a:rPr lang="en-US" sz="2800" dirty="0" err="1"/>
              <a:t>linh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Pharaoh. </a:t>
            </a:r>
            <a:r>
              <a:rPr lang="en-US" sz="2800" dirty="0" err="1"/>
              <a:t>Tượng</a:t>
            </a:r>
            <a:r>
              <a:rPr lang="en-US" sz="2800" dirty="0"/>
              <a:t> </a:t>
            </a:r>
            <a:r>
              <a:rPr lang="en-US" sz="2800" dirty="0" err="1"/>
              <a:t>thường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từ</a:t>
            </a:r>
            <a:r>
              <a:rPr lang="en-US" sz="2800" dirty="0"/>
              <a:t> </a:t>
            </a:r>
            <a:r>
              <a:rPr lang="en-US" sz="2800" dirty="0" err="1"/>
              <a:t>đá</a:t>
            </a:r>
            <a:r>
              <a:rPr lang="en-US" sz="2800" dirty="0"/>
              <a:t>, </a:t>
            </a:r>
            <a:r>
              <a:rPr lang="en-US" sz="2800" dirty="0" err="1"/>
              <a:t>gỗ</a:t>
            </a:r>
            <a:r>
              <a:rPr lang="en-US" sz="2800" dirty="0"/>
              <a:t> </a:t>
            </a:r>
            <a:r>
              <a:rPr lang="en-US" sz="2800" dirty="0" err="1"/>
              <a:t>hoặc</a:t>
            </a:r>
            <a:r>
              <a:rPr lang="en-US" sz="2800" dirty="0"/>
              <a:t> </a:t>
            </a:r>
            <a:r>
              <a:rPr lang="en-US" sz="2800" dirty="0" err="1"/>
              <a:t>đồng</a:t>
            </a:r>
            <a:r>
              <a:rPr lang="en-US" sz="2800" dirty="0"/>
              <a:t>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953522" y="1912033"/>
            <a:ext cx="5029098" cy="4577786"/>
            <a:chOff x="1425549" y="1721533"/>
            <a:chExt cx="3693863" cy="4031789"/>
          </a:xfrm>
        </p:grpSpPr>
        <p:pic>
          <p:nvPicPr>
            <p:cNvPr id="2052" name="Picture 4" descr="Những bí mật về bức tượng Nefertiti - nữ hoàng sắc đẹp của Ai Cập cổ đại |  Báo Dân trí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321"/>
            <a:stretch/>
          </p:blipFill>
          <p:spPr bwMode="auto">
            <a:xfrm>
              <a:off x="1425549" y="1721533"/>
              <a:ext cx="3693863" cy="3422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ounded Rectangle 7"/>
            <p:cNvSpPr/>
            <p:nvPr/>
          </p:nvSpPr>
          <p:spPr>
            <a:xfrm>
              <a:off x="1510372" y="5143722"/>
              <a:ext cx="3609040" cy="609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 err="1">
                  <a:solidFill>
                    <a:schemeClr val="tx1"/>
                  </a:solidFill>
                </a:rPr>
                <a:t>Tượng</a:t>
              </a:r>
              <a:r>
                <a:rPr lang="en-US" sz="2600" b="1" dirty="0">
                  <a:solidFill>
                    <a:schemeClr val="tx1"/>
                  </a:solidFill>
                </a:rPr>
                <a:t> Nefertiti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89034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Người Ai Cập cổ đại vệ sinh cơ thể thế nào? - VnExpress Sức khỏ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368" y="-14515"/>
            <a:ext cx="12255787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4" descr="Papyrus Images – Browse 49,936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3" b="99722" l="0" r="9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14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orizontal Scroll 3"/>
          <p:cNvSpPr/>
          <p:nvPr/>
        </p:nvSpPr>
        <p:spPr>
          <a:xfrm>
            <a:off x="601362" y="595086"/>
            <a:ext cx="5342238" cy="1161143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1/-c/ </a:t>
            </a:r>
            <a:r>
              <a:rPr lang="en-US" sz="26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6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26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6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điêu</a:t>
            </a:r>
            <a:r>
              <a:rPr lang="en-US" sz="26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spc="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endParaRPr lang="en-US" sz="2600" b="1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599" y="595086"/>
            <a:ext cx="56823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err="1"/>
              <a:t>Điêu</a:t>
            </a:r>
            <a:r>
              <a:rPr lang="en-US" sz="2800" b="1" dirty="0"/>
              <a:t> </a:t>
            </a:r>
            <a:r>
              <a:rPr lang="en-US" sz="2800" b="1" dirty="0" err="1"/>
              <a:t>Khắc</a:t>
            </a:r>
            <a:endParaRPr lang="en-US" sz="2800" b="1" dirty="0"/>
          </a:p>
          <a:p>
            <a:r>
              <a:rPr lang="en-US" sz="2800" dirty="0" err="1"/>
              <a:t>Điêu</a:t>
            </a:r>
            <a:r>
              <a:rPr lang="en-US" sz="2800" dirty="0"/>
              <a:t> </a:t>
            </a:r>
            <a:r>
              <a:rPr lang="en-US" sz="2800" dirty="0" err="1"/>
              <a:t>khắc</a:t>
            </a:r>
            <a:r>
              <a:rPr lang="en-US" sz="2800" dirty="0"/>
              <a:t> </a:t>
            </a:r>
            <a:r>
              <a:rPr lang="en-US" sz="2800" dirty="0" err="1"/>
              <a:t>đạt</a:t>
            </a:r>
            <a:r>
              <a:rPr lang="en-US" sz="2800" dirty="0"/>
              <a:t> </a:t>
            </a:r>
            <a:r>
              <a:rPr lang="en-US" sz="2800" dirty="0" err="1"/>
              <a:t>trình</a:t>
            </a:r>
            <a:r>
              <a:rPr lang="en-US" sz="2800" dirty="0"/>
              <a:t> </a:t>
            </a:r>
            <a:r>
              <a:rPr lang="en-US" sz="2800" dirty="0" err="1"/>
              <a:t>độ</a:t>
            </a:r>
            <a:r>
              <a:rPr lang="en-US" sz="2800" dirty="0"/>
              <a:t> </a:t>
            </a:r>
            <a:r>
              <a:rPr lang="en-US" sz="2800" dirty="0" err="1"/>
              <a:t>cao</a:t>
            </a:r>
            <a:r>
              <a:rPr lang="en-US" sz="2800" dirty="0"/>
              <a:t>, </a:t>
            </a:r>
            <a:r>
              <a:rPr lang="en-US" sz="2800" dirty="0" err="1"/>
              <a:t>phục</a:t>
            </a:r>
            <a:r>
              <a:rPr lang="en-US" sz="2800" dirty="0"/>
              <a:t> </a:t>
            </a:r>
            <a:r>
              <a:rPr lang="en-US" sz="2800" dirty="0" err="1"/>
              <a:t>vụ</a:t>
            </a:r>
            <a:r>
              <a:rPr lang="en-US" sz="2800" dirty="0"/>
              <a:t> </a:t>
            </a:r>
            <a:r>
              <a:rPr lang="en-US" sz="2800" dirty="0" err="1"/>
              <a:t>cho</a:t>
            </a:r>
            <a:r>
              <a:rPr lang="en-US" sz="2800" dirty="0"/>
              <a:t> </a:t>
            </a:r>
            <a:r>
              <a:rPr lang="en-US" sz="2800" dirty="0" err="1"/>
              <a:t>trang</a:t>
            </a:r>
            <a:r>
              <a:rPr lang="en-US" sz="2800" dirty="0"/>
              <a:t> </a:t>
            </a:r>
            <a:r>
              <a:rPr lang="en-US" sz="2800" dirty="0" err="1"/>
              <a:t>trí</a:t>
            </a:r>
            <a:r>
              <a:rPr lang="en-US" sz="2800" dirty="0"/>
              <a:t> </a:t>
            </a:r>
            <a:r>
              <a:rPr lang="en-US" sz="2800" dirty="0" err="1"/>
              <a:t>lăng</a:t>
            </a:r>
            <a:r>
              <a:rPr lang="en-US" sz="2800" dirty="0"/>
              <a:t> </a:t>
            </a:r>
            <a:r>
              <a:rPr lang="en-US" sz="2800" dirty="0" err="1"/>
              <a:t>mộ</a:t>
            </a:r>
            <a:r>
              <a:rPr lang="en-US" sz="2800" dirty="0"/>
              <a:t>, </a:t>
            </a:r>
            <a:r>
              <a:rPr lang="en-US" sz="2800" dirty="0" err="1"/>
              <a:t>đền</a:t>
            </a:r>
            <a:r>
              <a:rPr lang="en-US" sz="2800" dirty="0"/>
              <a:t> </a:t>
            </a:r>
            <a:r>
              <a:rPr lang="en-US" sz="2800" dirty="0" err="1"/>
              <a:t>đài</a:t>
            </a:r>
            <a:r>
              <a:rPr lang="en-US" sz="2800" dirty="0"/>
              <a:t>, </a:t>
            </a:r>
            <a:r>
              <a:rPr lang="en-US" sz="2800" dirty="0" err="1"/>
              <a:t>thờ</a:t>
            </a:r>
            <a:r>
              <a:rPr lang="en-US" sz="2800" dirty="0"/>
              <a:t> </a:t>
            </a:r>
            <a:r>
              <a:rPr lang="en-US" sz="2800" dirty="0" err="1"/>
              <a:t>thần</a:t>
            </a:r>
            <a:r>
              <a:rPr lang="en-US" sz="2800" dirty="0"/>
              <a:t> </a:t>
            </a:r>
            <a:r>
              <a:rPr lang="en-US" sz="2800" dirty="0" err="1"/>
              <a:t>linh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Pharaoh. </a:t>
            </a:r>
            <a:r>
              <a:rPr lang="en-US" sz="2800" dirty="0" err="1"/>
              <a:t>Tượng</a:t>
            </a:r>
            <a:r>
              <a:rPr lang="en-US" sz="2800" dirty="0"/>
              <a:t> </a:t>
            </a:r>
            <a:r>
              <a:rPr lang="en-US" sz="2800" dirty="0" err="1"/>
              <a:t>thường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từ</a:t>
            </a:r>
            <a:r>
              <a:rPr lang="en-US" sz="2800" dirty="0"/>
              <a:t> </a:t>
            </a:r>
            <a:r>
              <a:rPr lang="en-US" sz="2800" dirty="0" err="1"/>
              <a:t>đá</a:t>
            </a:r>
            <a:r>
              <a:rPr lang="en-US" sz="2800" dirty="0"/>
              <a:t>, </a:t>
            </a:r>
            <a:r>
              <a:rPr lang="en-US" sz="2800" dirty="0" err="1"/>
              <a:t>gỗ</a:t>
            </a:r>
            <a:r>
              <a:rPr lang="en-US" sz="2800" dirty="0"/>
              <a:t> </a:t>
            </a:r>
            <a:r>
              <a:rPr lang="en-US" sz="2800" dirty="0" err="1"/>
              <a:t>hoặc</a:t>
            </a:r>
            <a:r>
              <a:rPr lang="en-US" sz="2800" dirty="0"/>
              <a:t> </a:t>
            </a:r>
            <a:r>
              <a:rPr lang="en-US" sz="2800" dirty="0" err="1"/>
              <a:t>đồng</a:t>
            </a:r>
            <a:r>
              <a:rPr lang="en-US" sz="2800" dirty="0"/>
              <a:t>.</a:t>
            </a:r>
          </a:p>
        </p:txBody>
      </p:sp>
      <p:pic>
        <p:nvPicPr>
          <p:cNvPr id="9" name="Google Shape;1734;p52"/>
          <p:cNvPicPr preferRelativeResize="0">
            <a:picLocks/>
          </p:cNvPicPr>
          <p:nvPr/>
        </p:nvPicPr>
        <p:blipFill rotWithShape="1">
          <a:blip r:embed="rId5">
            <a:alphaModFix/>
          </a:blip>
          <a:srcRect l="25078" r="25083"/>
          <a:stretch/>
        </p:blipFill>
        <p:spPr>
          <a:xfrm>
            <a:off x="742950" y="1876425"/>
            <a:ext cx="4637171" cy="4848225"/>
          </a:xfrm>
          <a:prstGeom prst="round2SameRect">
            <a:avLst>
              <a:gd name="adj1" fmla="val 16667"/>
              <a:gd name="adj2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9661508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E580E5-991A-8FBC-B075-87C95FDBC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059489" cy="68376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689D68-EAA8-ED88-ABDA-2E4814EC2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350" y="20328"/>
            <a:ext cx="6724650" cy="68376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AD30F0-D663-33AA-6EBA-20AE5F0F1CF4}"/>
              </a:ext>
            </a:extLst>
          </p:cNvPr>
          <p:cNvSpPr/>
          <p:nvPr/>
        </p:nvSpPr>
        <p:spPr>
          <a:xfrm>
            <a:off x="6229160" y="173336"/>
            <a:ext cx="328968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4000" dirty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4000" dirty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sư</a:t>
            </a:r>
            <a:endParaRPr lang="en-US" sz="4000" dirty="0">
              <a:ln w="0"/>
              <a:solidFill>
                <a:srgbClr val="FFFF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14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i Cập cổ đại thực sự bao nhiêu năm tuổi? | Báo Dân tr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5101"/>
            <a:ext cx="12192000" cy="691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3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hữ tượng hình của người Ai Cập cổ đạ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-1"/>
            <a:ext cx="12192002" cy="6871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4" descr="Papyrus Images – Browse 49,936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3" b="99722" l="0" r="9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389"/>
            <a:ext cx="12192000" cy="68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111FA3F-40B5-8A63-B7D6-A1F33D30BE0C}"/>
              </a:ext>
            </a:extLst>
          </p:cNvPr>
          <p:cNvSpPr/>
          <p:nvPr/>
        </p:nvSpPr>
        <p:spPr>
          <a:xfrm>
            <a:off x="981075" y="1367164"/>
            <a:ext cx="6531429" cy="684801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4000" b="1" kern="1200" dirty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40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. Ý </a:t>
            </a:r>
            <a:r>
              <a:rPr kumimoji="0" lang="en-US" sz="4000" b="1" i="0" u="none" strike="noStrike" kern="1200" cap="none" spc="0" normalizeH="0" baseline="0" noProof="0" dirty="0" err="1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nghĩa</a:t>
            </a:r>
            <a:endParaRPr kumimoji="0" lang="en-US" sz="4000" b="1" i="0" u="none" strike="noStrike" kern="1200" cap="none" spc="0" normalizeH="0" baseline="0" noProof="0" dirty="0">
              <a:ln w="0"/>
              <a:solidFill>
                <a:schemeClr val="accent5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DC21B2-34D4-12D8-BA77-7A151D12D9E8}"/>
              </a:ext>
            </a:extLst>
          </p:cNvPr>
          <p:cNvSpPr txBox="1"/>
          <p:nvPr/>
        </p:nvSpPr>
        <p:spPr>
          <a:xfrm>
            <a:off x="732971" y="2264967"/>
            <a:ext cx="10821720" cy="255454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Cập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cổ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phi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57373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DF2235-57E8-47C2-8B10-FE078EED4E70}"/>
              </a:ext>
            </a:extLst>
          </p:cNvPr>
          <p:cNvSpPr/>
          <p:nvPr/>
        </p:nvSpPr>
        <p:spPr>
          <a:xfrm>
            <a:off x="2036405" y="2217891"/>
            <a:ext cx="7304436" cy="1600438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371172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91667E-6 -1.11111E-6 L -2.916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</TotalTime>
  <Words>1084</Words>
  <Application>Microsoft Office PowerPoint</Application>
  <PresentationFormat>Widescreen</PresentationFormat>
  <Paragraphs>85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Bahnschrift SemiBold Condensed</vt:lpstr>
      <vt:lpstr>Bahnschrift SemiBold SemiConden</vt:lpstr>
      <vt:lpstr>Calibri</vt:lpstr>
      <vt:lpstr>Calibri Light</vt:lpstr>
      <vt:lpstr>SVN-Gotham Bold</vt:lpstr>
      <vt:lpstr>Times New Roman</vt:lpstr>
      <vt:lpstr>Office Theme</vt:lpstr>
      <vt:lpstr>VĂN MINH  AI CẬP THỜI  CỔ ĐẠI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Nguyen Thi Ngoc Lan</cp:lastModifiedBy>
  <cp:revision>78</cp:revision>
  <dcterms:created xsi:type="dcterms:W3CDTF">2023-09-26T15:22:04Z</dcterms:created>
  <dcterms:modified xsi:type="dcterms:W3CDTF">2023-12-25T07:52:02Z</dcterms:modified>
</cp:coreProperties>
</file>