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83" r:id="rId3"/>
    <p:sldId id="284" r:id="rId4"/>
    <p:sldId id="285" r:id="rId5"/>
    <p:sldId id="258" r:id="rId6"/>
    <p:sldId id="266" r:id="rId7"/>
    <p:sldId id="267" r:id="rId8"/>
    <p:sldId id="259" r:id="rId9"/>
    <p:sldId id="269" r:id="rId10"/>
    <p:sldId id="263" r:id="rId11"/>
    <p:sldId id="271" r:id="rId12"/>
    <p:sldId id="272" r:id="rId13"/>
    <p:sldId id="273" r:id="rId14"/>
    <p:sldId id="274" r:id="rId15"/>
    <p:sldId id="261" r:id="rId16"/>
    <p:sldId id="275" r:id="rId17"/>
    <p:sldId id="277" r:id="rId18"/>
    <p:sldId id="278" r:id="rId19"/>
    <p:sldId id="280" r:id="rId20"/>
  </p:sldIdLst>
  <p:sldSz cx="18288000" cy="10287000"/>
  <p:notesSz cx="6858000" cy="9144000"/>
  <p:embeddedFontLst>
    <p:embeddedFont>
      <p:font typeface="Baloo Bhai" panose="020B0604020202020204" charset="0"/>
      <p:regular r:id="rId21"/>
    </p:embeddedFont>
    <p:embeddedFont>
      <p:font typeface="Calibri" panose="020F0502020204030204" pitchFamily="34" charset="0"/>
      <p:regular r:id="rId22"/>
      <p:bold r:id="rId23"/>
      <p:italic r:id="rId24"/>
      <p:boldItalic r:id="rId25"/>
    </p:embeddedFont>
    <p:embeddedFont>
      <p:font typeface="Fahkwang Bold" panose="020B0604020202020204" charset="-34"/>
      <p:regular r:id="rId26"/>
    </p:embeddedFont>
    <p:embeddedFont>
      <p:font typeface="Ibarra Real Nova Bold" panose="020B0604020202020204" charset="0"/>
      <p:regular r:id="rId27"/>
    </p:embeddedFont>
    <p:embeddedFont>
      <p:font typeface="Microsoft Tai Le" panose="020B0502040204020203" pitchFamily="34" charset="0"/>
      <p:regular r:id="rId28"/>
      <p:bold r:id="rId29"/>
    </p:embeddedFont>
    <p:embeddedFont>
      <p:font typeface="Montserrat" panose="00000500000000000000" pitchFamily="2"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6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1" d="100"/>
          <a:sy n="51" d="100"/>
        </p:scale>
        <p:origin x="149"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10.sv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10.sv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10.sv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png"/><Relationship Id="rId7" Type="http://schemas.openxmlformats.org/officeDocument/2006/relationships/image" Target="../media/image20.png"/><Relationship Id="rId12" Type="http://schemas.openxmlformats.org/officeDocument/2006/relationships/image" Target="../media/image6.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4.sv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10.svg"/><Relationship Id="rId9"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6.jpe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56" t="3326" b="4521"/>
          <a:stretch>
            <a:fillRect/>
          </a:stretch>
        </p:blipFill>
        <p:spPr>
          <a:xfrm flipH="1">
            <a:off x="0" y="0"/>
            <a:ext cx="18288000" cy="10287000"/>
          </a:xfrm>
          <a:prstGeom prst="rect">
            <a:avLst/>
          </a:prstGeom>
        </p:spPr>
      </p:pic>
      <p:grpSp>
        <p:nvGrpSpPr>
          <p:cNvPr id="3" name="Group 3"/>
          <p:cNvGrpSpPr/>
          <p:nvPr/>
        </p:nvGrpSpPr>
        <p:grpSpPr>
          <a:xfrm>
            <a:off x="-2529180" y="4476259"/>
            <a:ext cx="9970280" cy="7241592"/>
            <a:chOff x="0" y="0"/>
            <a:chExt cx="13293707" cy="9655457"/>
          </a:xfrm>
        </p:grpSpPr>
        <p:grpSp>
          <p:nvGrpSpPr>
            <p:cNvPr id="4" name="Group 4"/>
            <p:cNvGrpSpPr/>
            <p:nvPr/>
          </p:nvGrpSpPr>
          <p:grpSpPr>
            <a:xfrm>
              <a:off x="0" y="0"/>
              <a:ext cx="13293707" cy="9655457"/>
              <a:chOff x="0" y="0"/>
              <a:chExt cx="812800" cy="590351"/>
            </a:xfrm>
          </p:grpSpPr>
          <p:sp>
            <p:nvSpPr>
              <p:cNvPr id="5" name="Freeform 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5686"/>
                  </a:srgbClr>
                </a:solidFill>
              </a:ln>
            </p:spPr>
          </p:sp>
          <p:sp>
            <p:nvSpPr>
              <p:cNvPr id="6" name="TextBox 6"/>
              <p:cNvSpPr txBox="1"/>
              <p:nvPr/>
            </p:nvSpPr>
            <p:spPr>
              <a:xfrm>
                <a:off x="76200" y="28575"/>
                <a:ext cx="660400" cy="708025"/>
              </a:xfrm>
              <a:prstGeom prst="rect">
                <a:avLst/>
              </a:prstGeom>
            </p:spPr>
            <p:txBody>
              <a:bodyPr lIns="50800" tIns="50800" rIns="50800" bIns="50800" rtlCol="0" anchor="ctr"/>
              <a:lstStyle/>
              <a:p>
                <a:pPr algn="ctr">
                  <a:lnSpc>
                    <a:spcPts val="3220"/>
                  </a:lnSpc>
                </a:pPr>
                <a:endParaRPr/>
              </a:p>
            </p:txBody>
          </p:sp>
        </p:grpSp>
        <p:grpSp>
          <p:nvGrpSpPr>
            <p:cNvPr id="7" name="Group 7"/>
            <p:cNvGrpSpPr/>
            <p:nvPr/>
          </p:nvGrpSpPr>
          <p:grpSpPr>
            <a:xfrm>
              <a:off x="3273277" y="4754879"/>
              <a:ext cx="6747153" cy="4900578"/>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5686"/>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16" name="TextBox 16"/>
          <p:cNvSpPr txBox="1"/>
          <p:nvPr/>
        </p:nvSpPr>
        <p:spPr>
          <a:xfrm>
            <a:off x="1295400" y="2552700"/>
            <a:ext cx="16630393" cy="3195319"/>
          </a:xfrm>
          <a:prstGeom prst="rect">
            <a:avLst/>
          </a:prstGeom>
        </p:spPr>
        <p:txBody>
          <a:bodyPr lIns="0" tIns="0" rIns="0" bIns="0" rtlCol="0" anchor="t">
            <a:spAutoFit/>
          </a:bodyPr>
          <a:lstStyle/>
          <a:p>
            <a:pPr>
              <a:lnSpc>
                <a:spcPts val="12880"/>
              </a:lnSpc>
            </a:pPr>
            <a:r>
              <a:rPr lang="en-US" sz="9200">
                <a:solidFill>
                  <a:srgbClr val="FF3131"/>
                </a:solidFill>
                <a:latin typeface="Baloo Bhai"/>
              </a:rPr>
              <a:t>Bài 10. QUYỀN BÌNH ĐẲNG CỦA CÔNG DÂN TRƯỚC PHÁP LUẬT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2126245" y="2923641"/>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0" y="0"/>
            <a:ext cx="18288000" cy="3579060"/>
            <a:chOff x="0" y="0"/>
            <a:chExt cx="4816593" cy="942633"/>
          </a:xfrm>
        </p:grpSpPr>
        <p:sp>
          <p:nvSpPr>
            <p:cNvPr id="5" name="Freeform 5"/>
            <p:cNvSpPr/>
            <p:nvPr/>
          </p:nvSpPr>
          <p:spPr>
            <a:xfrm>
              <a:off x="0" y="0"/>
              <a:ext cx="4816592" cy="942633"/>
            </a:xfrm>
            <a:custGeom>
              <a:avLst/>
              <a:gdLst/>
              <a:ahLst/>
              <a:cxnLst/>
              <a:rect l="l" t="t" r="r" b="b"/>
              <a:pathLst>
                <a:path w="4816592" h="942633">
                  <a:moveTo>
                    <a:pt x="0" y="0"/>
                  </a:moveTo>
                  <a:lnTo>
                    <a:pt x="4816592" y="0"/>
                  </a:lnTo>
                  <a:lnTo>
                    <a:pt x="4816592" y="942633"/>
                  </a:lnTo>
                  <a:lnTo>
                    <a:pt x="0" y="942633"/>
                  </a:lnTo>
                  <a:close/>
                </a:path>
              </a:pathLst>
            </a:custGeom>
            <a:solidFill>
              <a:srgbClr val="14241B"/>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59"/>
                </a:lnSpc>
              </a:pPr>
              <a:endParaRPr/>
            </a:p>
          </p:txBody>
        </p:sp>
      </p:grpSp>
      <p:grpSp>
        <p:nvGrpSpPr>
          <p:cNvPr id="7" name="Group 7"/>
          <p:cNvGrpSpPr/>
          <p:nvPr/>
        </p:nvGrpSpPr>
        <p:grpSpPr>
          <a:xfrm>
            <a:off x="-5160246" y="673661"/>
            <a:ext cx="15408715" cy="11191625"/>
            <a:chOff x="0" y="0"/>
            <a:chExt cx="20544953" cy="14922166"/>
          </a:xfrm>
        </p:grpSpPr>
        <p:grpSp>
          <p:nvGrpSpPr>
            <p:cNvPr id="8" name="Group 8"/>
            <p:cNvGrpSpPr/>
            <p:nvPr/>
          </p:nvGrpSpPr>
          <p:grpSpPr>
            <a:xfrm>
              <a:off x="0" y="0"/>
              <a:ext cx="20544953" cy="14922166"/>
              <a:chOff x="0" y="0"/>
              <a:chExt cx="812800" cy="590351"/>
            </a:xfrm>
          </p:grpSpPr>
          <p:sp>
            <p:nvSpPr>
              <p:cNvPr id="9" name="Freeform 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0" name="TextBox 1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1" name="Group 11"/>
            <p:cNvGrpSpPr/>
            <p:nvPr/>
          </p:nvGrpSpPr>
          <p:grpSpPr>
            <a:xfrm>
              <a:off x="3625623" y="5266709"/>
              <a:ext cx="13293707" cy="9655457"/>
              <a:chOff x="0" y="0"/>
              <a:chExt cx="812800" cy="590351"/>
            </a:xfrm>
          </p:grpSpPr>
          <p:sp>
            <p:nvSpPr>
              <p:cNvPr id="12" name="Freeform 1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6898900" y="10021588"/>
              <a:ext cx="6747153" cy="4900578"/>
              <a:chOff x="0" y="0"/>
              <a:chExt cx="812800" cy="590351"/>
            </a:xfrm>
          </p:grpSpPr>
          <p:sp>
            <p:nvSpPr>
              <p:cNvPr id="15" name="Freeform 1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6"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7" name="Group 17"/>
          <p:cNvGrpSpPr/>
          <p:nvPr/>
        </p:nvGrpSpPr>
        <p:grpSpPr>
          <a:xfrm>
            <a:off x="14182248" y="-5832675"/>
            <a:ext cx="15408715" cy="11191625"/>
            <a:chOff x="0" y="0"/>
            <a:chExt cx="20544953" cy="14922166"/>
          </a:xfrm>
        </p:grpSpPr>
        <p:grpSp>
          <p:nvGrpSpPr>
            <p:cNvPr id="18" name="Group 18"/>
            <p:cNvGrpSpPr/>
            <p:nvPr/>
          </p:nvGrpSpPr>
          <p:grpSpPr>
            <a:xfrm>
              <a:off x="0" y="0"/>
              <a:ext cx="20544953" cy="14922166"/>
              <a:chOff x="0" y="0"/>
              <a:chExt cx="812800" cy="590351"/>
            </a:xfrm>
          </p:grpSpPr>
          <p:sp>
            <p:nvSpPr>
              <p:cNvPr id="19" name="Freeform 1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0" name="TextBox 2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1" name="Group 21"/>
            <p:cNvGrpSpPr/>
            <p:nvPr/>
          </p:nvGrpSpPr>
          <p:grpSpPr>
            <a:xfrm>
              <a:off x="3625623" y="5266709"/>
              <a:ext cx="13293707" cy="9655457"/>
              <a:chOff x="0" y="0"/>
              <a:chExt cx="812800" cy="590351"/>
            </a:xfrm>
          </p:grpSpPr>
          <p:sp>
            <p:nvSpPr>
              <p:cNvPr id="22" name="Freeform 2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a:off x="6898900" y="10021588"/>
              <a:ext cx="6747153" cy="4900578"/>
              <a:chOff x="0" y="0"/>
              <a:chExt cx="812800" cy="590351"/>
            </a:xfrm>
          </p:grpSpPr>
          <p:sp>
            <p:nvSpPr>
              <p:cNvPr id="25" name="Freeform 2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6" name="TextBox 2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28" name="Group 28"/>
          <p:cNvGrpSpPr/>
          <p:nvPr/>
        </p:nvGrpSpPr>
        <p:grpSpPr>
          <a:xfrm>
            <a:off x="16329481" y="-236862"/>
            <a:ext cx="929819" cy="1526178"/>
            <a:chOff x="0" y="0"/>
            <a:chExt cx="1239759" cy="2034905"/>
          </a:xfrm>
        </p:grpSpPr>
        <p:grpSp>
          <p:nvGrpSpPr>
            <p:cNvPr id="29" name="Group 29"/>
            <p:cNvGrpSpPr/>
            <p:nvPr/>
          </p:nvGrpSpPr>
          <p:grpSpPr>
            <a:xfrm rot="5400000">
              <a:off x="-397573" y="397573"/>
              <a:ext cx="2034905" cy="1239759"/>
              <a:chOff x="0" y="0"/>
              <a:chExt cx="1103757" cy="672460"/>
            </a:xfrm>
          </p:grpSpPr>
          <p:sp>
            <p:nvSpPr>
              <p:cNvPr id="30" name="Freeform 30"/>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1" name="TextBox 31"/>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2" name="Freeform 32"/>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33" name="TextBox 33"/>
          <p:cNvSpPr txBox="1"/>
          <p:nvPr/>
        </p:nvSpPr>
        <p:spPr>
          <a:xfrm>
            <a:off x="6612853" y="1215374"/>
            <a:ext cx="7589606" cy="1219200"/>
          </a:xfrm>
          <a:prstGeom prst="rect">
            <a:avLst/>
          </a:prstGeom>
        </p:spPr>
        <p:txBody>
          <a:bodyPr lIns="0" tIns="0" rIns="0" bIns="0" rtlCol="0" anchor="t">
            <a:spAutoFit/>
          </a:bodyPr>
          <a:lstStyle/>
          <a:p>
            <a:pPr>
              <a:lnSpc>
                <a:spcPts val="9600"/>
              </a:lnSpc>
            </a:pPr>
            <a:r>
              <a:rPr lang="en-US" sz="8000">
                <a:solidFill>
                  <a:srgbClr val="FFFFFF"/>
                </a:solidFill>
                <a:latin typeface="Fahkwang Bold"/>
              </a:rPr>
              <a:t>MỞ ĐẦU</a:t>
            </a:r>
            <a:endParaRPr lang="en-US" sz="8000">
              <a:solidFill>
                <a:srgbClr val="46BD83"/>
              </a:solidFill>
              <a:latin typeface="Fahkwang Bold"/>
            </a:endParaRPr>
          </a:p>
        </p:txBody>
      </p:sp>
      <p:pic>
        <p:nvPicPr>
          <p:cNvPr id="34" name="Picture 33"/>
          <p:cNvPicPr/>
          <p:nvPr/>
        </p:nvPicPr>
        <p:blipFill>
          <a:blip r:embed="rId7">
            <a:extLst>
              <a:ext uri="{28A0092B-C50C-407E-A947-70E740481C1C}">
                <a14:useLocalDpi xmlns:a14="http://schemas.microsoft.com/office/drawing/2010/main" val="0"/>
              </a:ext>
            </a:extLst>
          </a:blip>
          <a:stretch>
            <a:fillRect/>
          </a:stretch>
        </p:blipFill>
        <p:spPr>
          <a:xfrm>
            <a:off x="213805" y="3608379"/>
            <a:ext cx="9612177" cy="6372644"/>
          </a:xfrm>
          <a:prstGeom prst="rect">
            <a:avLst/>
          </a:prstGeom>
        </p:spPr>
      </p:pic>
      <p:cxnSp>
        <p:nvCxnSpPr>
          <p:cNvPr id="35" name="Straight Connector 34"/>
          <p:cNvCxnSpPr>
            <a:stCxn id="34" idx="0"/>
            <a:endCxn id="34" idx="2"/>
          </p:cNvCxnSpPr>
          <p:nvPr/>
        </p:nvCxnSpPr>
        <p:spPr>
          <a:xfrm>
            <a:off x="5019894" y="3608379"/>
            <a:ext cx="0" cy="637264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7" name="TextBox 30"/>
          <p:cNvSpPr txBox="1"/>
          <p:nvPr/>
        </p:nvSpPr>
        <p:spPr>
          <a:xfrm>
            <a:off x="10346734" y="4334871"/>
            <a:ext cx="7368401" cy="2962349"/>
          </a:xfrm>
          <a:prstGeom prst="rect">
            <a:avLst/>
          </a:prstGeom>
        </p:spPr>
        <p:txBody>
          <a:bodyPr wrap="square" lIns="0" tIns="0" rIns="0" bIns="0" rtlCol="0" anchor="t">
            <a:spAutoFit/>
          </a:bodyPr>
          <a:lstStyle/>
          <a:p>
            <a:pPr algn="ctr">
              <a:lnSpc>
                <a:spcPts val="7679"/>
              </a:lnSpc>
            </a:pPr>
            <a:r>
              <a:rPr lang="vi-VN" sz="4000">
                <a:solidFill>
                  <a:srgbClr val="FFFFFF"/>
                </a:solidFill>
                <a:latin typeface="Fahkwang Bold"/>
              </a:rPr>
              <a:t>Em hãy nêu suy nghĩ của mình về sự khác biệt giữa hai bên của bức tranh?</a:t>
            </a:r>
            <a:endParaRPr lang="en-US" sz="4000">
              <a:solidFill>
                <a:srgbClr val="46BD83"/>
              </a:solidFill>
              <a:latin typeface="Fahkwang Bold"/>
            </a:endParaRPr>
          </a:p>
        </p:txBody>
      </p:sp>
    </p:spTree>
    <p:extLst>
      <p:ext uri="{BB962C8B-B14F-4D97-AF65-F5344CB8AC3E}">
        <p14:creationId xmlns:p14="http://schemas.microsoft.com/office/powerpoint/2010/main" val="370320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par>
                                <p:cTn id="15" presetID="16" presetClass="entr" presetSubtype="2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inVertic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arn(inVertic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3874101" y="2975153"/>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0" y="0"/>
            <a:ext cx="18288000" cy="3579060"/>
            <a:chOff x="0" y="0"/>
            <a:chExt cx="4816593" cy="942633"/>
          </a:xfrm>
        </p:grpSpPr>
        <p:sp>
          <p:nvSpPr>
            <p:cNvPr id="5" name="Freeform 5"/>
            <p:cNvSpPr/>
            <p:nvPr/>
          </p:nvSpPr>
          <p:spPr>
            <a:xfrm>
              <a:off x="0" y="0"/>
              <a:ext cx="4816592" cy="942633"/>
            </a:xfrm>
            <a:custGeom>
              <a:avLst/>
              <a:gdLst/>
              <a:ahLst/>
              <a:cxnLst/>
              <a:rect l="l" t="t" r="r" b="b"/>
              <a:pathLst>
                <a:path w="4816592" h="942633">
                  <a:moveTo>
                    <a:pt x="0" y="0"/>
                  </a:moveTo>
                  <a:lnTo>
                    <a:pt x="4816592" y="0"/>
                  </a:lnTo>
                  <a:lnTo>
                    <a:pt x="4816592" y="942633"/>
                  </a:lnTo>
                  <a:lnTo>
                    <a:pt x="0" y="942633"/>
                  </a:lnTo>
                  <a:close/>
                </a:path>
              </a:pathLst>
            </a:custGeom>
            <a:solidFill>
              <a:srgbClr val="14241B"/>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59"/>
                </a:lnSpc>
              </a:pPr>
              <a:endParaRPr/>
            </a:p>
          </p:txBody>
        </p:sp>
      </p:grpSp>
      <p:grpSp>
        <p:nvGrpSpPr>
          <p:cNvPr id="7" name="Group 7"/>
          <p:cNvGrpSpPr/>
          <p:nvPr/>
        </p:nvGrpSpPr>
        <p:grpSpPr>
          <a:xfrm>
            <a:off x="-5160246" y="673661"/>
            <a:ext cx="15408715" cy="11191625"/>
            <a:chOff x="0" y="0"/>
            <a:chExt cx="20544953" cy="14922166"/>
          </a:xfrm>
        </p:grpSpPr>
        <p:grpSp>
          <p:nvGrpSpPr>
            <p:cNvPr id="8" name="Group 8"/>
            <p:cNvGrpSpPr/>
            <p:nvPr/>
          </p:nvGrpSpPr>
          <p:grpSpPr>
            <a:xfrm>
              <a:off x="0" y="0"/>
              <a:ext cx="20544953" cy="14922166"/>
              <a:chOff x="0" y="0"/>
              <a:chExt cx="812800" cy="590351"/>
            </a:xfrm>
          </p:grpSpPr>
          <p:sp>
            <p:nvSpPr>
              <p:cNvPr id="9" name="Freeform 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0" name="TextBox 1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1" name="Group 11"/>
            <p:cNvGrpSpPr/>
            <p:nvPr/>
          </p:nvGrpSpPr>
          <p:grpSpPr>
            <a:xfrm>
              <a:off x="3625623" y="5266709"/>
              <a:ext cx="13293707" cy="9655457"/>
              <a:chOff x="0" y="0"/>
              <a:chExt cx="812800" cy="590351"/>
            </a:xfrm>
          </p:grpSpPr>
          <p:sp>
            <p:nvSpPr>
              <p:cNvPr id="12" name="Freeform 1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6898900" y="10021588"/>
              <a:ext cx="6747153" cy="4900578"/>
              <a:chOff x="0" y="0"/>
              <a:chExt cx="812800" cy="590351"/>
            </a:xfrm>
          </p:grpSpPr>
          <p:sp>
            <p:nvSpPr>
              <p:cNvPr id="15" name="Freeform 1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6"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7" name="Group 17"/>
          <p:cNvGrpSpPr/>
          <p:nvPr/>
        </p:nvGrpSpPr>
        <p:grpSpPr>
          <a:xfrm>
            <a:off x="14182248" y="-5832675"/>
            <a:ext cx="15408715" cy="11191625"/>
            <a:chOff x="0" y="0"/>
            <a:chExt cx="20544953" cy="14922166"/>
          </a:xfrm>
        </p:grpSpPr>
        <p:grpSp>
          <p:nvGrpSpPr>
            <p:cNvPr id="18" name="Group 18"/>
            <p:cNvGrpSpPr/>
            <p:nvPr/>
          </p:nvGrpSpPr>
          <p:grpSpPr>
            <a:xfrm>
              <a:off x="0" y="0"/>
              <a:ext cx="20544953" cy="14922166"/>
              <a:chOff x="0" y="0"/>
              <a:chExt cx="812800" cy="590351"/>
            </a:xfrm>
          </p:grpSpPr>
          <p:sp>
            <p:nvSpPr>
              <p:cNvPr id="19" name="Freeform 1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0" name="TextBox 2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1" name="Group 21"/>
            <p:cNvGrpSpPr/>
            <p:nvPr/>
          </p:nvGrpSpPr>
          <p:grpSpPr>
            <a:xfrm>
              <a:off x="3625623" y="5266709"/>
              <a:ext cx="13293707" cy="9655457"/>
              <a:chOff x="0" y="0"/>
              <a:chExt cx="812800" cy="590351"/>
            </a:xfrm>
          </p:grpSpPr>
          <p:sp>
            <p:nvSpPr>
              <p:cNvPr id="22" name="Freeform 2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a:off x="6898900" y="10021588"/>
              <a:ext cx="6747153" cy="4900578"/>
              <a:chOff x="0" y="0"/>
              <a:chExt cx="812800" cy="590351"/>
            </a:xfrm>
          </p:grpSpPr>
          <p:sp>
            <p:nvSpPr>
              <p:cNvPr id="25" name="Freeform 2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6" name="TextBox 2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28" name="Group 28"/>
          <p:cNvGrpSpPr/>
          <p:nvPr/>
        </p:nvGrpSpPr>
        <p:grpSpPr>
          <a:xfrm>
            <a:off x="16329481" y="-236862"/>
            <a:ext cx="929819" cy="1526178"/>
            <a:chOff x="0" y="0"/>
            <a:chExt cx="1239759" cy="2034905"/>
          </a:xfrm>
        </p:grpSpPr>
        <p:grpSp>
          <p:nvGrpSpPr>
            <p:cNvPr id="29" name="Group 29"/>
            <p:cNvGrpSpPr/>
            <p:nvPr/>
          </p:nvGrpSpPr>
          <p:grpSpPr>
            <a:xfrm rot="5400000">
              <a:off x="-397573" y="397573"/>
              <a:ext cx="2034905" cy="1239759"/>
              <a:chOff x="0" y="0"/>
              <a:chExt cx="1103757" cy="672460"/>
            </a:xfrm>
          </p:grpSpPr>
          <p:sp>
            <p:nvSpPr>
              <p:cNvPr id="30" name="Freeform 30"/>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1" name="TextBox 31"/>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2" name="Freeform 32"/>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33" name="TextBox 33"/>
          <p:cNvSpPr txBox="1"/>
          <p:nvPr/>
        </p:nvSpPr>
        <p:spPr>
          <a:xfrm>
            <a:off x="6612853" y="1215374"/>
            <a:ext cx="7589606" cy="1219200"/>
          </a:xfrm>
          <a:prstGeom prst="rect">
            <a:avLst/>
          </a:prstGeom>
        </p:spPr>
        <p:txBody>
          <a:bodyPr lIns="0" tIns="0" rIns="0" bIns="0" rtlCol="0" anchor="t">
            <a:spAutoFit/>
          </a:bodyPr>
          <a:lstStyle/>
          <a:p>
            <a:pPr>
              <a:lnSpc>
                <a:spcPts val="9600"/>
              </a:lnSpc>
            </a:pPr>
            <a:r>
              <a:rPr lang="en-US" sz="8000">
                <a:solidFill>
                  <a:srgbClr val="FFFFFF"/>
                </a:solidFill>
                <a:latin typeface="Fahkwang Bold"/>
              </a:rPr>
              <a:t>MỞ ĐẦU</a:t>
            </a:r>
            <a:endParaRPr lang="en-US" sz="8000">
              <a:solidFill>
                <a:srgbClr val="46BD83"/>
              </a:solidFill>
              <a:latin typeface="Fahkwang Bold"/>
            </a:endParaRPr>
          </a:p>
        </p:txBody>
      </p:sp>
      <p:pic>
        <p:nvPicPr>
          <p:cNvPr id="34" name="Picture 33"/>
          <p:cNvPicPr/>
          <p:nvPr/>
        </p:nvPicPr>
        <p:blipFill>
          <a:blip r:embed="rId7">
            <a:extLst>
              <a:ext uri="{28A0092B-C50C-407E-A947-70E740481C1C}">
                <a14:useLocalDpi xmlns:a14="http://schemas.microsoft.com/office/drawing/2010/main" val="0"/>
              </a:ext>
            </a:extLst>
          </a:blip>
          <a:stretch>
            <a:fillRect/>
          </a:stretch>
        </p:blipFill>
        <p:spPr>
          <a:xfrm>
            <a:off x="1662347" y="2584642"/>
            <a:ext cx="15776213" cy="6372644"/>
          </a:xfrm>
          <a:prstGeom prst="rect">
            <a:avLst/>
          </a:prstGeom>
        </p:spPr>
      </p:pic>
      <p:cxnSp>
        <p:nvCxnSpPr>
          <p:cNvPr id="35" name="Straight Connector 34"/>
          <p:cNvCxnSpPr/>
          <p:nvPr/>
        </p:nvCxnSpPr>
        <p:spPr>
          <a:xfrm>
            <a:off x="9932059" y="2584642"/>
            <a:ext cx="0" cy="637264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483130" y="6966449"/>
            <a:ext cx="4140058" cy="1015663"/>
          </a:xfrm>
          <a:prstGeom prst="rect">
            <a:avLst/>
          </a:prstGeom>
          <a:noFill/>
        </p:spPr>
        <p:txBody>
          <a:bodyPr wrap="square" rtlCol="0">
            <a:spAutoFit/>
          </a:bodyPr>
          <a:lstStyle/>
          <a:p>
            <a:r>
              <a:rPr lang="en-US" sz="6000" b="1">
                <a:solidFill>
                  <a:srgbClr val="FF0000"/>
                </a:solidFill>
                <a:latin typeface="Microsoft Tai Le" panose="020B0502040204020203" pitchFamily="34" charset="0"/>
                <a:cs typeface="Microsoft Tai Le" panose="020B0502040204020203" pitchFamily="34" charset="0"/>
              </a:rPr>
              <a:t>Bình đẳng</a:t>
            </a:r>
          </a:p>
        </p:txBody>
      </p:sp>
      <p:sp>
        <p:nvSpPr>
          <p:cNvPr id="38" name="TextBox 37"/>
          <p:cNvSpPr txBox="1"/>
          <p:nvPr/>
        </p:nvSpPr>
        <p:spPr>
          <a:xfrm>
            <a:off x="11306043" y="6964427"/>
            <a:ext cx="4140058" cy="1015663"/>
          </a:xfrm>
          <a:prstGeom prst="rect">
            <a:avLst/>
          </a:prstGeom>
          <a:noFill/>
        </p:spPr>
        <p:txBody>
          <a:bodyPr wrap="square" rtlCol="0">
            <a:spAutoFit/>
          </a:bodyPr>
          <a:lstStyle/>
          <a:p>
            <a:r>
              <a:rPr lang="en-US" sz="6000" b="1">
                <a:solidFill>
                  <a:srgbClr val="FF0000"/>
                </a:solidFill>
                <a:latin typeface="Microsoft Tai Le" panose="020B0502040204020203" pitchFamily="34" charset="0"/>
                <a:cs typeface="Microsoft Tai Le" panose="020B0502040204020203" pitchFamily="34" charset="0"/>
              </a:rPr>
              <a:t>Công bằng</a:t>
            </a:r>
          </a:p>
        </p:txBody>
      </p:sp>
    </p:spTree>
    <p:extLst>
      <p:ext uri="{BB962C8B-B14F-4D97-AF65-F5344CB8AC3E}">
        <p14:creationId xmlns:p14="http://schemas.microsoft.com/office/powerpoint/2010/main" val="645834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80">
                                          <p:stCondLst>
                                            <p:cond delay="0"/>
                                          </p:stCondLst>
                                        </p:cTn>
                                        <p:tgtEl>
                                          <p:spTgt spid="27"/>
                                        </p:tgtEl>
                                      </p:cBhvr>
                                    </p:animEffect>
                                    <p:anim calcmode="lin" valueType="num">
                                      <p:cBhvr>
                                        <p:cTn id="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3" dur="26">
                                          <p:stCondLst>
                                            <p:cond delay="650"/>
                                          </p:stCondLst>
                                        </p:cTn>
                                        <p:tgtEl>
                                          <p:spTgt spid="27"/>
                                        </p:tgtEl>
                                      </p:cBhvr>
                                      <p:to x="100000" y="60000"/>
                                    </p:animScale>
                                    <p:animScale>
                                      <p:cBhvr>
                                        <p:cTn id="14" dur="166" decel="50000">
                                          <p:stCondLst>
                                            <p:cond delay="676"/>
                                          </p:stCondLst>
                                        </p:cTn>
                                        <p:tgtEl>
                                          <p:spTgt spid="27"/>
                                        </p:tgtEl>
                                      </p:cBhvr>
                                      <p:to x="100000" y="100000"/>
                                    </p:animScale>
                                    <p:animScale>
                                      <p:cBhvr>
                                        <p:cTn id="15" dur="26">
                                          <p:stCondLst>
                                            <p:cond delay="1312"/>
                                          </p:stCondLst>
                                        </p:cTn>
                                        <p:tgtEl>
                                          <p:spTgt spid="27"/>
                                        </p:tgtEl>
                                      </p:cBhvr>
                                      <p:to x="100000" y="80000"/>
                                    </p:animScale>
                                    <p:animScale>
                                      <p:cBhvr>
                                        <p:cTn id="16" dur="166" decel="50000">
                                          <p:stCondLst>
                                            <p:cond delay="1338"/>
                                          </p:stCondLst>
                                        </p:cTn>
                                        <p:tgtEl>
                                          <p:spTgt spid="27"/>
                                        </p:tgtEl>
                                      </p:cBhvr>
                                      <p:to x="100000" y="100000"/>
                                    </p:animScale>
                                    <p:animScale>
                                      <p:cBhvr>
                                        <p:cTn id="17" dur="26">
                                          <p:stCondLst>
                                            <p:cond delay="1642"/>
                                          </p:stCondLst>
                                        </p:cTn>
                                        <p:tgtEl>
                                          <p:spTgt spid="27"/>
                                        </p:tgtEl>
                                      </p:cBhvr>
                                      <p:to x="100000" y="90000"/>
                                    </p:animScale>
                                    <p:animScale>
                                      <p:cBhvr>
                                        <p:cTn id="18" dur="166" decel="50000">
                                          <p:stCondLst>
                                            <p:cond delay="1668"/>
                                          </p:stCondLst>
                                        </p:cTn>
                                        <p:tgtEl>
                                          <p:spTgt spid="27"/>
                                        </p:tgtEl>
                                      </p:cBhvr>
                                      <p:to x="100000" y="100000"/>
                                    </p:animScale>
                                    <p:animScale>
                                      <p:cBhvr>
                                        <p:cTn id="19" dur="26">
                                          <p:stCondLst>
                                            <p:cond delay="1808"/>
                                          </p:stCondLst>
                                        </p:cTn>
                                        <p:tgtEl>
                                          <p:spTgt spid="27"/>
                                        </p:tgtEl>
                                      </p:cBhvr>
                                      <p:to x="100000" y="95000"/>
                                    </p:animScale>
                                    <p:animScale>
                                      <p:cBhvr>
                                        <p:cTn id="20" dur="166" decel="50000">
                                          <p:stCondLst>
                                            <p:cond delay="1834"/>
                                          </p:stCondLst>
                                        </p:cTn>
                                        <p:tgtEl>
                                          <p:spTgt spid="2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2126245" y="2923641"/>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0" y="0"/>
            <a:ext cx="18288000" cy="2521896"/>
            <a:chOff x="0" y="0"/>
            <a:chExt cx="4816593" cy="942633"/>
          </a:xfrm>
        </p:grpSpPr>
        <p:sp>
          <p:nvSpPr>
            <p:cNvPr id="5" name="Freeform 5"/>
            <p:cNvSpPr/>
            <p:nvPr/>
          </p:nvSpPr>
          <p:spPr>
            <a:xfrm>
              <a:off x="0" y="0"/>
              <a:ext cx="4816592" cy="942633"/>
            </a:xfrm>
            <a:custGeom>
              <a:avLst/>
              <a:gdLst/>
              <a:ahLst/>
              <a:cxnLst/>
              <a:rect l="l" t="t" r="r" b="b"/>
              <a:pathLst>
                <a:path w="4816592" h="942633">
                  <a:moveTo>
                    <a:pt x="0" y="0"/>
                  </a:moveTo>
                  <a:lnTo>
                    <a:pt x="4816592" y="0"/>
                  </a:lnTo>
                  <a:lnTo>
                    <a:pt x="4816592" y="942633"/>
                  </a:lnTo>
                  <a:lnTo>
                    <a:pt x="0" y="942633"/>
                  </a:lnTo>
                  <a:close/>
                </a:path>
              </a:pathLst>
            </a:custGeom>
            <a:solidFill>
              <a:srgbClr val="14241B"/>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59"/>
                </a:lnSpc>
              </a:pPr>
              <a:endParaRPr/>
            </a:p>
          </p:txBody>
        </p:sp>
      </p:grpSp>
      <p:grpSp>
        <p:nvGrpSpPr>
          <p:cNvPr id="7" name="Group 7"/>
          <p:cNvGrpSpPr/>
          <p:nvPr/>
        </p:nvGrpSpPr>
        <p:grpSpPr>
          <a:xfrm>
            <a:off x="-5160246" y="673661"/>
            <a:ext cx="15408715" cy="11191625"/>
            <a:chOff x="0" y="0"/>
            <a:chExt cx="20544953" cy="14922166"/>
          </a:xfrm>
        </p:grpSpPr>
        <p:grpSp>
          <p:nvGrpSpPr>
            <p:cNvPr id="8" name="Group 8"/>
            <p:cNvGrpSpPr/>
            <p:nvPr/>
          </p:nvGrpSpPr>
          <p:grpSpPr>
            <a:xfrm>
              <a:off x="0" y="0"/>
              <a:ext cx="20544953" cy="14922166"/>
              <a:chOff x="0" y="0"/>
              <a:chExt cx="812800" cy="590351"/>
            </a:xfrm>
          </p:grpSpPr>
          <p:sp>
            <p:nvSpPr>
              <p:cNvPr id="9" name="Freeform 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0" name="TextBox 1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1" name="Group 11"/>
            <p:cNvGrpSpPr/>
            <p:nvPr/>
          </p:nvGrpSpPr>
          <p:grpSpPr>
            <a:xfrm>
              <a:off x="3625623" y="5266709"/>
              <a:ext cx="13293707" cy="9655457"/>
              <a:chOff x="0" y="0"/>
              <a:chExt cx="812800" cy="590351"/>
            </a:xfrm>
          </p:grpSpPr>
          <p:sp>
            <p:nvSpPr>
              <p:cNvPr id="12" name="Freeform 1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6898900" y="10021588"/>
              <a:ext cx="6747153" cy="4900578"/>
              <a:chOff x="0" y="0"/>
              <a:chExt cx="812800" cy="590351"/>
            </a:xfrm>
          </p:grpSpPr>
          <p:sp>
            <p:nvSpPr>
              <p:cNvPr id="15" name="Freeform 1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6"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7" name="Group 17"/>
          <p:cNvGrpSpPr/>
          <p:nvPr/>
        </p:nvGrpSpPr>
        <p:grpSpPr>
          <a:xfrm>
            <a:off x="14182248" y="-5832675"/>
            <a:ext cx="15408715" cy="11191625"/>
            <a:chOff x="0" y="0"/>
            <a:chExt cx="20544953" cy="14922166"/>
          </a:xfrm>
        </p:grpSpPr>
        <p:grpSp>
          <p:nvGrpSpPr>
            <p:cNvPr id="18" name="Group 18"/>
            <p:cNvGrpSpPr/>
            <p:nvPr/>
          </p:nvGrpSpPr>
          <p:grpSpPr>
            <a:xfrm>
              <a:off x="0" y="0"/>
              <a:ext cx="20544953" cy="14922166"/>
              <a:chOff x="0" y="0"/>
              <a:chExt cx="812800" cy="590351"/>
            </a:xfrm>
          </p:grpSpPr>
          <p:sp>
            <p:nvSpPr>
              <p:cNvPr id="19" name="Freeform 1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0" name="TextBox 20"/>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1" name="Group 21"/>
            <p:cNvGrpSpPr/>
            <p:nvPr/>
          </p:nvGrpSpPr>
          <p:grpSpPr>
            <a:xfrm>
              <a:off x="3625623" y="5266709"/>
              <a:ext cx="13293707" cy="9655457"/>
              <a:chOff x="0" y="0"/>
              <a:chExt cx="812800" cy="590351"/>
            </a:xfrm>
          </p:grpSpPr>
          <p:sp>
            <p:nvSpPr>
              <p:cNvPr id="22" name="Freeform 22"/>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a:off x="6898900" y="10021588"/>
              <a:ext cx="6747153" cy="4900578"/>
              <a:chOff x="0" y="0"/>
              <a:chExt cx="812800" cy="590351"/>
            </a:xfrm>
          </p:grpSpPr>
          <p:sp>
            <p:nvSpPr>
              <p:cNvPr id="25" name="Freeform 25"/>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6" name="TextBox 2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28" name="Group 28"/>
          <p:cNvGrpSpPr/>
          <p:nvPr/>
        </p:nvGrpSpPr>
        <p:grpSpPr>
          <a:xfrm>
            <a:off x="16329481" y="-236862"/>
            <a:ext cx="929819" cy="1526178"/>
            <a:chOff x="0" y="0"/>
            <a:chExt cx="1239759" cy="2034905"/>
          </a:xfrm>
        </p:grpSpPr>
        <p:grpSp>
          <p:nvGrpSpPr>
            <p:cNvPr id="29" name="Group 29"/>
            <p:cNvGrpSpPr/>
            <p:nvPr/>
          </p:nvGrpSpPr>
          <p:grpSpPr>
            <a:xfrm rot="5400000">
              <a:off x="-397573" y="397573"/>
              <a:ext cx="2034905" cy="1239759"/>
              <a:chOff x="0" y="0"/>
              <a:chExt cx="1103757" cy="672460"/>
            </a:xfrm>
          </p:grpSpPr>
          <p:sp>
            <p:nvSpPr>
              <p:cNvPr id="30" name="Freeform 30"/>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1" name="TextBox 31"/>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2" name="Freeform 32"/>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33" name="TextBox 33"/>
          <p:cNvSpPr txBox="1"/>
          <p:nvPr/>
        </p:nvSpPr>
        <p:spPr>
          <a:xfrm>
            <a:off x="179034" y="189150"/>
            <a:ext cx="12449384" cy="2462213"/>
          </a:xfrm>
          <a:prstGeom prst="rect">
            <a:avLst/>
          </a:prstGeom>
        </p:spPr>
        <p:txBody>
          <a:bodyPr wrap="square" lIns="0" tIns="0" rIns="0" bIns="0" rtlCol="0" anchor="t">
            <a:spAutoFit/>
          </a:bodyPr>
          <a:lstStyle/>
          <a:p>
            <a:pPr>
              <a:lnSpc>
                <a:spcPts val="9600"/>
              </a:lnSpc>
            </a:pPr>
            <a:r>
              <a:rPr lang="en-US" sz="8000">
                <a:solidFill>
                  <a:srgbClr val="FFFFFF"/>
                </a:solidFill>
                <a:latin typeface="Fahkwang Bold"/>
              </a:rPr>
              <a:t>HÌNH THÀNH KIẾN THỨC MỚI</a:t>
            </a:r>
            <a:endParaRPr lang="en-US" sz="8000">
              <a:solidFill>
                <a:srgbClr val="46BD83"/>
              </a:solidFill>
              <a:latin typeface="Fahkwang Bold"/>
            </a:endParaRPr>
          </a:p>
        </p:txBody>
      </p:sp>
      <p:sp>
        <p:nvSpPr>
          <p:cNvPr id="36" name="Rectangle 35"/>
          <p:cNvSpPr/>
          <p:nvPr/>
        </p:nvSpPr>
        <p:spPr>
          <a:xfrm>
            <a:off x="994506" y="3266515"/>
            <a:ext cx="15658178" cy="1200329"/>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1. Quy định cơ bản của pháp luật về quyền bình đẳng của công dân trước pháp luật</a:t>
            </a:r>
            <a:endParaRPr lang="en-US" sz="3600" b="1" dirty="0">
              <a:solidFill>
                <a:schemeClr val="bg1"/>
              </a:solidFill>
              <a:latin typeface="Arial" panose="020B0604020202020204" pitchFamily="34" charset="0"/>
              <a:cs typeface="Arial" panose="020B0604020202020204" pitchFamily="34" charset="0"/>
            </a:endParaRPr>
          </a:p>
        </p:txBody>
      </p:sp>
      <p:sp>
        <p:nvSpPr>
          <p:cNvPr id="38" name="Rectangle 37"/>
          <p:cNvSpPr/>
          <p:nvPr/>
        </p:nvSpPr>
        <p:spPr>
          <a:xfrm>
            <a:off x="1485840" y="4712139"/>
            <a:ext cx="15658178" cy="646331"/>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a. Quy định chung về quyền bình đẳng của công dân trước pháp luật</a:t>
            </a: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8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arn(inVertic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arn(inVertical)">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222084" y="3089283"/>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Freeform 4"/>
          <p:cNvSpPr/>
          <p:nvPr/>
        </p:nvSpPr>
        <p:spPr>
          <a:xfrm rot="-10800000">
            <a:off x="6532623" y="-2939077"/>
            <a:ext cx="14820294" cy="10859234"/>
          </a:xfrm>
          <a:custGeom>
            <a:avLst/>
            <a:gdLst/>
            <a:ahLst/>
            <a:cxnLst/>
            <a:rect l="l" t="t" r="r" b="b"/>
            <a:pathLst>
              <a:path w="14820294" h="10859234">
                <a:moveTo>
                  <a:pt x="0" y="0"/>
                </a:moveTo>
                <a:lnTo>
                  <a:pt x="14820294" y="0"/>
                </a:lnTo>
                <a:lnTo>
                  <a:pt x="14820294" y="10859233"/>
                </a:lnTo>
                <a:lnTo>
                  <a:pt x="0" y="10859233"/>
                </a:lnTo>
                <a:lnTo>
                  <a:pt x="0" y="0"/>
                </a:lnTo>
                <a:close/>
              </a:path>
            </a:pathLst>
          </a:custGeom>
          <a:blipFill>
            <a:blip r:embed="rId5">
              <a:alphaModFix amt="78000"/>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618501" y="1289316"/>
            <a:ext cx="15408715" cy="11191625"/>
            <a:chOff x="0" y="0"/>
            <a:chExt cx="20544953" cy="14922166"/>
          </a:xfrm>
        </p:grpSpPr>
        <p:grpSp>
          <p:nvGrpSpPr>
            <p:cNvPr id="6" name="Group 6"/>
            <p:cNvGrpSpPr/>
            <p:nvPr/>
          </p:nvGrpSpPr>
          <p:grpSpPr>
            <a:xfrm>
              <a:off x="0" y="0"/>
              <a:ext cx="20544953" cy="14922166"/>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625623" y="5266709"/>
              <a:ext cx="13293707" cy="9655457"/>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a:off x="6898900" y="10021588"/>
              <a:ext cx="6747153" cy="4900578"/>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5" name="Group 15"/>
          <p:cNvGrpSpPr/>
          <p:nvPr/>
        </p:nvGrpSpPr>
        <p:grpSpPr>
          <a:xfrm>
            <a:off x="13950017" y="-6247509"/>
            <a:ext cx="15408715" cy="11191625"/>
            <a:chOff x="0" y="0"/>
            <a:chExt cx="20544953" cy="14922166"/>
          </a:xfrm>
        </p:grpSpPr>
        <p:grpSp>
          <p:nvGrpSpPr>
            <p:cNvPr id="16" name="Group 16"/>
            <p:cNvGrpSpPr/>
            <p:nvPr/>
          </p:nvGrpSpPr>
          <p:grpSpPr>
            <a:xfrm>
              <a:off x="0" y="0"/>
              <a:ext cx="20544953" cy="14922166"/>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9" name="Group 19"/>
            <p:cNvGrpSpPr/>
            <p:nvPr/>
          </p:nvGrpSpPr>
          <p:grpSpPr>
            <a:xfrm>
              <a:off x="3625623" y="5266709"/>
              <a:ext cx="13293707" cy="965545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2" name="Group 22"/>
            <p:cNvGrpSpPr/>
            <p:nvPr/>
          </p:nvGrpSpPr>
          <p:grpSpPr>
            <a:xfrm>
              <a:off x="6898900" y="10021588"/>
              <a:ext cx="6747153" cy="4900578"/>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25" name="Freeform 25"/>
          <p:cNvSpPr/>
          <p:nvPr/>
        </p:nvSpPr>
        <p:spPr>
          <a:xfrm>
            <a:off x="199405" y="4378399"/>
            <a:ext cx="5253530" cy="5253530"/>
          </a:xfrm>
          <a:custGeom>
            <a:avLst/>
            <a:gdLst/>
            <a:ahLst/>
            <a:cxnLst/>
            <a:rect l="l" t="t" r="r" b="b"/>
            <a:pathLst>
              <a:path w="5253530" h="5253530">
                <a:moveTo>
                  <a:pt x="0" y="0"/>
                </a:moveTo>
                <a:lnTo>
                  <a:pt x="5253530" y="0"/>
                </a:lnTo>
                <a:lnTo>
                  <a:pt x="5253530" y="5253530"/>
                </a:lnTo>
                <a:lnTo>
                  <a:pt x="0" y="52535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8" name="Group 28"/>
          <p:cNvGrpSpPr>
            <a:grpSpLocks noChangeAspect="1"/>
          </p:cNvGrpSpPr>
          <p:nvPr/>
        </p:nvGrpSpPr>
        <p:grpSpPr>
          <a:xfrm>
            <a:off x="-127228" y="6446501"/>
            <a:ext cx="3459773" cy="3459759"/>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42094" r="-42094"/>
              </a:stretch>
            </a:blipFill>
          </p:spPr>
        </p:sp>
      </p:grpSp>
      <p:sp>
        <p:nvSpPr>
          <p:cNvPr id="30" name="TextBox 30"/>
          <p:cNvSpPr txBox="1"/>
          <p:nvPr/>
        </p:nvSpPr>
        <p:spPr>
          <a:xfrm>
            <a:off x="7503282" y="448614"/>
            <a:ext cx="7589606" cy="961802"/>
          </a:xfrm>
          <a:prstGeom prst="rect">
            <a:avLst/>
          </a:prstGeom>
        </p:spPr>
        <p:txBody>
          <a:bodyPr lIns="0" tIns="0" rIns="0" bIns="0" rtlCol="0" anchor="t">
            <a:spAutoFit/>
          </a:bodyPr>
          <a:lstStyle/>
          <a:p>
            <a:pPr>
              <a:lnSpc>
                <a:spcPts val="7679"/>
              </a:lnSpc>
            </a:pPr>
            <a:r>
              <a:rPr lang="en-US" sz="6399">
                <a:solidFill>
                  <a:srgbClr val="FFFFFF"/>
                </a:solidFill>
                <a:latin typeface="Fahkwang Bold"/>
              </a:rPr>
              <a:t>Thông tin</a:t>
            </a:r>
            <a:endParaRPr lang="en-US" sz="6399">
              <a:solidFill>
                <a:srgbClr val="46BD83"/>
              </a:solidFill>
              <a:latin typeface="Fahkwang Bold"/>
            </a:endParaRPr>
          </a:p>
        </p:txBody>
      </p:sp>
      <p:sp>
        <p:nvSpPr>
          <p:cNvPr id="31" name="TextBox 31"/>
          <p:cNvSpPr txBox="1"/>
          <p:nvPr/>
        </p:nvSpPr>
        <p:spPr>
          <a:xfrm>
            <a:off x="5234960" y="1627515"/>
            <a:ext cx="12707481" cy="4431983"/>
          </a:xfrm>
          <a:prstGeom prst="rect">
            <a:avLst/>
          </a:prstGeom>
        </p:spPr>
        <p:txBody>
          <a:bodyPr wrap="square" lIns="0" tIns="0" rIns="0" bIns="0" rtlCol="0" anchor="t">
            <a:spAutoFit/>
          </a:bodyPr>
          <a:lstStyle/>
          <a:p>
            <a:pPr marL="0" lvl="0" indent="0" algn="just"/>
            <a:r>
              <a:rPr lang="en-US" sz="3600">
                <a:solidFill>
                  <a:srgbClr val="FFFFFF"/>
                </a:solidFill>
                <a:latin typeface="Arial" panose="020B0604020202020204" pitchFamily="34" charset="0"/>
                <a:cs typeface="Arial" panose="020B0604020202020204" pitchFamily="34" charset="0"/>
              </a:rPr>
              <a:t>Điều 15 Hiến pháp 2013  quy định:</a:t>
            </a:r>
          </a:p>
          <a:p>
            <a:pPr marL="0" lvl="0" indent="0" algn="just"/>
            <a:r>
              <a:rPr lang="en-US" sz="3600" u="none">
                <a:solidFill>
                  <a:srgbClr val="FFFFFF"/>
                </a:solidFill>
                <a:latin typeface="Arial" panose="020B0604020202020204" pitchFamily="34" charset="0"/>
                <a:cs typeface="Arial" panose="020B0604020202020204" pitchFamily="34" charset="0"/>
              </a:rPr>
              <a:t>“ 1. Quyền công dân không tách rời nghĩa vụ công dân.</a:t>
            </a:r>
          </a:p>
          <a:p>
            <a:pPr marL="0" lvl="0" indent="0" algn="just"/>
            <a:r>
              <a:rPr lang="en-US" sz="3600" u="none">
                <a:solidFill>
                  <a:srgbClr val="FFFFFF"/>
                </a:solidFill>
                <a:latin typeface="Arial" panose="020B0604020202020204" pitchFamily="34" charset="0"/>
                <a:cs typeface="Arial" panose="020B0604020202020204" pitchFamily="34" charset="0"/>
              </a:rPr>
              <a:t>2. Moi người có nghĩa vụ tôn trọng quyền của người khác.</a:t>
            </a:r>
          </a:p>
          <a:p>
            <a:pPr marL="457200" lvl="0" indent="-457200" algn="just">
              <a:buAutoNum type="arabicPeriod" startAt="3"/>
            </a:pPr>
            <a:r>
              <a:rPr lang="en-US" sz="3600">
                <a:solidFill>
                  <a:srgbClr val="FFFFFF"/>
                </a:solidFill>
                <a:latin typeface="Arial" panose="020B0604020202020204" pitchFamily="34" charset="0"/>
                <a:cs typeface="Arial" panose="020B0604020202020204" pitchFamily="34" charset="0"/>
              </a:rPr>
              <a:t>Công dân có trách nhiệm thực hiện nghĩa vụ đối với Nhà nước và xã hội.</a:t>
            </a:r>
          </a:p>
          <a:p>
            <a:pPr marL="457200" lvl="0" indent="-457200" algn="just">
              <a:buAutoNum type="arabicPeriod" startAt="3"/>
            </a:pPr>
            <a:r>
              <a:rPr lang="en-US" sz="3600">
                <a:solidFill>
                  <a:srgbClr val="FFFFFF"/>
                </a:solidFill>
                <a:latin typeface="Arial" panose="020B0604020202020204" pitchFamily="34" charset="0"/>
                <a:cs typeface="Arial" panose="020B0604020202020204" pitchFamily="34" charset="0"/>
              </a:rPr>
              <a:t>Việc thực hiện quyền con người, quyền công dân không được xâm phạm lợi ích quốc  gia, dân tộc, quyền và lợi ích hợp pháp của người khác.”</a:t>
            </a:r>
            <a:endParaRPr lang="en-US" sz="3600" u="none">
              <a:solidFill>
                <a:srgbClr val="FFFFFF"/>
              </a:solidFill>
              <a:latin typeface="Arial" panose="020B0604020202020204" pitchFamily="34" charset="0"/>
              <a:cs typeface="Arial" panose="020B0604020202020204" pitchFamily="34" charset="0"/>
            </a:endParaRPr>
          </a:p>
        </p:txBody>
      </p:sp>
      <p:grpSp>
        <p:nvGrpSpPr>
          <p:cNvPr id="33" name="Group 33"/>
          <p:cNvGrpSpPr/>
          <p:nvPr/>
        </p:nvGrpSpPr>
        <p:grpSpPr>
          <a:xfrm>
            <a:off x="1028700" y="-236862"/>
            <a:ext cx="929819" cy="1526178"/>
            <a:chOff x="0" y="0"/>
            <a:chExt cx="1239759" cy="2034905"/>
          </a:xfrm>
        </p:grpSpPr>
        <p:grpSp>
          <p:nvGrpSpPr>
            <p:cNvPr id="34" name="Group 34"/>
            <p:cNvGrpSpPr/>
            <p:nvPr/>
          </p:nvGrpSpPr>
          <p:grpSpPr>
            <a:xfrm rot="5400000">
              <a:off x="-397573" y="397573"/>
              <a:ext cx="2034905" cy="1239759"/>
              <a:chOff x="0" y="0"/>
              <a:chExt cx="1103757" cy="672460"/>
            </a:xfrm>
          </p:grpSpPr>
          <p:sp>
            <p:nvSpPr>
              <p:cNvPr id="35" name="Freeform 3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6" name="TextBox 3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7" name="Freeform 3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38" name="TextBox 31"/>
          <p:cNvSpPr txBox="1"/>
          <p:nvPr/>
        </p:nvSpPr>
        <p:spPr>
          <a:xfrm>
            <a:off x="5440123" y="6446502"/>
            <a:ext cx="12761920" cy="2215991"/>
          </a:xfrm>
          <a:prstGeom prst="rect">
            <a:avLst/>
          </a:prstGeom>
        </p:spPr>
        <p:txBody>
          <a:bodyPr wrap="square" lIns="0" tIns="0" rIns="0" bIns="0" rtlCol="0" anchor="t">
            <a:spAutoFit/>
          </a:bodyPr>
          <a:lstStyle/>
          <a:p>
            <a:pPr marL="0" lvl="0" indent="0" algn="just"/>
            <a:r>
              <a:rPr lang="en-US" sz="3600">
                <a:solidFill>
                  <a:srgbClr val="FFFFFF"/>
                </a:solidFill>
                <a:latin typeface="Arial" panose="020B0604020202020204" pitchFamily="34" charset="0"/>
                <a:cs typeface="Arial" panose="020B0604020202020204" pitchFamily="34" charset="0"/>
              </a:rPr>
              <a:t>Điều 16 Hiến pháp 2013  quy định:</a:t>
            </a:r>
          </a:p>
          <a:p>
            <a:pPr marL="0" lvl="0" indent="0" algn="just"/>
            <a:r>
              <a:rPr lang="en-US" sz="3600" u="none">
                <a:solidFill>
                  <a:srgbClr val="FFFFFF"/>
                </a:solidFill>
                <a:latin typeface="Arial" panose="020B0604020202020204" pitchFamily="34" charset="0"/>
                <a:cs typeface="Arial" panose="020B0604020202020204" pitchFamily="34" charset="0"/>
              </a:rPr>
              <a:t>“ 1. Mọi người đều bình đẳng trước pháp luật.</a:t>
            </a:r>
          </a:p>
          <a:p>
            <a:pPr marL="0" lvl="0" indent="0" algn="just"/>
            <a:r>
              <a:rPr lang="en-US" sz="3600" u="none">
                <a:solidFill>
                  <a:srgbClr val="FFFFFF"/>
                </a:solidFill>
                <a:latin typeface="Arial" panose="020B0604020202020204" pitchFamily="34" charset="0"/>
                <a:cs typeface="Arial" panose="020B0604020202020204" pitchFamily="34" charset="0"/>
              </a:rPr>
              <a:t>2. Không ai bị phân biệt đối xử trong đời sống chính trị, dân sự, kinh tế, văn hóa, xã hội. </a:t>
            </a:r>
            <a:r>
              <a:rPr lang="en-US" sz="3600">
                <a:solidFill>
                  <a:srgbClr val="FFFFFF"/>
                </a:solidFill>
                <a:latin typeface="Arial" panose="020B0604020202020204" pitchFamily="34" charset="0"/>
                <a:cs typeface="Arial" panose="020B0604020202020204" pitchFamily="34" charset="0"/>
              </a:rPr>
              <a:t>”</a:t>
            </a:r>
            <a:endParaRPr lang="en-US" sz="3600" u="none">
              <a:solidFill>
                <a:srgbClr val="FFFFFF"/>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arn(inVertic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arn(inVertical)">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222084" y="3089283"/>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Freeform 4"/>
          <p:cNvSpPr/>
          <p:nvPr/>
        </p:nvSpPr>
        <p:spPr>
          <a:xfrm rot="-10800000">
            <a:off x="4696106" y="-3386002"/>
            <a:ext cx="14820294" cy="10859234"/>
          </a:xfrm>
          <a:custGeom>
            <a:avLst/>
            <a:gdLst/>
            <a:ahLst/>
            <a:cxnLst/>
            <a:rect l="l" t="t" r="r" b="b"/>
            <a:pathLst>
              <a:path w="14820294" h="10859234">
                <a:moveTo>
                  <a:pt x="0" y="0"/>
                </a:moveTo>
                <a:lnTo>
                  <a:pt x="14820294" y="0"/>
                </a:lnTo>
                <a:lnTo>
                  <a:pt x="14820294" y="10859233"/>
                </a:lnTo>
                <a:lnTo>
                  <a:pt x="0" y="10859233"/>
                </a:lnTo>
                <a:lnTo>
                  <a:pt x="0" y="0"/>
                </a:lnTo>
                <a:close/>
              </a:path>
            </a:pathLst>
          </a:custGeom>
          <a:blipFill>
            <a:blip r:embed="rId5">
              <a:alphaModFix amt="78000"/>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618501" y="1289316"/>
            <a:ext cx="15408715" cy="11191625"/>
            <a:chOff x="0" y="0"/>
            <a:chExt cx="20544953" cy="14922166"/>
          </a:xfrm>
        </p:grpSpPr>
        <p:grpSp>
          <p:nvGrpSpPr>
            <p:cNvPr id="6" name="Group 6"/>
            <p:cNvGrpSpPr/>
            <p:nvPr/>
          </p:nvGrpSpPr>
          <p:grpSpPr>
            <a:xfrm>
              <a:off x="0" y="0"/>
              <a:ext cx="20544953" cy="14922166"/>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625623" y="5266709"/>
              <a:ext cx="13293707" cy="9655457"/>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a:off x="6898900" y="10021588"/>
              <a:ext cx="6747153" cy="4900578"/>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5" name="Group 15"/>
          <p:cNvGrpSpPr/>
          <p:nvPr/>
        </p:nvGrpSpPr>
        <p:grpSpPr>
          <a:xfrm>
            <a:off x="13950017" y="-6247509"/>
            <a:ext cx="15408715" cy="11191625"/>
            <a:chOff x="0" y="0"/>
            <a:chExt cx="20544953" cy="14922166"/>
          </a:xfrm>
        </p:grpSpPr>
        <p:grpSp>
          <p:nvGrpSpPr>
            <p:cNvPr id="16" name="Group 16"/>
            <p:cNvGrpSpPr/>
            <p:nvPr/>
          </p:nvGrpSpPr>
          <p:grpSpPr>
            <a:xfrm>
              <a:off x="0" y="0"/>
              <a:ext cx="20544953" cy="14922166"/>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9" name="Group 19"/>
            <p:cNvGrpSpPr/>
            <p:nvPr/>
          </p:nvGrpSpPr>
          <p:grpSpPr>
            <a:xfrm>
              <a:off x="3625623" y="5266709"/>
              <a:ext cx="13293707" cy="965545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2" name="Group 22"/>
            <p:cNvGrpSpPr/>
            <p:nvPr/>
          </p:nvGrpSpPr>
          <p:grpSpPr>
            <a:xfrm>
              <a:off x="6898900" y="10021588"/>
              <a:ext cx="6747153" cy="4900578"/>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25" name="Freeform 25"/>
          <p:cNvSpPr/>
          <p:nvPr/>
        </p:nvSpPr>
        <p:spPr>
          <a:xfrm>
            <a:off x="199405" y="4378399"/>
            <a:ext cx="5253530" cy="5253530"/>
          </a:xfrm>
          <a:custGeom>
            <a:avLst/>
            <a:gdLst/>
            <a:ahLst/>
            <a:cxnLst/>
            <a:rect l="l" t="t" r="r" b="b"/>
            <a:pathLst>
              <a:path w="5253530" h="5253530">
                <a:moveTo>
                  <a:pt x="0" y="0"/>
                </a:moveTo>
                <a:lnTo>
                  <a:pt x="5253530" y="0"/>
                </a:lnTo>
                <a:lnTo>
                  <a:pt x="5253530" y="5253530"/>
                </a:lnTo>
                <a:lnTo>
                  <a:pt x="0" y="52535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8" name="Group 28"/>
          <p:cNvGrpSpPr>
            <a:grpSpLocks noChangeAspect="1"/>
          </p:cNvGrpSpPr>
          <p:nvPr/>
        </p:nvGrpSpPr>
        <p:grpSpPr>
          <a:xfrm>
            <a:off x="-127228" y="6446501"/>
            <a:ext cx="3459773" cy="3459759"/>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42094" r="-42094"/>
              </a:stretch>
            </a:blipFill>
          </p:spPr>
        </p:sp>
      </p:grpSp>
      <p:sp>
        <p:nvSpPr>
          <p:cNvPr id="30" name="TextBox 30"/>
          <p:cNvSpPr txBox="1"/>
          <p:nvPr/>
        </p:nvSpPr>
        <p:spPr>
          <a:xfrm>
            <a:off x="5452935" y="2686145"/>
            <a:ext cx="11983524" cy="3949799"/>
          </a:xfrm>
          <a:prstGeom prst="rect">
            <a:avLst/>
          </a:prstGeom>
        </p:spPr>
        <p:txBody>
          <a:bodyPr wrap="square" lIns="0" tIns="0" rIns="0" bIns="0" rtlCol="0" anchor="t">
            <a:spAutoFit/>
          </a:bodyPr>
          <a:lstStyle/>
          <a:p>
            <a:pPr algn="ctr">
              <a:lnSpc>
                <a:spcPts val="7679"/>
              </a:lnSpc>
            </a:pPr>
            <a:r>
              <a:rPr lang="vi-VN" sz="6399">
                <a:solidFill>
                  <a:srgbClr val="FFFFFF"/>
                </a:solidFill>
                <a:latin typeface="Fahkwang Bold"/>
              </a:rPr>
              <a:t>Vì sao Hiến pháp năm 2013 quy định về quyền bình đẳng của công dân trước pháp luật?</a:t>
            </a:r>
            <a:endParaRPr lang="en-US" sz="6399">
              <a:solidFill>
                <a:srgbClr val="46BD83"/>
              </a:solidFill>
              <a:latin typeface="Fahkwang Bold"/>
            </a:endParaRPr>
          </a:p>
        </p:txBody>
      </p:sp>
      <p:grpSp>
        <p:nvGrpSpPr>
          <p:cNvPr id="33" name="Group 33"/>
          <p:cNvGrpSpPr/>
          <p:nvPr/>
        </p:nvGrpSpPr>
        <p:grpSpPr>
          <a:xfrm>
            <a:off x="1028700" y="-236862"/>
            <a:ext cx="929819" cy="1526178"/>
            <a:chOff x="0" y="0"/>
            <a:chExt cx="1239759" cy="2034905"/>
          </a:xfrm>
        </p:grpSpPr>
        <p:grpSp>
          <p:nvGrpSpPr>
            <p:cNvPr id="34" name="Group 34"/>
            <p:cNvGrpSpPr/>
            <p:nvPr/>
          </p:nvGrpSpPr>
          <p:grpSpPr>
            <a:xfrm rot="5400000">
              <a:off x="-397573" y="397573"/>
              <a:ext cx="2034905" cy="1239759"/>
              <a:chOff x="0" y="0"/>
              <a:chExt cx="1103757" cy="672460"/>
            </a:xfrm>
          </p:grpSpPr>
          <p:sp>
            <p:nvSpPr>
              <p:cNvPr id="35" name="Freeform 3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6" name="TextBox 3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7" name="Freeform 3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10">
                <a:extLst>
                  <a:ext uri="{96DAC541-7B7A-43D3-8B79-37D633B846F1}">
                    <asvg:svgBlip xmlns:asvg="http://schemas.microsoft.com/office/drawing/2016/SVG/main" r:embed="rId11"/>
                  </a:ext>
                </a:extLst>
              </a:blip>
              <a:stretch>
                <a:fillRect/>
              </a:stretch>
            </a:blipFill>
          </p:spPr>
        </p:sp>
      </p:grpSp>
    </p:spTree>
    <p:extLst>
      <p:ext uri="{BB962C8B-B14F-4D97-AF65-F5344CB8AC3E}">
        <p14:creationId xmlns:p14="http://schemas.microsoft.com/office/powerpoint/2010/main" val="128277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222084" y="3089283"/>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Freeform 4"/>
          <p:cNvSpPr/>
          <p:nvPr/>
        </p:nvSpPr>
        <p:spPr>
          <a:xfrm rot="-10800000">
            <a:off x="4676144" y="-3352648"/>
            <a:ext cx="14820294" cy="10859234"/>
          </a:xfrm>
          <a:custGeom>
            <a:avLst/>
            <a:gdLst/>
            <a:ahLst/>
            <a:cxnLst/>
            <a:rect l="l" t="t" r="r" b="b"/>
            <a:pathLst>
              <a:path w="14820294" h="10859234">
                <a:moveTo>
                  <a:pt x="0" y="0"/>
                </a:moveTo>
                <a:lnTo>
                  <a:pt x="14820294" y="0"/>
                </a:lnTo>
                <a:lnTo>
                  <a:pt x="14820294" y="10859233"/>
                </a:lnTo>
                <a:lnTo>
                  <a:pt x="0" y="10859233"/>
                </a:lnTo>
                <a:lnTo>
                  <a:pt x="0" y="0"/>
                </a:lnTo>
                <a:close/>
              </a:path>
            </a:pathLst>
          </a:custGeom>
          <a:blipFill>
            <a:blip r:embed="rId5">
              <a:alphaModFix amt="78000"/>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618501" y="1289316"/>
            <a:ext cx="15408715" cy="11191625"/>
            <a:chOff x="0" y="0"/>
            <a:chExt cx="20544953" cy="14922166"/>
          </a:xfrm>
        </p:grpSpPr>
        <p:grpSp>
          <p:nvGrpSpPr>
            <p:cNvPr id="6" name="Group 6"/>
            <p:cNvGrpSpPr/>
            <p:nvPr/>
          </p:nvGrpSpPr>
          <p:grpSpPr>
            <a:xfrm>
              <a:off x="0" y="0"/>
              <a:ext cx="20544953" cy="14922166"/>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625623" y="5266709"/>
              <a:ext cx="13293707" cy="9655457"/>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a:off x="6898900" y="10021588"/>
              <a:ext cx="6747153" cy="4900578"/>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5" name="Group 15"/>
          <p:cNvGrpSpPr/>
          <p:nvPr/>
        </p:nvGrpSpPr>
        <p:grpSpPr>
          <a:xfrm>
            <a:off x="13950017" y="-6247509"/>
            <a:ext cx="15408715" cy="11191625"/>
            <a:chOff x="0" y="0"/>
            <a:chExt cx="20544953" cy="14922166"/>
          </a:xfrm>
        </p:grpSpPr>
        <p:grpSp>
          <p:nvGrpSpPr>
            <p:cNvPr id="16" name="Group 16"/>
            <p:cNvGrpSpPr/>
            <p:nvPr/>
          </p:nvGrpSpPr>
          <p:grpSpPr>
            <a:xfrm>
              <a:off x="0" y="0"/>
              <a:ext cx="20544953" cy="14922166"/>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9" name="Group 19"/>
            <p:cNvGrpSpPr/>
            <p:nvPr/>
          </p:nvGrpSpPr>
          <p:grpSpPr>
            <a:xfrm>
              <a:off x="3625623" y="5266709"/>
              <a:ext cx="13293707" cy="965545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2" name="Group 22"/>
            <p:cNvGrpSpPr/>
            <p:nvPr/>
          </p:nvGrpSpPr>
          <p:grpSpPr>
            <a:xfrm>
              <a:off x="6898900" y="10021588"/>
              <a:ext cx="6747153" cy="4900578"/>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25" name="Freeform 25"/>
          <p:cNvSpPr/>
          <p:nvPr/>
        </p:nvSpPr>
        <p:spPr>
          <a:xfrm>
            <a:off x="199405" y="4378399"/>
            <a:ext cx="5253530" cy="5253530"/>
          </a:xfrm>
          <a:custGeom>
            <a:avLst/>
            <a:gdLst/>
            <a:ahLst/>
            <a:cxnLst/>
            <a:rect l="l" t="t" r="r" b="b"/>
            <a:pathLst>
              <a:path w="5253530" h="5253530">
                <a:moveTo>
                  <a:pt x="0" y="0"/>
                </a:moveTo>
                <a:lnTo>
                  <a:pt x="5253530" y="0"/>
                </a:lnTo>
                <a:lnTo>
                  <a:pt x="5253530" y="5253530"/>
                </a:lnTo>
                <a:lnTo>
                  <a:pt x="0" y="52535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8" name="Group 28"/>
          <p:cNvGrpSpPr>
            <a:grpSpLocks noChangeAspect="1"/>
          </p:cNvGrpSpPr>
          <p:nvPr/>
        </p:nvGrpSpPr>
        <p:grpSpPr>
          <a:xfrm>
            <a:off x="-127228" y="6446501"/>
            <a:ext cx="3459773" cy="3459759"/>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42094" r="-42094"/>
              </a:stretch>
            </a:blipFill>
          </p:spPr>
        </p:sp>
      </p:grpSp>
      <p:grpSp>
        <p:nvGrpSpPr>
          <p:cNvPr id="33" name="Group 33"/>
          <p:cNvGrpSpPr/>
          <p:nvPr/>
        </p:nvGrpSpPr>
        <p:grpSpPr>
          <a:xfrm>
            <a:off x="1028700" y="-236862"/>
            <a:ext cx="929819" cy="1526178"/>
            <a:chOff x="0" y="0"/>
            <a:chExt cx="1239759" cy="2034905"/>
          </a:xfrm>
        </p:grpSpPr>
        <p:grpSp>
          <p:nvGrpSpPr>
            <p:cNvPr id="34" name="Group 34"/>
            <p:cNvGrpSpPr/>
            <p:nvPr/>
          </p:nvGrpSpPr>
          <p:grpSpPr>
            <a:xfrm rot="5400000">
              <a:off x="-397573" y="397573"/>
              <a:ext cx="2034905" cy="1239759"/>
              <a:chOff x="0" y="0"/>
              <a:chExt cx="1103757" cy="672460"/>
            </a:xfrm>
          </p:grpSpPr>
          <p:sp>
            <p:nvSpPr>
              <p:cNvPr id="35" name="Freeform 3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6" name="TextBox 3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7" name="Freeform 3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38" name="TextBox 31"/>
          <p:cNvSpPr txBox="1"/>
          <p:nvPr/>
        </p:nvSpPr>
        <p:spPr>
          <a:xfrm>
            <a:off x="1322260" y="1595394"/>
            <a:ext cx="16603891" cy="2769989"/>
          </a:xfrm>
          <a:prstGeom prst="rect">
            <a:avLst/>
          </a:prstGeom>
        </p:spPr>
        <p:txBody>
          <a:bodyPr wrap="square" lIns="0" tIns="0" rIns="0" bIns="0" rtlCol="0" anchor="t">
            <a:spAutoFit/>
          </a:bodyPr>
          <a:lstStyle/>
          <a:p>
            <a:pPr marL="0" lvl="0" indent="0" algn="just"/>
            <a:r>
              <a:rPr lang="en-US" sz="3600">
                <a:solidFill>
                  <a:srgbClr val="FFFFFF"/>
                </a:solidFill>
                <a:latin typeface="Arial" panose="020B0604020202020204" pitchFamily="34" charset="0"/>
                <a:cs typeface="Arial" panose="020B0604020202020204" pitchFamily="34" charset="0"/>
              </a:rPr>
              <a:t>Thành phố H tiến hành cải tạo, sửa chữa vỉa hè cho người đi bộ, trong đó tập trung xây dựng thêm đường trượt dành cho người khuyết tật đi xe lăn, lát gạch có rãnh lõm dành cho người khiếm thị. Các hoạt động này không những giúp cho người khuyết tật đi lại dễ dàng mà còn thể hiện chính sách quan tâm, hỗ trợ, giúp đỡ những người yếu thế trong xã hội.</a:t>
            </a:r>
            <a:endParaRPr lang="en-US" sz="3600" u="none">
              <a:solidFill>
                <a:srgbClr val="FFFFFF"/>
              </a:solidFill>
              <a:latin typeface="Arial" panose="020B0604020202020204" pitchFamily="34" charset="0"/>
              <a:cs typeface="Arial" panose="020B0604020202020204" pitchFamily="34" charset="0"/>
            </a:endParaRPr>
          </a:p>
        </p:txBody>
      </p:sp>
      <p:sp>
        <p:nvSpPr>
          <p:cNvPr id="39" name="TextBox 30"/>
          <p:cNvSpPr txBox="1"/>
          <p:nvPr/>
        </p:nvSpPr>
        <p:spPr>
          <a:xfrm>
            <a:off x="3035632" y="449686"/>
            <a:ext cx="7589606" cy="961802"/>
          </a:xfrm>
          <a:prstGeom prst="rect">
            <a:avLst/>
          </a:prstGeom>
        </p:spPr>
        <p:txBody>
          <a:bodyPr lIns="0" tIns="0" rIns="0" bIns="0" rtlCol="0" anchor="t">
            <a:spAutoFit/>
          </a:bodyPr>
          <a:lstStyle/>
          <a:p>
            <a:pPr>
              <a:lnSpc>
                <a:spcPts val="7679"/>
              </a:lnSpc>
            </a:pPr>
            <a:r>
              <a:rPr lang="en-US" sz="6399">
                <a:solidFill>
                  <a:srgbClr val="FFFFFF"/>
                </a:solidFill>
                <a:latin typeface="Fahkwang Bold"/>
              </a:rPr>
              <a:t>Trường hợp:</a:t>
            </a:r>
            <a:endParaRPr lang="en-US" sz="6399">
              <a:solidFill>
                <a:srgbClr val="46BD83"/>
              </a:solidFill>
              <a:latin typeface="Fahkwang Bold"/>
            </a:endParaRPr>
          </a:p>
        </p:txBody>
      </p:sp>
      <p:sp>
        <p:nvSpPr>
          <p:cNvPr id="26" name="Cloud 25"/>
          <p:cNvSpPr/>
          <p:nvPr/>
        </p:nvSpPr>
        <p:spPr>
          <a:xfrm>
            <a:off x="6388200" y="5239348"/>
            <a:ext cx="9753600" cy="4095152"/>
          </a:xfrm>
          <a:prstGeom prst="cloud">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a:solidFill>
                  <a:schemeClr val="bg1"/>
                </a:solidFill>
                <a:cs typeface="Arial" panose="020B0604020202020204" pitchFamily="34" charset="0"/>
              </a:rPr>
              <a:t>Việc làm của thành phố H thể hiện nội dung nào trong quyền bình đẳng của công dân trước pháp luật?</a:t>
            </a:r>
            <a:endParaRPr lang="en-US" sz="3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21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grpSp>
        <p:nvGrpSpPr>
          <p:cNvPr id="6" name="Group 6"/>
          <p:cNvGrpSpPr/>
          <p:nvPr/>
        </p:nvGrpSpPr>
        <p:grpSpPr>
          <a:xfrm>
            <a:off x="10188565" y="609729"/>
            <a:ext cx="15408715" cy="11191625"/>
            <a:chOff x="0" y="0"/>
            <a:chExt cx="20544953" cy="14922166"/>
          </a:xfrm>
        </p:grpSpPr>
        <p:grpSp>
          <p:nvGrpSpPr>
            <p:cNvPr id="7" name="Group 7"/>
            <p:cNvGrpSpPr/>
            <p:nvPr/>
          </p:nvGrpSpPr>
          <p:grpSpPr>
            <a:xfrm>
              <a:off x="0" y="0"/>
              <a:ext cx="20544953" cy="14922166"/>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0" name="Group 10"/>
            <p:cNvGrpSpPr/>
            <p:nvPr/>
          </p:nvGrpSpPr>
          <p:grpSpPr>
            <a:xfrm>
              <a:off x="3625623" y="5266709"/>
              <a:ext cx="13293707" cy="9655457"/>
              <a:chOff x="0" y="0"/>
              <a:chExt cx="812800" cy="590351"/>
            </a:xfrm>
          </p:grpSpPr>
          <p:sp>
            <p:nvSpPr>
              <p:cNvPr id="11" name="Freeform 1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6898900" y="10021588"/>
              <a:ext cx="6747153" cy="4900578"/>
              <a:chOff x="0" y="0"/>
              <a:chExt cx="812800" cy="590351"/>
            </a:xfrm>
          </p:grpSpPr>
          <p:sp>
            <p:nvSpPr>
              <p:cNvPr id="14" name="Freeform 1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1588218" y="-3950024"/>
            <a:ext cx="15408715" cy="11191625"/>
            <a:chOff x="0" y="0"/>
            <a:chExt cx="20544953" cy="14922166"/>
          </a:xfrm>
        </p:grpSpPr>
        <p:grpSp>
          <p:nvGrpSpPr>
            <p:cNvPr id="17" name="Group 17"/>
            <p:cNvGrpSpPr/>
            <p:nvPr/>
          </p:nvGrpSpPr>
          <p:grpSpPr>
            <a:xfrm>
              <a:off x="0" y="0"/>
              <a:ext cx="20544953" cy="14922166"/>
              <a:chOff x="0" y="0"/>
              <a:chExt cx="812800" cy="590351"/>
            </a:xfrm>
          </p:grpSpPr>
          <p:sp>
            <p:nvSpPr>
              <p:cNvPr id="18" name="Freeform 1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19" name="TextBox 1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3625623" y="5266709"/>
              <a:ext cx="13293707" cy="9655457"/>
              <a:chOff x="0" y="0"/>
              <a:chExt cx="812800" cy="590351"/>
            </a:xfrm>
          </p:grpSpPr>
          <p:sp>
            <p:nvSpPr>
              <p:cNvPr id="21" name="Freeform 2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3" name="Group 23"/>
            <p:cNvGrpSpPr/>
            <p:nvPr/>
          </p:nvGrpSpPr>
          <p:grpSpPr>
            <a:xfrm>
              <a:off x="6898900" y="10021588"/>
              <a:ext cx="6747153" cy="4900578"/>
              <a:chOff x="0" y="0"/>
              <a:chExt cx="812800" cy="590351"/>
            </a:xfrm>
          </p:grpSpPr>
          <p:sp>
            <p:nvSpPr>
              <p:cNvPr id="24" name="Freeform 2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39" name="TextBox 39"/>
          <p:cNvSpPr txBox="1"/>
          <p:nvPr/>
        </p:nvSpPr>
        <p:spPr>
          <a:xfrm>
            <a:off x="1149760" y="609729"/>
            <a:ext cx="15138530" cy="1974900"/>
          </a:xfrm>
          <a:prstGeom prst="rect">
            <a:avLst/>
          </a:prstGeom>
        </p:spPr>
        <p:txBody>
          <a:bodyPr wrap="square" lIns="0" tIns="0" rIns="0" bIns="0" rtlCol="0" anchor="t">
            <a:spAutoFit/>
          </a:bodyPr>
          <a:lstStyle/>
          <a:p>
            <a:pPr lvl="0" algn="ctr">
              <a:lnSpc>
                <a:spcPts val="7679"/>
              </a:lnSpc>
              <a:spcBef>
                <a:spcPct val="0"/>
              </a:spcBef>
            </a:pPr>
            <a:r>
              <a:rPr lang="vi-VN" sz="6399">
                <a:solidFill>
                  <a:schemeClr val="bg1"/>
                </a:solidFill>
                <a:latin typeface="Fahkwang Bold"/>
              </a:rPr>
              <a:t>Quyền bình đẳng của công dân trước pháp luật </a:t>
            </a:r>
            <a:endParaRPr lang="en-US" sz="6399" u="none">
              <a:solidFill>
                <a:schemeClr val="bg1"/>
              </a:solidFill>
              <a:latin typeface="Fahkwang Bold"/>
            </a:endParaRPr>
          </a:p>
        </p:txBody>
      </p:sp>
      <p:sp>
        <p:nvSpPr>
          <p:cNvPr id="40" name="TextBox 40"/>
          <p:cNvSpPr txBox="1"/>
          <p:nvPr/>
        </p:nvSpPr>
        <p:spPr>
          <a:xfrm>
            <a:off x="1332286" y="3072013"/>
            <a:ext cx="15847850" cy="3077766"/>
          </a:xfrm>
          <a:prstGeom prst="rect">
            <a:avLst/>
          </a:prstGeom>
        </p:spPr>
        <p:txBody>
          <a:bodyPr wrap="square" lIns="0" tIns="0" rIns="0" bIns="0" rtlCol="0" anchor="t">
            <a:spAutoFit/>
          </a:bodyPr>
          <a:lstStyle/>
          <a:p>
            <a:pPr lvl="0" algn="just">
              <a:spcBef>
                <a:spcPct val="0"/>
              </a:spcBef>
            </a:pPr>
            <a:r>
              <a:rPr lang="vi-VN" sz="4000" i="1">
                <a:solidFill>
                  <a:schemeClr val="bg1"/>
                </a:solidFill>
              </a:rPr>
              <a:t>Quyền bình đẳng của công dân trước pháp luật nghĩa là mọi công dân không phân biệt nam, nữ thuộc các dân tộc, tôn giáo, thành phần, địa vị xã hội khác nhau đều không bị phân biệt đối xử trong việc hưởng quyền, thực hiện nghĩa vụ và chịu trách nhiệm pháp lý theo quy địn của pháp luật.</a:t>
            </a:r>
            <a:endParaRPr lang="en-US" sz="4000" i="1" u="none">
              <a:solidFill>
                <a:schemeClr val="bg1"/>
              </a:solidFill>
            </a:endParaRPr>
          </a:p>
        </p:txBody>
      </p:sp>
      <p:grpSp>
        <p:nvGrpSpPr>
          <p:cNvPr id="42" name="Group 42"/>
          <p:cNvGrpSpPr/>
          <p:nvPr/>
        </p:nvGrpSpPr>
        <p:grpSpPr>
          <a:xfrm>
            <a:off x="1028700" y="8994061"/>
            <a:ext cx="929819" cy="1526178"/>
            <a:chOff x="0" y="0"/>
            <a:chExt cx="1239759" cy="2034905"/>
          </a:xfrm>
        </p:grpSpPr>
        <p:grpSp>
          <p:nvGrpSpPr>
            <p:cNvPr id="43" name="Group 43"/>
            <p:cNvGrpSpPr/>
            <p:nvPr/>
          </p:nvGrpSpPr>
          <p:grpSpPr>
            <a:xfrm rot="-5400000">
              <a:off x="-397573" y="397573"/>
              <a:ext cx="2034905" cy="1239759"/>
              <a:chOff x="0" y="0"/>
              <a:chExt cx="1103757" cy="672460"/>
            </a:xfrm>
          </p:grpSpPr>
          <p:sp>
            <p:nvSpPr>
              <p:cNvPr id="44" name="Freeform 44"/>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45" name="TextBox 45"/>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6" name="Freeform 46"/>
            <p:cNvSpPr/>
            <p:nvPr/>
          </p:nvSpPr>
          <p:spPr>
            <a:xfrm flipH="1">
              <a:off x="338485" y="437843"/>
              <a:ext cx="562789" cy="877643"/>
            </a:xfrm>
            <a:custGeom>
              <a:avLst/>
              <a:gdLst/>
              <a:ahLst/>
              <a:cxnLst/>
              <a:rect l="l" t="t" r="r" b="b"/>
              <a:pathLst>
                <a:path w="562789" h="877643">
                  <a:moveTo>
                    <a:pt x="562789" y="0"/>
                  </a:moveTo>
                  <a:lnTo>
                    <a:pt x="0" y="0"/>
                  </a:lnTo>
                  <a:lnTo>
                    <a:pt x="0" y="877643"/>
                  </a:lnTo>
                  <a:lnTo>
                    <a:pt x="562789" y="877643"/>
                  </a:lnTo>
                  <a:lnTo>
                    <a:pt x="562789"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8" name="Group 28"/>
          <p:cNvGrpSpPr>
            <a:grpSpLocks noChangeAspect="1"/>
          </p:cNvGrpSpPr>
          <p:nvPr/>
        </p:nvGrpSpPr>
        <p:grpSpPr>
          <a:xfrm>
            <a:off x="14698228" y="6655251"/>
            <a:ext cx="3459773" cy="3459759"/>
            <a:chOff x="0" y="0"/>
            <a:chExt cx="6350000" cy="6349975"/>
          </a:xfrm>
        </p:grpSpPr>
        <p:sp>
          <p:nvSpPr>
            <p:cNvPr id="4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2094" r="-42094"/>
              </a:stretch>
            </a:blipFill>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4" name="Freeform 4"/>
          <p:cNvSpPr/>
          <p:nvPr/>
        </p:nvSpPr>
        <p:spPr>
          <a:xfrm>
            <a:off x="7983292" y="-2517440"/>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9623882" y="-1585606"/>
            <a:ext cx="13470949" cy="9784191"/>
            <a:chOff x="0" y="0"/>
            <a:chExt cx="17961265" cy="13045588"/>
          </a:xfrm>
        </p:grpSpPr>
        <p:grpSp>
          <p:nvGrpSpPr>
            <p:cNvPr id="6" name="Group 6"/>
            <p:cNvGrpSpPr/>
            <p:nvPr/>
          </p:nvGrpSpPr>
          <p:grpSpPr>
            <a:xfrm>
              <a:off x="0" y="0"/>
              <a:ext cx="17961265" cy="13045588"/>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3169673" y="4604380"/>
              <a:ext cx="11621920" cy="8441208"/>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6031309" y="8761296"/>
              <a:ext cx="5898647" cy="4284292"/>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grpSp>
        <p:nvGrpSpPr>
          <p:cNvPr id="15" name="Group 15"/>
          <p:cNvGrpSpPr/>
          <p:nvPr/>
        </p:nvGrpSpPr>
        <p:grpSpPr>
          <a:xfrm>
            <a:off x="-9962760" y="-1452989"/>
            <a:ext cx="14820308" cy="10764254"/>
            <a:chOff x="0" y="0"/>
            <a:chExt cx="19760411" cy="14352339"/>
          </a:xfrm>
        </p:grpSpPr>
        <p:grpSp>
          <p:nvGrpSpPr>
            <p:cNvPr id="16" name="Group 16"/>
            <p:cNvGrpSpPr/>
            <p:nvPr/>
          </p:nvGrpSpPr>
          <p:grpSpPr>
            <a:xfrm>
              <a:off x="0" y="0"/>
              <a:ext cx="19760411" cy="14352339"/>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3487173" y="5065592"/>
              <a:ext cx="12786065" cy="928674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22" name="Group 22"/>
            <p:cNvGrpSpPr/>
            <p:nvPr/>
          </p:nvGrpSpPr>
          <p:grpSpPr>
            <a:xfrm>
              <a:off x="6635454" y="9638897"/>
              <a:ext cx="6489503" cy="4713442"/>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sp>
        <p:nvSpPr>
          <p:cNvPr id="28" name="Freeform 28"/>
          <p:cNvSpPr/>
          <p:nvPr/>
        </p:nvSpPr>
        <p:spPr>
          <a:xfrm>
            <a:off x="8590959" y="2923309"/>
            <a:ext cx="9697041" cy="7363691"/>
          </a:xfrm>
          <a:custGeom>
            <a:avLst/>
            <a:gdLst/>
            <a:ahLst/>
            <a:cxnLst/>
            <a:rect l="l" t="t" r="r" b="b"/>
            <a:pathLst>
              <a:path w="9697041" h="7363691">
                <a:moveTo>
                  <a:pt x="0" y="0"/>
                </a:moveTo>
                <a:lnTo>
                  <a:pt x="9697041" y="0"/>
                </a:lnTo>
                <a:lnTo>
                  <a:pt x="9697041" y="7363691"/>
                </a:lnTo>
                <a:lnTo>
                  <a:pt x="0" y="7363691"/>
                </a:lnTo>
                <a:lnTo>
                  <a:pt x="0" y="0"/>
                </a:lnTo>
                <a:close/>
              </a:path>
            </a:pathLst>
          </a:custGeom>
          <a:blipFill>
            <a:blip r:embed="rId5"/>
            <a:stretch>
              <a:fillRect/>
            </a:stretch>
          </a:blipFill>
        </p:spPr>
      </p:sp>
      <p:sp>
        <p:nvSpPr>
          <p:cNvPr id="35" name="Rectangle 34"/>
          <p:cNvSpPr/>
          <p:nvPr/>
        </p:nvSpPr>
        <p:spPr>
          <a:xfrm>
            <a:off x="154203" y="699012"/>
            <a:ext cx="15658178" cy="1200329"/>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1. Quy định cơ bản của pháp luật về quyền bình đẳng của công dân trước pháp luật</a:t>
            </a:r>
            <a:endParaRPr lang="en-US" sz="3600" b="1" dirty="0">
              <a:solidFill>
                <a:schemeClr val="bg1"/>
              </a:solidFill>
              <a:latin typeface="Arial" panose="020B0604020202020204" pitchFamily="34" charset="0"/>
              <a:cs typeface="Arial" panose="020B0604020202020204" pitchFamily="34" charset="0"/>
            </a:endParaRPr>
          </a:p>
        </p:txBody>
      </p:sp>
      <p:sp>
        <p:nvSpPr>
          <p:cNvPr id="36" name="Rectangle 35"/>
          <p:cNvSpPr/>
          <p:nvPr/>
        </p:nvSpPr>
        <p:spPr>
          <a:xfrm>
            <a:off x="645537" y="2346205"/>
            <a:ext cx="17076386" cy="646331"/>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b. Quy định của pháp luật về bình đẳng về quyền và nghĩa vụ của công dân</a:t>
            </a: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93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621063" y="4317758"/>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9354673" y="-6048125"/>
            <a:ext cx="15408715" cy="11191625"/>
            <a:chOff x="0" y="0"/>
            <a:chExt cx="20544953" cy="14922166"/>
          </a:xfrm>
        </p:grpSpPr>
        <p:grpSp>
          <p:nvGrpSpPr>
            <p:cNvPr id="12" name="Group 12"/>
            <p:cNvGrpSpPr/>
            <p:nvPr/>
          </p:nvGrpSpPr>
          <p:grpSpPr>
            <a:xfrm>
              <a:off x="0" y="0"/>
              <a:ext cx="20544953" cy="14922166"/>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5" name="Group 15"/>
            <p:cNvGrpSpPr/>
            <p:nvPr/>
          </p:nvGrpSpPr>
          <p:grpSpPr>
            <a:xfrm>
              <a:off x="3625623" y="5266709"/>
              <a:ext cx="13293707" cy="9655457"/>
              <a:chOff x="0" y="0"/>
              <a:chExt cx="812800" cy="590351"/>
            </a:xfrm>
          </p:grpSpPr>
          <p:sp>
            <p:nvSpPr>
              <p:cNvPr id="16" name="Freeform 16"/>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8" name="Group 18"/>
            <p:cNvGrpSpPr/>
            <p:nvPr/>
          </p:nvGrpSpPr>
          <p:grpSpPr>
            <a:xfrm>
              <a:off x="6898900" y="10021588"/>
              <a:ext cx="6747153" cy="4900578"/>
              <a:chOff x="0" y="0"/>
              <a:chExt cx="812800" cy="590351"/>
            </a:xfrm>
          </p:grpSpPr>
          <p:sp>
            <p:nvSpPr>
              <p:cNvPr id="19" name="Freeform 1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0" name="TextBox 2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21" name="Group 21"/>
          <p:cNvGrpSpPr/>
          <p:nvPr/>
        </p:nvGrpSpPr>
        <p:grpSpPr>
          <a:xfrm>
            <a:off x="-7960338" y="1179930"/>
            <a:ext cx="15408715" cy="11191625"/>
            <a:chOff x="0" y="0"/>
            <a:chExt cx="20544953" cy="14922166"/>
          </a:xfrm>
        </p:grpSpPr>
        <p:grpSp>
          <p:nvGrpSpPr>
            <p:cNvPr id="22" name="Group 22"/>
            <p:cNvGrpSpPr/>
            <p:nvPr/>
          </p:nvGrpSpPr>
          <p:grpSpPr>
            <a:xfrm>
              <a:off x="0" y="0"/>
              <a:ext cx="20544953" cy="14922166"/>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5" name="Group 25"/>
            <p:cNvGrpSpPr/>
            <p:nvPr/>
          </p:nvGrpSpPr>
          <p:grpSpPr>
            <a:xfrm>
              <a:off x="3625623" y="5266709"/>
              <a:ext cx="13293707" cy="9655457"/>
              <a:chOff x="0" y="0"/>
              <a:chExt cx="812800" cy="590351"/>
            </a:xfrm>
          </p:grpSpPr>
          <p:sp>
            <p:nvSpPr>
              <p:cNvPr id="26" name="Freeform 26"/>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7" name="TextBox 2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8" name="Group 28"/>
            <p:cNvGrpSpPr/>
            <p:nvPr/>
          </p:nvGrpSpPr>
          <p:grpSpPr>
            <a:xfrm>
              <a:off x="6898900" y="10021588"/>
              <a:ext cx="6747153" cy="4900578"/>
              <a:chOff x="0" y="0"/>
              <a:chExt cx="812800" cy="590351"/>
            </a:xfrm>
          </p:grpSpPr>
          <p:sp>
            <p:nvSpPr>
              <p:cNvPr id="29" name="Freeform 2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30" name="TextBox 3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31" name="Group 31"/>
          <p:cNvGrpSpPr/>
          <p:nvPr/>
        </p:nvGrpSpPr>
        <p:grpSpPr>
          <a:xfrm>
            <a:off x="12044951" y="2768912"/>
            <a:ext cx="5214349" cy="5927208"/>
            <a:chOff x="0" y="0"/>
            <a:chExt cx="1142898" cy="661922"/>
          </a:xfrm>
        </p:grpSpPr>
        <p:sp>
          <p:nvSpPr>
            <p:cNvPr id="32" name="Freeform 32"/>
            <p:cNvSpPr/>
            <p:nvPr/>
          </p:nvSpPr>
          <p:spPr>
            <a:xfrm>
              <a:off x="0" y="0"/>
              <a:ext cx="1142898" cy="661922"/>
            </a:xfrm>
            <a:custGeom>
              <a:avLst/>
              <a:gdLst/>
              <a:ahLst/>
              <a:cxnLst/>
              <a:rect l="l" t="t" r="r" b="b"/>
              <a:pathLst>
                <a:path w="1142898" h="661922">
                  <a:moveTo>
                    <a:pt x="71267" y="0"/>
                  </a:moveTo>
                  <a:lnTo>
                    <a:pt x="1071630" y="0"/>
                  </a:lnTo>
                  <a:cubicBezTo>
                    <a:pt x="1110990" y="0"/>
                    <a:pt x="1142898" y="31907"/>
                    <a:pt x="1142898" y="71267"/>
                  </a:cubicBezTo>
                  <a:lnTo>
                    <a:pt x="1142898" y="590655"/>
                  </a:lnTo>
                  <a:cubicBezTo>
                    <a:pt x="1142898" y="630015"/>
                    <a:pt x="1110990" y="661922"/>
                    <a:pt x="1071630" y="661922"/>
                  </a:cubicBezTo>
                  <a:lnTo>
                    <a:pt x="71267" y="661922"/>
                  </a:lnTo>
                  <a:cubicBezTo>
                    <a:pt x="31907" y="661922"/>
                    <a:pt x="0" y="630015"/>
                    <a:pt x="0" y="590655"/>
                  </a:cubicBezTo>
                  <a:lnTo>
                    <a:pt x="0" y="71267"/>
                  </a:lnTo>
                  <a:cubicBezTo>
                    <a:pt x="0" y="31907"/>
                    <a:pt x="31907" y="0"/>
                    <a:pt x="71267" y="0"/>
                  </a:cubicBezTo>
                  <a:close/>
                </a:path>
              </a:pathLst>
            </a:custGeom>
            <a:solidFill>
              <a:srgbClr val="46BD83"/>
            </a:solidFill>
            <a:ln w="19050">
              <a:solidFill>
                <a:srgbClr val="F1D4AF"/>
              </a:solidFill>
            </a:ln>
          </p:spPr>
        </p:sp>
        <p:sp>
          <p:nvSpPr>
            <p:cNvPr id="33" name="TextBox 33"/>
            <p:cNvSpPr txBox="1"/>
            <p:nvPr/>
          </p:nvSpPr>
          <p:spPr>
            <a:xfrm>
              <a:off x="0" y="-47625"/>
              <a:ext cx="812800" cy="8604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37" name="Group 37"/>
          <p:cNvGrpSpPr/>
          <p:nvPr/>
        </p:nvGrpSpPr>
        <p:grpSpPr>
          <a:xfrm>
            <a:off x="1029006" y="2768911"/>
            <a:ext cx="5214349" cy="5927209"/>
            <a:chOff x="0" y="0"/>
            <a:chExt cx="1142898" cy="661922"/>
          </a:xfrm>
        </p:grpSpPr>
        <p:sp>
          <p:nvSpPr>
            <p:cNvPr id="38" name="Freeform 38"/>
            <p:cNvSpPr/>
            <p:nvPr/>
          </p:nvSpPr>
          <p:spPr>
            <a:xfrm>
              <a:off x="0" y="0"/>
              <a:ext cx="1142898" cy="661922"/>
            </a:xfrm>
            <a:custGeom>
              <a:avLst/>
              <a:gdLst/>
              <a:ahLst/>
              <a:cxnLst/>
              <a:rect l="l" t="t" r="r" b="b"/>
              <a:pathLst>
                <a:path w="1142898" h="661922">
                  <a:moveTo>
                    <a:pt x="71267" y="0"/>
                  </a:moveTo>
                  <a:lnTo>
                    <a:pt x="1071630" y="0"/>
                  </a:lnTo>
                  <a:cubicBezTo>
                    <a:pt x="1110990" y="0"/>
                    <a:pt x="1142898" y="31907"/>
                    <a:pt x="1142898" y="71267"/>
                  </a:cubicBezTo>
                  <a:lnTo>
                    <a:pt x="1142898" y="590655"/>
                  </a:lnTo>
                  <a:cubicBezTo>
                    <a:pt x="1142898" y="630015"/>
                    <a:pt x="1110990" y="661922"/>
                    <a:pt x="1071630" y="661922"/>
                  </a:cubicBezTo>
                  <a:lnTo>
                    <a:pt x="71267" y="661922"/>
                  </a:lnTo>
                  <a:cubicBezTo>
                    <a:pt x="31907" y="661922"/>
                    <a:pt x="0" y="630015"/>
                    <a:pt x="0" y="590655"/>
                  </a:cubicBezTo>
                  <a:lnTo>
                    <a:pt x="0" y="71267"/>
                  </a:lnTo>
                  <a:cubicBezTo>
                    <a:pt x="0" y="31907"/>
                    <a:pt x="31907" y="0"/>
                    <a:pt x="71267" y="0"/>
                  </a:cubicBezTo>
                  <a:close/>
                </a:path>
              </a:pathLst>
            </a:custGeom>
            <a:solidFill>
              <a:srgbClr val="46BD83"/>
            </a:solidFill>
            <a:ln w="19050">
              <a:solidFill>
                <a:srgbClr val="F1D4AF"/>
              </a:solidFill>
            </a:ln>
          </p:spPr>
        </p:sp>
        <p:sp>
          <p:nvSpPr>
            <p:cNvPr id="39" name="TextBox 39"/>
            <p:cNvSpPr txBox="1"/>
            <p:nvPr/>
          </p:nvSpPr>
          <p:spPr>
            <a:xfrm>
              <a:off x="0" y="-47625"/>
              <a:ext cx="812800" cy="8604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1" name="TextBox 41"/>
          <p:cNvSpPr txBox="1"/>
          <p:nvPr/>
        </p:nvSpPr>
        <p:spPr>
          <a:xfrm>
            <a:off x="1553689" y="4272007"/>
            <a:ext cx="4165639" cy="3877985"/>
          </a:xfrm>
          <a:prstGeom prst="rect">
            <a:avLst/>
          </a:prstGeom>
        </p:spPr>
        <p:txBody>
          <a:bodyPr lIns="0" tIns="0" rIns="0" bIns="0" rtlCol="0" anchor="t">
            <a:spAutoFit/>
          </a:bodyPr>
          <a:lstStyle/>
          <a:p>
            <a:pPr algn="just">
              <a:spcBef>
                <a:spcPts val="600"/>
              </a:spcBef>
              <a:spcAft>
                <a:spcPts val="600"/>
              </a:spcAft>
            </a:pPr>
            <a:r>
              <a:rPr lang="en-US" sz="3600">
                <a:solidFill>
                  <a:schemeClr val="bg1"/>
                </a:solidFill>
                <a:latin typeface="Ibarra Real Nova Bold"/>
              </a:rPr>
              <a:t>Nhóm 1: </a:t>
            </a:r>
            <a:r>
              <a:rPr lang="vi-VN" sz="3600">
                <a:solidFill>
                  <a:schemeClr val="bg1"/>
                </a:solidFill>
                <a:latin typeface="Ibarra Real Nova Bold"/>
              </a:rPr>
              <a:t>Em hãy cho biết quyền bình đẳng của công dân trước pháp luật được quy định như thế nào trong lĩnh vực dân sự?</a:t>
            </a:r>
            <a:endParaRPr lang="en-US" sz="3600">
              <a:solidFill>
                <a:schemeClr val="bg1"/>
              </a:solidFill>
              <a:latin typeface="Ibarra Real Nova Bold"/>
            </a:endParaRPr>
          </a:p>
        </p:txBody>
      </p:sp>
      <p:sp>
        <p:nvSpPr>
          <p:cNvPr id="44" name="Freeform 44"/>
          <p:cNvSpPr/>
          <p:nvPr/>
        </p:nvSpPr>
        <p:spPr>
          <a:xfrm>
            <a:off x="12569306" y="3233651"/>
            <a:ext cx="1025310" cy="789488"/>
          </a:xfrm>
          <a:custGeom>
            <a:avLst/>
            <a:gdLst/>
            <a:ahLst/>
            <a:cxnLst/>
            <a:rect l="l" t="t" r="r" b="b"/>
            <a:pathLst>
              <a:path w="1025310" h="789488">
                <a:moveTo>
                  <a:pt x="0" y="0"/>
                </a:moveTo>
                <a:lnTo>
                  <a:pt x="1025310" y="0"/>
                </a:lnTo>
                <a:lnTo>
                  <a:pt x="1025310" y="789489"/>
                </a:lnTo>
                <a:lnTo>
                  <a:pt x="0" y="7894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6" name="TextBox 46"/>
          <p:cNvSpPr txBox="1"/>
          <p:nvPr/>
        </p:nvSpPr>
        <p:spPr>
          <a:xfrm>
            <a:off x="12569306" y="4272007"/>
            <a:ext cx="4165639" cy="3877985"/>
          </a:xfrm>
          <a:prstGeom prst="rect">
            <a:avLst/>
          </a:prstGeom>
        </p:spPr>
        <p:txBody>
          <a:bodyPr lIns="0" tIns="0" rIns="0" bIns="0" rtlCol="0" anchor="t">
            <a:spAutoFit/>
          </a:bodyPr>
          <a:lstStyle/>
          <a:p>
            <a:pPr>
              <a:spcBef>
                <a:spcPts val="600"/>
              </a:spcBef>
              <a:spcAft>
                <a:spcPts val="600"/>
              </a:spcAft>
            </a:pPr>
            <a:r>
              <a:rPr lang="vi-VN" sz="3600">
                <a:solidFill>
                  <a:schemeClr val="bg1"/>
                </a:solidFill>
                <a:latin typeface="Ibarra Real Nova Bold"/>
              </a:rPr>
              <a:t>Nhóm 3: Em hãy cho biết quyền bình đẳng của công dân trước pháp luật được quy định như thế nào trong lĩnh vực hình sự?</a:t>
            </a:r>
            <a:endParaRPr lang="en-US" sz="3600">
              <a:solidFill>
                <a:schemeClr val="bg1"/>
              </a:solidFill>
              <a:latin typeface="Ibarra Real Nova Bold"/>
            </a:endParaRPr>
          </a:p>
        </p:txBody>
      </p:sp>
      <p:grpSp>
        <p:nvGrpSpPr>
          <p:cNvPr id="47" name="Group 47"/>
          <p:cNvGrpSpPr/>
          <p:nvPr/>
        </p:nvGrpSpPr>
        <p:grpSpPr>
          <a:xfrm>
            <a:off x="6538959" y="2768912"/>
            <a:ext cx="5214349" cy="5927208"/>
            <a:chOff x="0" y="0"/>
            <a:chExt cx="1142898" cy="661922"/>
          </a:xfrm>
        </p:grpSpPr>
        <p:sp>
          <p:nvSpPr>
            <p:cNvPr id="48" name="Freeform 48"/>
            <p:cNvSpPr/>
            <p:nvPr/>
          </p:nvSpPr>
          <p:spPr>
            <a:xfrm>
              <a:off x="0" y="0"/>
              <a:ext cx="1142898" cy="661922"/>
            </a:xfrm>
            <a:custGeom>
              <a:avLst/>
              <a:gdLst/>
              <a:ahLst/>
              <a:cxnLst/>
              <a:rect l="l" t="t" r="r" b="b"/>
              <a:pathLst>
                <a:path w="1142898" h="661922">
                  <a:moveTo>
                    <a:pt x="71267" y="0"/>
                  </a:moveTo>
                  <a:lnTo>
                    <a:pt x="1071630" y="0"/>
                  </a:lnTo>
                  <a:cubicBezTo>
                    <a:pt x="1110990" y="0"/>
                    <a:pt x="1142898" y="31907"/>
                    <a:pt x="1142898" y="71267"/>
                  </a:cubicBezTo>
                  <a:lnTo>
                    <a:pt x="1142898" y="590655"/>
                  </a:lnTo>
                  <a:cubicBezTo>
                    <a:pt x="1142898" y="630015"/>
                    <a:pt x="1110990" y="661922"/>
                    <a:pt x="1071630" y="661922"/>
                  </a:cubicBezTo>
                  <a:lnTo>
                    <a:pt x="71267" y="661922"/>
                  </a:lnTo>
                  <a:cubicBezTo>
                    <a:pt x="31907" y="661922"/>
                    <a:pt x="0" y="630015"/>
                    <a:pt x="0" y="590655"/>
                  </a:cubicBezTo>
                  <a:lnTo>
                    <a:pt x="0" y="71267"/>
                  </a:lnTo>
                  <a:cubicBezTo>
                    <a:pt x="0" y="31907"/>
                    <a:pt x="31907" y="0"/>
                    <a:pt x="71267" y="0"/>
                  </a:cubicBezTo>
                  <a:close/>
                </a:path>
              </a:pathLst>
            </a:custGeom>
            <a:solidFill>
              <a:srgbClr val="46BD83"/>
            </a:solidFill>
            <a:ln w="19050">
              <a:solidFill>
                <a:srgbClr val="F1D4AF"/>
              </a:solidFill>
            </a:ln>
          </p:spPr>
        </p:sp>
        <p:sp>
          <p:nvSpPr>
            <p:cNvPr id="49" name="TextBox 49"/>
            <p:cNvSpPr txBox="1"/>
            <p:nvPr/>
          </p:nvSpPr>
          <p:spPr>
            <a:xfrm>
              <a:off x="0" y="-47625"/>
              <a:ext cx="812800" cy="8604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51" name="TextBox 51"/>
          <p:cNvSpPr txBox="1"/>
          <p:nvPr/>
        </p:nvSpPr>
        <p:spPr>
          <a:xfrm>
            <a:off x="6596274" y="4210498"/>
            <a:ext cx="4951471" cy="3323987"/>
          </a:xfrm>
          <a:prstGeom prst="rect">
            <a:avLst/>
          </a:prstGeom>
        </p:spPr>
        <p:txBody>
          <a:bodyPr wrap="square" lIns="0" tIns="0" rIns="0" bIns="0" rtlCol="0" anchor="t">
            <a:spAutoFit/>
          </a:bodyPr>
          <a:lstStyle/>
          <a:p>
            <a:pPr algn="just">
              <a:spcBef>
                <a:spcPts val="600"/>
              </a:spcBef>
              <a:spcAft>
                <a:spcPts val="600"/>
              </a:spcAft>
            </a:pPr>
            <a:r>
              <a:rPr lang="vi-VN" sz="3600">
                <a:solidFill>
                  <a:schemeClr val="bg1"/>
                </a:solidFill>
                <a:latin typeface="Ibarra Real Nova Bold"/>
              </a:rPr>
              <a:t>Nhóm 2: Em hãy cho biết quyền bình đẳng của công dân trước pháp luật được quy định như thế nào trong lĩnh vực hành chính?</a:t>
            </a:r>
            <a:endParaRPr lang="en-US" sz="3600">
              <a:solidFill>
                <a:schemeClr val="bg1"/>
              </a:solidFill>
              <a:latin typeface="Ibarra Real Nova Bold"/>
            </a:endParaRPr>
          </a:p>
        </p:txBody>
      </p:sp>
      <p:sp>
        <p:nvSpPr>
          <p:cNvPr id="52" name="Freeform 52"/>
          <p:cNvSpPr/>
          <p:nvPr/>
        </p:nvSpPr>
        <p:spPr>
          <a:xfrm>
            <a:off x="7063313" y="3233651"/>
            <a:ext cx="948334" cy="789488"/>
          </a:xfrm>
          <a:custGeom>
            <a:avLst/>
            <a:gdLst/>
            <a:ahLst/>
            <a:cxnLst/>
            <a:rect l="l" t="t" r="r" b="b"/>
            <a:pathLst>
              <a:path w="948334" h="789488">
                <a:moveTo>
                  <a:pt x="0" y="0"/>
                </a:moveTo>
                <a:lnTo>
                  <a:pt x="948335" y="0"/>
                </a:lnTo>
                <a:lnTo>
                  <a:pt x="948335" y="789489"/>
                </a:lnTo>
                <a:lnTo>
                  <a:pt x="0" y="7894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3" name="Freeform 53"/>
          <p:cNvSpPr/>
          <p:nvPr/>
        </p:nvSpPr>
        <p:spPr>
          <a:xfrm>
            <a:off x="1553689" y="3233651"/>
            <a:ext cx="860478" cy="789488"/>
          </a:xfrm>
          <a:custGeom>
            <a:avLst/>
            <a:gdLst/>
            <a:ahLst/>
            <a:cxnLst/>
            <a:rect l="l" t="t" r="r" b="b"/>
            <a:pathLst>
              <a:path w="860478" h="789488">
                <a:moveTo>
                  <a:pt x="0" y="0"/>
                </a:moveTo>
                <a:lnTo>
                  <a:pt x="860478" y="0"/>
                </a:lnTo>
                <a:lnTo>
                  <a:pt x="860478" y="789489"/>
                </a:lnTo>
                <a:lnTo>
                  <a:pt x="0" y="7894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1" name="TextBox 61"/>
          <p:cNvSpPr txBox="1"/>
          <p:nvPr/>
        </p:nvSpPr>
        <p:spPr>
          <a:xfrm>
            <a:off x="3234296" y="1179930"/>
            <a:ext cx="12041509" cy="859210"/>
          </a:xfrm>
          <a:prstGeom prst="rect">
            <a:avLst/>
          </a:prstGeom>
        </p:spPr>
        <p:txBody>
          <a:bodyPr lIns="0" tIns="0" rIns="0" bIns="0" rtlCol="0" anchor="t">
            <a:spAutoFit/>
          </a:bodyPr>
          <a:lstStyle/>
          <a:p>
            <a:pPr algn="ctr">
              <a:lnSpc>
                <a:spcPts val="6720"/>
              </a:lnSpc>
            </a:pPr>
            <a:r>
              <a:rPr lang="en-US" sz="5600">
                <a:solidFill>
                  <a:srgbClr val="FFFFFF"/>
                </a:solidFill>
                <a:latin typeface="Fahkwang Bold"/>
              </a:rPr>
              <a:t>THẢO LUẬN NHÓM</a:t>
            </a:r>
          </a:p>
        </p:txBody>
      </p:sp>
      <p:grpSp>
        <p:nvGrpSpPr>
          <p:cNvPr id="63" name="Group 63"/>
          <p:cNvGrpSpPr/>
          <p:nvPr/>
        </p:nvGrpSpPr>
        <p:grpSpPr>
          <a:xfrm>
            <a:off x="1028700" y="-236862"/>
            <a:ext cx="929819" cy="1526178"/>
            <a:chOff x="0" y="0"/>
            <a:chExt cx="1239759" cy="2034905"/>
          </a:xfrm>
        </p:grpSpPr>
        <p:grpSp>
          <p:nvGrpSpPr>
            <p:cNvPr id="64" name="Group 64"/>
            <p:cNvGrpSpPr/>
            <p:nvPr/>
          </p:nvGrpSpPr>
          <p:grpSpPr>
            <a:xfrm rot="5400000">
              <a:off x="-397573" y="397573"/>
              <a:ext cx="2034905" cy="1239759"/>
              <a:chOff x="0" y="0"/>
              <a:chExt cx="1103757" cy="672460"/>
            </a:xfrm>
          </p:grpSpPr>
          <p:sp>
            <p:nvSpPr>
              <p:cNvPr id="65" name="Freeform 6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66" name="TextBox 6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67" name="Freeform 6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11">
                <a:extLst>
                  <a:ext uri="{96DAC541-7B7A-43D3-8B79-37D633B846F1}">
                    <asvg:svgBlip xmlns:asvg="http://schemas.microsoft.com/office/drawing/2016/SVG/main" r:embed="rId12"/>
                  </a:ext>
                </a:extLst>
              </a:blip>
              <a:stretch>
                <a:fillRect/>
              </a:stretch>
            </a:blipFill>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inVertical)">
                                      <p:cBhvr>
                                        <p:cTn id="12" dur="500"/>
                                        <p:tgtEl>
                                          <p:spTgt spid="3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barn(inVertical)">
                                      <p:cBhvr>
                                        <p:cTn id="20" dur="500"/>
                                        <p:tgtEl>
                                          <p:spTgt spid="4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barn(inVertical)">
                                      <p:cBhvr>
                                        <p:cTn id="23" dur="500"/>
                                        <p:tgtEl>
                                          <p:spTgt spid="5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inVertical)">
                                      <p:cBhvr>
                                        <p:cTn id="28" dur="500"/>
                                        <p:tgtEl>
                                          <p:spTgt spid="3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barn(inVertical)">
                                      <p:cBhvr>
                                        <p:cTn id="3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6" grpId="0"/>
      <p:bldP spid="51" grpId="0"/>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222084" y="3089283"/>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Freeform 4"/>
          <p:cNvSpPr/>
          <p:nvPr/>
        </p:nvSpPr>
        <p:spPr>
          <a:xfrm rot="-10800000">
            <a:off x="4676144" y="-3352648"/>
            <a:ext cx="14820294" cy="10859234"/>
          </a:xfrm>
          <a:custGeom>
            <a:avLst/>
            <a:gdLst/>
            <a:ahLst/>
            <a:cxnLst/>
            <a:rect l="l" t="t" r="r" b="b"/>
            <a:pathLst>
              <a:path w="14820294" h="10859234">
                <a:moveTo>
                  <a:pt x="0" y="0"/>
                </a:moveTo>
                <a:lnTo>
                  <a:pt x="14820294" y="0"/>
                </a:lnTo>
                <a:lnTo>
                  <a:pt x="14820294" y="10859233"/>
                </a:lnTo>
                <a:lnTo>
                  <a:pt x="0" y="10859233"/>
                </a:lnTo>
                <a:lnTo>
                  <a:pt x="0" y="0"/>
                </a:lnTo>
                <a:close/>
              </a:path>
            </a:pathLst>
          </a:custGeom>
          <a:blipFill>
            <a:blip r:embed="rId5">
              <a:alphaModFix amt="78000"/>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618501" y="1289316"/>
            <a:ext cx="15408715" cy="11191625"/>
            <a:chOff x="0" y="0"/>
            <a:chExt cx="20544953" cy="14922166"/>
          </a:xfrm>
        </p:grpSpPr>
        <p:grpSp>
          <p:nvGrpSpPr>
            <p:cNvPr id="6" name="Group 6"/>
            <p:cNvGrpSpPr/>
            <p:nvPr/>
          </p:nvGrpSpPr>
          <p:grpSpPr>
            <a:xfrm>
              <a:off x="0" y="0"/>
              <a:ext cx="20544953" cy="14922166"/>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625623" y="5266709"/>
              <a:ext cx="13293707" cy="9655457"/>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a:off x="6898900" y="10021588"/>
              <a:ext cx="6747153" cy="4900578"/>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5" name="Group 15"/>
          <p:cNvGrpSpPr/>
          <p:nvPr/>
        </p:nvGrpSpPr>
        <p:grpSpPr>
          <a:xfrm>
            <a:off x="13950017" y="-6247509"/>
            <a:ext cx="15408715" cy="11191625"/>
            <a:chOff x="0" y="0"/>
            <a:chExt cx="20544953" cy="14922166"/>
          </a:xfrm>
        </p:grpSpPr>
        <p:grpSp>
          <p:nvGrpSpPr>
            <p:cNvPr id="16" name="Group 16"/>
            <p:cNvGrpSpPr/>
            <p:nvPr/>
          </p:nvGrpSpPr>
          <p:grpSpPr>
            <a:xfrm>
              <a:off x="0" y="0"/>
              <a:ext cx="20544953" cy="14922166"/>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9" name="Group 19"/>
            <p:cNvGrpSpPr/>
            <p:nvPr/>
          </p:nvGrpSpPr>
          <p:grpSpPr>
            <a:xfrm>
              <a:off x="3625623" y="5266709"/>
              <a:ext cx="13293707" cy="965545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2" name="Group 22"/>
            <p:cNvGrpSpPr/>
            <p:nvPr/>
          </p:nvGrpSpPr>
          <p:grpSpPr>
            <a:xfrm>
              <a:off x="6898900" y="10021588"/>
              <a:ext cx="6747153" cy="4900578"/>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25" name="Freeform 25"/>
          <p:cNvSpPr/>
          <p:nvPr/>
        </p:nvSpPr>
        <p:spPr>
          <a:xfrm>
            <a:off x="199405" y="4378399"/>
            <a:ext cx="5253530" cy="5253530"/>
          </a:xfrm>
          <a:custGeom>
            <a:avLst/>
            <a:gdLst/>
            <a:ahLst/>
            <a:cxnLst/>
            <a:rect l="l" t="t" r="r" b="b"/>
            <a:pathLst>
              <a:path w="5253530" h="5253530">
                <a:moveTo>
                  <a:pt x="0" y="0"/>
                </a:moveTo>
                <a:lnTo>
                  <a:pt x="5253530" y="0"/>
                </a:lnTo>
                <a:lnTo>
                  <a:pt x="5253530" y="5253530"/>
                </a:lnTo>
                <a:lnTo>
                  <a:pt x="0" y="52535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8" name="Group 28"/>
          <p:cNvGrpSpPr>
            <a:grpSpLocks noChangeAspect="1"/>
          </p:cNvGrpSpPr>
          <p:nvPr/>
        </p:nvGrpSpPr>
        <p:grpSpPr>
          <a:xfrm>
            <a:off x="-127228" y="6446501"/>
            <a:ext cx="3459773" cy="3459759"/>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42094" r="-42094"/>
              </a:stretch>
            </a:blipFill>
          </p:spPr>
        </p:sp>
      </p:grpSp>
      <p:grpSp>
        <p:nvGrpSpPr>
          <p:cNvPr id="33" name="Group 33"/>
          <p:cNvGrpSpPr/>
          <p:nvPr/>
        </p:nvGrpSpPr>
        <p:grpSpPr>
          <a:xfrm>
            <a:off x="1028700" y="-236862"/>
            <a:ext cx="929819" cy="1526178"/>
            <a:chOff x="0" y="0"/>
            <a:chExt cx="1239759" cy="2034905"/>
          </a:xfrm>
        </p:grpSpPr>
        <p:grpSp>
          <p:nvGrpSpPr>
            <p:cNvPr id="34" name="Group 34"/>
            <p:cNvGrpSpPr/>
            <p:nvPr/>
          </p:nvGrpSpPr>
          <p:grpSpPr>
            <a:xfrm rot="5400000">
              <a:off x="-397573" y="397573"/>
              <a:ext cx="2034905" cy="1239759"/>
              <a:chOff x="0" y="0"/>
              <a:chExt cx="1103757" cy="672460"/>
            </a:xfrm>
          </p:grpSpPr>
          <p:sp>
            <p:nvSpPr>
              <p:cNvPr id="35" name="Freeform 3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6" name="TextBox 3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7" name="Freeform 3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38" name="TextBox 31"/>
          <p:cNvSpPr txBox="1"/>
          <p:nvPr/>
        </p:nvSpPr>
        <p:spPr>
          <a:xfrm>
            <a:off x="1322260" y="1595394"/>
            <a:ext cx="16603891" cy="2215991"/>
          </a:xfrm>
          <a:prstGeom prst="rect">
            <a:avLst/>
          </a:prstGeom>
        </p:spPr>
        <p:txBody>
          <a:bodyPr wrap="square" lIns="0" tIns="0" rIns="0" bIns="0" rtlCol="0" anchor="t">
            <a:spAutoFit/>
          </a:bodyPr>
          <a:lstStyle/>
          <a:p>
            <a:pPr marL="0" lvl="0" indent="0" algn="just"/>
            <a:r>
              <a:rPr lang="en-US" sz="3600">
                <a:solidFill>
                  <a:srgbClr val="FFFFFF"/>
                </a:solidFill>
                <a:latin typeface="Arial" panose="020B0604020202020204" pitchFamily="34" charset="0"/>
                <a:cs typeface="Arial" panose="020B0604020202020204" pitchFamily="34" charset="0"/>
              </a:rPr>
              <a:t>Tòa án nhân dân huyện X mở phiên tòa xét xử vụ án dân sự về tranh chấp tài sản giữa bà A và bà B. Tại phiên tòa , Thẩm phán giải thích các đương sự bình đẳng về quyền và nghĩa vụ, có các quyền do luật định, trong đó có quyền đưa ra chứng cứ để bảo vệ quyền và lợi ích hợp pháp của mình.</a:t>
            </a:r>
            <a:endParaRPr lang="en-US" sz="3600" u="none">
              <a:solidFill>
                <a:srgbClr val="FFFFFF"/>
              </a:solidFill>
              <a:latin typeface="Arial" panose="020B0604020202020204" pitchFamily="34" charset="0"/>
              <a:cs typeface="Arial" panose="020B0604020202020204" pitchFamily="34" charset="0"/>
            </a:endParaRPr>
          </a:p>
        </p:txBody>
      </p:sp>
      <p:sp>
        <p:nvSpPr>
          <p:cNvPr id="39" name="TextBox 30"/>
          <p:cNvSpPr txBox="1"/>
          <p:nvPr/>
        </p:nvSpPr>
        <p:spPr>
          <a:xfrm>
            <a:off x="3035632" y="449686"/>
            <a:ext cx="7589606" cy="961802"/>
          </a:xfrm>
          <a:prstGeom prst="rect">
            <a:avLst/>
          </a:prstGeom>
        </p:spPr>
        <p:txBody>
          <a:bodyPr lIns="0" tIns="0" rIns="0" bIns="0" rtlCol="0" anchor="t">
            <a:spAutoFit/>
          </a:bodyPr>
          <a:lstStyle/>
          <a:p>
            <a:pPr>
              <a:lnSpc>
                <a:spcPts val="7679"/>
              </a:lnSpc>
            </a:pPr>
            <a:r>
              <a:rPr lang="en-US" sz="6399">
                <a:solidFill>
                  <a:srgbClr val="FFFFFF"/>
                </a:solidFill>
                <a:latin typeface="Fahkwang Bold"/>
              </a:rPr>
              <a:t>Trường hợp:</a:t>
            </a:r>
            <a:endParaRPr lang="en-US" sz="6399">
              <a:solidFill>
                <a:srgbClr val="46BD83"/>
              </a:solidFill>
              <a:latin typeface="Fahkwang Bold"/>
            </a:endParaRPr>
          </a:p>
        </p:txBody>
      </p:sp>
      <p:sp>
        <p:nvSpPr>
          <p:cNvPr id="26" name="Cloud 25"/>
          <p:cNvSpPr/>
          <p:nvPr/>
        </p:nvSpPr>
        <p:spPr>
          <a:xfrm>
            <a:off x="5141631" y="4330131"/>
            <a:ext cx="12652218" cy="5004369"/>
          </a:xfrm>
          <a:prstGeom prst="cloud">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a:solidFill>
                  <a:schemeClr val="bg1"/>
                </a:solidFill>
                <a:cs typeface="Arial" panose="020B0604020202020204" pitchFamily="34" charset="0"/>
              </a:rPr>
              <a:t>Em hãy cho biết việc pháp luật quy định bà A và bà B có quyền đưa ra chứng cứ bảo vệ quyền và lợi ích hợp pháp của mình có phải là biểu hiện của bình đẳng về quyền và nghĩa vụ của công dân không. Vì sao?</a:t>
            </a:r>
            <a:endParaRPr lang="en-US" sz="3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779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grpSp>
        <p:nvGrpSpPr>
          <p:cNvPr id="6" name="Group 6"/>
          <p:cNvGrpSpPr/>
          <p:nvPr/>
        </p:nvGrpSpPr>
        <p:grpSpPr>
          <a:xfrm>
            <a:off x="10188565" y="609729"/>
            <a:ext cx="15408715" cy="11191625"/>
            <a:chOff x="0" y="0"/>
            <a:chExt cx="20544953" cy="14922166"/>
          </a:xfrm>
        </p:grpSpPr>
        <p:grpSp>
          <p:nvGrpSpPr>
            <p:cNvPr id="7" name="Group 7"/>
            <p:cNvGrpSpPr/>
            <p:nvPr/>
          </p:nvGrpSpPr>
          <p:grpSpPr>
            <a:xfrm>
              <a:off x="0" y="0"/>
              <a:ext cx="20544953" cy="14922166"/>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0" name="Group 10"/>
            <p:cNvGrpSpPr/>
            <p:nvPr/>
          </p:nvGrpSpPr>
          <p:grpSpPr>
            <a:xfrm>
              <a:off x="3625623" y="5266709"/>
              <a:ext cx="13293707" cy="9655457"/>
              <a:chOff x="0" y="0"/>
              <a:chExt cx="812800" cy="590351"/>
            </a:xfrm>
          </p:grpSpPr>
          <p:sp>
            <p:nvSpPr>
              <p:cNvPr id="11" name="Freeform 1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6898900" y="10021588"/>
              <a:ext cx="6747153" cy="4900578"/>
              <a:chOff x="0" y="0"/>
              <a:chExt cx="812800" cy="590351"/>
            </a:xfrm>
          </p:grpSpPr>
          <p:sp>
            <p:nvSpPr>
              <p:cNvPr id="14" name="Freeform 1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1588218" y="-3950024"/>
            <a:ext cx="15408715" cy="11191625"/>
            <a:chOff x="0" y="0"/>
            <a:chExt cx="20544953" cy="14922166"/>
          </a:xfrm>
        </p:grpSpPr>
        <p:grpSp>
          <p:nvGrpSpPr>
            <p:cNvPr id="17" name="Group 17"/>
            <p:cNvGrpSpPr/>
            <p:nvPr/>
          </p:nvGrpSpPr>
          <p:grpSpPr>
            <a:xfrm>
              <a:off x="0" y="0"/>
              <a:ext cx="20544953" cy="14922166"/>
              <a:chOff x="0" y="0"/>
              <a:chExt cx="812800" cy="590351"/>
            </a:xfrm>
          </p:grpSpPr>
          <p:sp>
            <p:nvSpPr>
              <p:cNvPr id="18" name="Freeform 1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19" name="TextBox 1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3625623" y="5266709"/>
              <a:ext cx="13293707" cy="9655457"/>
              <a:chOff x="0" y="0"/>
              <a:chExt cx="812800" cy="590351"/>
            </a:xfrm>
          </p:grpSpPr>
          <p:sp>
            <p:nvSpPr>
              <p:cNvPr id="21" name="Freeform 2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3" name="Group 23"/>
            <p:cNvGrpSpPr/>
            <p:nvPr/>
          </p:nvGrpSpPr>
          <p:grpSpPr>
            <a:xfrm>
              <a:off x="6898900" y="10021588"/>
              <a:ext cx="6747153" cy="4900578"/>
              <a:chOff x="0" y="0"/>
              <a:chExt cx="812800" cy="590351"/>
            </a:xfrm>
          </p:grpSpPr>
          <p:sp>
            <p:nvSpPr>
              <p:cNvPr id="24" name="Freeform 2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39" name="TextBox 39"/>
          <p:cNvSpPr txBox="1"/>
          <p:nvPr/>
        </p:nvSpPr>
        <p:spPr>
          <a:xfrm>
            <a:off x="1149760" y="609729"/>
            <a:ext cx="15138530" cy="1974900"/>
          </a:xfrm>
          <a:prstGeom prst="rect">
            <a:avLst/>
          </a:prstGeom>
        </p:spPr>
        <p:txBody>
          <a:bodyPr wrap="square" lIns="0" tIns="0" rIns="0" bIns="0" rtlCol="0" anchor="t">
            <a:spAutoFit/>
          </a:bodyPr>
          <a:lstStyle/>
          <a:p>
            <a:pPr lvl="0" algn="ctr">
              <a:lnSpc>
                <a:spcPts val="7679"/>
              </a:lnSpc>
              <a:spcBef>
                <a:spcPct val="0"/>
              </a:spcBef>
            </a:pPr>
            <a:r>
              <a:rPr lang="en-US" sz="6399">
                <a:solidFill>
                  <a:schemeClr val="bg1"/>
                </a:solidFill>
                <a:latin typeface="Fahkwang Bold"/>
              </a:rPr>
              <a:t>C</a:t>
            </a:r>
            <a:r>
              <a:rPr lang="vi-VN" sz="6399">
                <a:solidFill>
                  <a:schemeClr val="bg1"/>
                </a:solidFill>
                <a:latin typeface="Fahkwang Bold"/>
              </a:rPr>
              <a:t>ông dân </a:t>
            </a:r>
            <a:r>
              <a:rPr lang="en-US" sz="6399">
                <a:solidFill>
                  <a:schemeClr val="bg1"/>
                </a:solidFill>
                <a:latin typeface="Fahkwang Bold"/>
              </a:rPr>
              <a:t>bình đẳng về quyền và nghĩa vụ</a:t>
            </a:r>
            <a:r>
              <a:rPr lang="vi-VN" sz="6399">
                <a:solidFill>
                  <a:schemeClr val="bg1"/>
                </a:solidFill>
                <a:latin typeface="Fahkwang Bold"/>
              </a:rPr>
              <a:t> </a:t>
            </a:r>
            <a:endParaRPr lang="en-US" sz="6399" u="none">
              <a:solidFill>
                <a:schemeClr val="bg1"/>
              </a:solidFill>
              <a:latin typeface="Fahkwang Bold"/>
            </a:endParaRPr>
          </a:p>
        </p:txBody>
      </p:sp>
      <p:sp>
        <p:nvSpPr>
          <p:cNvPr id="40" name="TextBox 40"/>
          <p:cNvSpPr txBox="1"/>
          <p:nvPr/>
        </p:nvSpPr>
        <p:spPr>
          <a:xfrm>
            <a:off x="1332286" y="3072013"/>
            <a:ext cx="15847850" cy="3077766"/>
          </a:xfrm>
          <a:prstGeom prst="rect">
            <a:avLst/>
          </a:prstGeom>
        </p:spPr>
        <p:txBody>
          <a:bodyPr wrap="square" lIns="0" tIns="0" rIns="0" bIns="0" rtlCol="0" anchor="t">
            <a:spAutoFit/>
          </a:bodyPr>
          <a:lstStyle/>
          <a:p>
            <a:pPr lvl="0" algn="just">
              <a:spcBef>
                <a:spcPct val="0"/>
              </a:spcBef>
            </a:pPr>
            <a:r>
              <a:rPr lang="vi-VN" sz="4000" i="1">
                <a:solidFill>
                  <a:schemeClr val="bg1"/>
                </a:solidFill>
              </a:rPr>
              <a:t>- Công dân bình đẳng về hưởng quyền và thực hiện nghĩa vụ đối với Nhà nước và xã hội theo quy định của pháp luật. Quyền và nghĩa vụ của công dân không tách rời nhau.</a:t>
            </a:r>
          </a:p>
          <a:p>
            <a:pPr lvl="0" algn="just">
              <a:spcBef>
                <a:spcPct val="0"/>
              </a:spcBef>
            </a:pPr>
            <a:r>
              <a:rPr lang="vi-VN" sz="4000" i="1">
                <a:solidFill>
                  <a:schemeClr val="bg1"/>
                </a:solidFill>
              </a:rPr>
              <a:t>- Quyền và nghĩa vụ của cong dân không bị phân biệt bởi dân tộc, giới tính, tôn giáo, giàu, nghèo, thành phần và địa vị xã hội.</a:t>
            </a:r>
          </a:p>
        </p:txBody>
      </p:sp>
      <p:grpSp>
        <p:nvGrpSpPr>
          <p:cNvPr id="42" name="Group 42"/>
          <p:cNvGrpSpPr/>
          <p:nvPr/>
        </p:nvGrpSpPr>
        <p:grpSpPr>
          <a:xfrm>
            <a:off x="1028700" y="8994061"/>
            <a:ext cx="929819" cy="1526178"/>
            <a:chOff x="0" y="0"/>
            <a:chExt cx="1239759" cy="2034905"/>
          </a:xfrm>
        </p:grpSpPr>
        <p:grpSp>
          <p:nvGrpSpPr>
            <p:cNvPr id="43" name="Group 43"/>
            <p:cNvGrpSpPr/>
            <p:nvPr/>
          </p:nvGrpSpPr>
          <p:grpSpPr>
            <a:xfrm rot="-5400000">
              <a:off x="-397573" y="397573"/>
              <a:ext cx="2034905" cy="1239759"/>
              <a:chOff x="0" y="0"/>
              <a:chExt cx="1103757" cy="672460"/>
            </a:xfrm>
          </p:grpSpPr>
          <p:sp>
            <p:nvSpPr>
              <p:cNvPr id="44" name="Freeform 44"/>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45" name="TextBox 45"/>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6" name="Freeform 46"/>
            <p:cNvSpPr/>
            <p:nvPr/>
          </p:nvSpPr>
          <p:spPr>
            <a:xfrm flipH="1">
              <a:off x="338485" y="437843"/>
              <a:ext cx="562789" cy="877643"/>
            </a:xfrm>
            <a:custGeom>
              <a:avLst/>
              <a:gdLst/>
              <a:ahLst/>
              <a:cxnLst/>
              <a:rect l="l" t="t" r="r" b="b"/>
              <a:pathLst>
                <a:path w="562789" h="877643">
                  <a:moveTo>
                    <a:pt x="562789" y="0"/>
                  </a:moveTo>
                  <a:lnTo>
                    <a:pt x="0" y="0"/>
                  </a:lnTo>
                  <a:lnTo>
                    <a:pt x="0" y="877643"/>
                  </a:lnTo>
                  <a:lnTo>
                    <a:pt x="562789" y="877643"/>
                  </a:lnTo>
                  <a:lnTo>
                    <a:pt x="562789"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8" name="Group 28"/>
          <p:cNvGrpSpPr>
            <a:grpSpLocks noChangeAspect="1"/>
          </p:cNvGrpSpPr>
          <p:nvPr/>
        </p:nvGrpSpPr>
        <p:grpSpPr>
          <a:xfrm>
            <a:off x="14698228" y="6655251"/>
            <a:ext cx="3459773" cy="3459759"/>
            <a:chOff x="0" y="0"/>
            <a:chExt cx="6350000" cy="6349975"/>
          </a:xfrm>
        </p:grpSpPr>
        <p:sp>
          <p:nvSpPr>
            <p:cNvPr id="4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2094" r="-42094"/>
              </a:stretch>
            </a:blipFill>
          </p:spPr>
        </p:sp>
      </p:grpSp>
    </p:spTree>
    <p:extLst>
      <p:ext uri="{BB962C8B-B14F-4D97-AF65-F5344CB8AC3E}">
        <p14:creationId xmlns:p14="http://schemas.microsoft.com/office/powerpoint/2010/main" val="79165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4" name="Freeform 4"/>
          <p:cNvSpPr/>
          <p:nvPr/>
        </p:nvSpPr>
        <p:spPr>
          <a:xfrm>
            <a:off x="7983292" y="-2517440"/>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9623882" y="-1585606"/>
            <a:ext cx="13470949" cy="9784191"/>
            <a:chOff x="0" y="0"/>
            <a:chExt cx="17961265" cy="13045588"/>
          </a:xfrm>
        </p:grpSpPr>
        <p:grpSp>
          <p:nvGrpSpPr>
            <p:cNvPr id="6" name="Group 6"/>
            <p:cNvGrpSpPr/>
            <p:nvPr/>
          </p:nvGrpSpPr>
          <p:grpSpPr>
            <a:xfrm>
              <a:off x="0" y="0"/>
              <a:ext cx="17961265" cy="13045588"/>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3169673" y="4604380"/>
              <a:ext cx="11621920" cy="8441208"/>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6031309" y="8761296"/>
              <a:ext cx="5898647" cy="4284292"/>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grpSp>
        <p:nvGrpSpPr>
          <p:cNvPr id="15" name="Group 15"/>
          <p:cNvGrpSpPr/>
          <p:nvPr/>
        </p:nvGrpSpPr>
        <p:grpSpPr>
          <a:xfrm>
            <a:off x="-9962760" y="-1452989"/>
            <a:ext cx="14820308" cy="10764254"/>
            <a:chOff x="0" y="0"/>
            <a:chExt cx="19760411" cy="14352339"/>
          </a:xfrm>
        </p:grpSpPr>
        <p:grpSp>
          <p:nvGrpSpPr>
            <p:cNvPr id="16" name="Group 16"/>
            <p:cNvGrpSpPr/>
            <p:nvPr/>
          </p:nvGrpSpPr>
          <p:grpSpPr>
            <a:xfrm>
              <a:off x="0" y="0"/>
              <a:ext cx="19760411" cy="14352339"/>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3487173" y="5065592"/>
              <a:ext cx="12786065" cy="928674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22" name="Group 22"/>
            <p:cNvGrpSpPr/>
            <p:nvPr/>
          </p:nvGrpSpPr>
          <p:grpSpPr>
            <a:xfrm>
              <a:off x="6635454" y="9638897"/>
              <a:ext cx="6489503" cy="4713442"/>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sp>
        <p:nvSpPr>
          <p:cNvPr id="28" name="Freeform 28"/>
          <p:cNvSpPr/>
          <p:nvPr/>
        </p:nvSpPr>
        <p:spPr>
          <a:xfrm>
            <a:off x="8590959" y="2923309"/>
            <a:ext cx="9697041" cy="7363691"/>
          </a:xfrm>
          <a:custGeom>
            <a:avLst/>
            <a:gdLst/>
            <a:ahLst/>
            <a:cxnLst/>
            <a:rect l="l" t="t" r="r" b="b"/>
            <a:pathLst>
              <a:path w="9697041" h="7363691">
                <a:moveTo>
                  <a:pt x="0" y="0"/>
                </a:moveTo>
                <a:lnTo>
                  <a:pt x="9697041" y="0"/>
                </a:lnTo>
                <a:lnTo>
                  <a:pt x="9697041" y="7363691"/>
                </a:lnTo>
                <a:lnTo>
                  <a:pt x="0" y="7363691"/>
                </a:lnTo>
                <a:lnTo>
                  <a:pt x="0" y="0"/>
                </a:lnTo>
                <a:close/>
              </a:path>
            </a:pathLst>
          </a:custGeom>
          <a:blipFill>
            <a:blip r:embed="rId5"/>
            <a:stretch>
              <a:fillRect/>
            </a:stretch>
          </a:blipFill>
        </p:spPr>
      </p:sp>
      <p:sp>
        <p:nvSpPr>
          <p:cNvPr id="35" name="Rectangle 34"/>
          <p:cNvSpPr/>
          <p:nvPr/>
        </p:nvSpPr>
        <p:spPr>
          <a:xfrm>
            <a:off x="154203" y="699012"/>
            <a:ext cx="15658178" cy="1200329"/>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1. Quy định cơ bản của pháp luật về quyền bình đẳng của công dân trước pháp luật</a:t>
            </a:r>
            <a:endParaRPr lang="en-US" sz="3600" b="1" dirty="0">
              <a:solidFill>
                <a:schemeClr val="bg1"/>
              </a:solidFill>
              <a:latin typeface="Arial" panose="020B0604020202020204" pitchFamily="34" charset="0"/>
              <a:cs typeface="Arial" panose="020B0604020202020204" pitchFamily="34" charset="0"/>
            </a:endParaRPr>
          </a:p>
        </p:txBody>
      </p:sp>
      <p:sp>
        <p:nvSpPr>
          <p:cNvPr id="36" name="Rectangle 35"/>
          <p:cNvSpPr/>
          <p:nvPr/>
        </p:nvSpPr>
        <p:spPr>
          <a:xfrm>
            <a:off x="645537" y="2346205"/>
            <a:ext cx="17076386" cy="646331"/>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c. Quy định của pháp luật về bình đẳng về trách nhiệm pháp lí</a:t>
            </a: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48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a:off x="-4621063" y="4317758"/>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9354673" y="-6048125"/>
            <a:ext cx="15408715" cy="11191625"/>
            <a:chOff x="0" y="0"/>
            <a:chExt cx="20544953" cy="14922166"/>
          </a:xfrm>
        </p:grpSpPr>
        <p:grpSp>
          <p:nvGrpSpPr>
            <p:cNvPr id="12" name="Group 12"/>
            <p:cNvGrpSpPr/>
            <p:nvPr/>
          </p:nvGrpSpPr>
          <p:grpSpPr>
            <a:xfrm>
              <a:off x="0" y="0"/>
              <a:ext cx="20544953" cy="14922166"/>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5" name="Group 15"/>
            <p:cNvGrpSpPr/>
            <p:nvPr/>
          </p:nvGrpSpPr>
          <p:grpSpPr>
            <a:xfrm>
              <a:off x="3625623" y="5266709"/>
              <a:ext cx="13293707" cy="9655457"/>
              <a:chOff x="0" y="0"/>
              <a:chExt cx="812800" cy="590351"/>
            </a:xfrm>
          </p:grpSpPr>
          <p:sp>
            <p:nvSpPr>
              <p:cNvPr id="16" name="Freeform 16"/>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8" name="Group 18"/>
            <p:cNvGrpSpPr/>
            <p:nvPr/>
          </p:nvGrpSpPr>
          <p:grpSpPr>
            <a:xfrm>
              <a:off x="6898900" y="10021588"/>
              <a:ext cx="6747153" cy="4900578"/>
              <a:chOff x="0" y="0"/>
              <a:chExt cx="812800" cy="590351"/>
            </a:xfrm>
          </p:grpSpPr>
          <p:sp>
            <p:nvSpPr>
              <p:cNvPr id="19" name="Freeform 1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0" name="TextBox 2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21" name="Group 21"/>
          <p:cNvGrpSpPr/>
          <p:nvPr/>
        </p:nvGrpSpPr>
        <p:grpSpPr>
          <a:xfrm>
            <a:off x="-7960338" y="1179930"/>
            <a:ext cx="15408715" cy="11191625"/>
            <a:chOff x="0" y="0"/>
            <a:chExt cx="20544953" cy="14922166"/>
          </a:xfrm>
        </p:grpSpPr>
        <p:grpSp>
          <p:nvGrpSpPr>
            <p:cNvPr id="22" name="Group 22"/>
            <p:cNvGrpSpPr/>
            <p:nvPr/>
          </p:nvGrpSpPr>
          <p:grpSpPr>
            <a:xfrm>
              <a:off x="0" y="0"/>
              <a:ext cx="20544953" cy="14922166"/>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5" name="Group 25"/>
            <p:cNvGrpSpPr/>
            <p:nvPr/>
          </p:nvGrpSpPr>
          <p:grpSpPr>
            <a:xfrm>
              <a:off x="3625623" y="5266709"/>
              <a:ext cx="13293707" cy="9655457"/>
              <a:chOff x="0" y="0"/>
              <a:chExt cx="812800" cy="590351"/>
            </a:xfrm>
          </p:grpSpPr>
          <p:sp>
            <p:nvSpPr>
              <p:cNvPr id="26" name="Freeform 26"/>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27" name="TextBox 2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8" name="Group 28"/>
            <p:cNvGrpSpPr/>
            <p:nvPr/>
          </p:nvGrpSpPr>
          <p:grpSpPr>
            <a:xfrm>
              <a:off x="6898900" y="10021588"/>
              <a:ext cx="6747153" cy="4900578"/>
              <a:chOff x="0" y="0"/>
              <a:chExt cx="812800" cy="590351"/>
            </a:xfrm>
          </p:grpSpPr>
          <p:sp>
            <p:nvSpPr>
              <p:cNvPr id="29" name="Freeform 29"/>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9804"/>
                  </a:srgbClr>
                </a:solidFill>
              </a:ln>
            </p:spPr>
          </p:sp>
          <p:sp>
            <p:nvSpPr>
              <p:cNvPr id="30" name="TextBox 3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37" name="Group 37"/>
          <p:cNvGrpSpPr/>
          <p:nvPr/>
        </p:nvGrpSpPr>
        <p:grpSpPr>
          <a:xfrm>
            <a:off x="992860" y="1317243"/>
            <a:ext cx="16344594" cy="3000516"/>
            <a:chOff x="0" y="0"/>
            <a:chExt cx="1142898" cy="661922"/>
          </a:xfrm>
        </p:grpSpPr>
        <p:sp>
          <p:nvSpPr>
            <p:cNvPr id="38" name="Freeform 38"/>
            <p:cNvSpPr/>
            <p:nvPr/>
          </p:nvSpPr>
          <p:spPr>
            <a:xfrm>
              <a:off x="0" y="0"/>
              <a:ext cx="1142898" cy="661922"/>
            </a:xfrm>
            <a:custGeom>
              <a:avLst/>
              <a:gdLst/>
              <a:ahLst/>
              <a:cxnLst/>
              <a:rect l="l" t="t" r="r" b="b"/>
              <a:pathLst>
                <a:path w="1142898" h="661922">
                  <a:moveTo>
                    <a:pt x="71267" y="0"/>
                  </a:moveTo>
                  <a:lnTo>
                    <a:pt x="1071630" y="0"/>
                  </a:lnTo>
                  <a:cubicBezTo>
                    <a:pt x="1110990" y="0"/>
                    <a:pt x="1142898" y="31907"/>
                    <a:pt x="1142898" y="71267"/>
                  </a:cubicBezTo>
                  <a:lnTo>
                    <a:pt x="1142898" y="590655"/>
                  </a:lnTo>
                  <a:cubicBezTo>
                    <a:pt x="1142898" y="630015"/>
                    <a:pt x="1110990" y="661922"/>
                    <a:pt x="1071630" y="661922"/>
                  </a:cubicBezTo>
                  <a:lnTo>
                    <a:pt x="71267" y="661922"/>
                  </a:lnTo>
                  <a:cubicBezTo>
                    <a:pt x="31907" y="661922"/>
                    <a:pt x="0" y="630015"/>
                    <a:pt x="0" y="590655"/>
                  </a:cubicBezTo>
                  <a:lnTo>
                    <a:pt x="0" y="71267"/>
                  </a:lnTo>
                  <a:cubicBezTo>
                    <a:pt x="0" y="31907"/>
                    <a:pt x="31907" y="0"/>
                    <a:pt x="71267" y="0"/>
                  </a:cubicBezTo>
                  <a:close/>
                </a:path>
              </a:pathLst>
            </a:custGeom>
            <a:solidFill>
              <a:srgbClr val="46BD83"/>
            </a:solidFill>
            <a:ln w="19050">
              <a:solidFill>
                <a:srgbClr val="F1D4AF"/>
              </a:solidFill>
            </a:ln>
          </p:spPr>
        </p:sp>
        <p:sp>
          <p:nvSpPr>
            <p:cNvPr id="39" name="TextBox 39"/>
            <p:cNvSpPr txBox="1"/>
            <p:nvPr/>
          </p:nvSpPr>
          <p:spPr>
            <a:xfrm>
              <a:off x="0" y="-47625"/>
              <a:ext cx="812800" cy="8604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1" name="TextBox 41"/>
          <p:cNvSpPr txBox="1"/>
          <p:nvPr/>
        </p:nvSpPr>
        <p:spPr>
          <a:xfrm>
            <a:off x="2649949" y="1946666"/>
            <a:ext cx="13763850" cy="2031325"/>
          </a:xfrm>
          <a:prstGeom prst="rect">
            <a:avLst/>
          </a:prstGeom>
        </p:spPr>
        <p:txBody>
          <a:bodyPr wrap="square" lIns="0" tIns="0" rIns="0" bIns="0" rtlCol="0" anchor="t">
            <a:spAutoFit/>
          </a:bodyPr>
          <a:lstStyle/>
          <a:p>
            <a:pPr algn="just">
              <a:spcBef>
                <a:spcPts val="600"/>
              </a:spcBef>
              <a:spcAft>
                <a:spcPts val="600"/>
              </a:spcAft>
            </a:pPr>
            <a:r>
              <a:rPr lang="en-US" sz="4400">
                <a:solidFill>
                  <a:schemeClr val="bg1"/>
                </a:solidFill>
                <a:latin typeface="Ibarra Real Nova Bold"/>
              </a:rPr>
              <a:t>Bốn bạn học sinh lớp 12 tham gia giao thông bằng xe gắn máy cùng vi phạm lỗi không đội mũ bảo hiểm và cùng bị cảnh sát giao thông xử phạt giống nhau. </a:t>
            </a:r>
          </a:p>
        </p:txBody>
      </p:sp>
      <p:sp>
        <p:nvSpPr>
          <p:cNvPr id="61" name="TextBox 61"/>
          <p:cNvSpPr txBox="1"/>
          <p:nvPr/>
        </p:nvSpPr>
        <p:spPr>
          <a:xfrm>
            <a:off x="3181431" y="355544"/>
            <a:ext cx="12041509" cy="859210"/>
          </a:xfrm>
          <a:prstGeom prst="rect">
            <a:avLst/>
          </a:prstGeom>
        </p:spPr>
        <p:txBody>
          <a:bodyPr lIns="0" tIns="0" rIns="0" bIns="0" rtlCol="0" anchor="t">
            <a:spAutoFit/>
          </a:bodyPr>
          <a:lstStyle/>
          <a:p>
            <a:pPr algn="ctr">
              <a:lnSpc>
                <a:spcPts val="6720"/>
              </a:lnSpc>
            </a:pPr>
            <a:r>
              <a:rPr lang="en-US" sz="5600">
                <a:solidFill>
                  <a:srgbClr val="FFFFFF"/>
                </a:solidFill>
                <a:latin typeface="Fahkwang Bold"/>
              </a:rPr>
              <a:t>ĐÓNG VAI</a:t>
            </a:r>
          </a:p>
        </p:txBody>
      </p:sp>
      <p:grpSp>
        <p:nvGrpSpPr>
          <p:cNvPr id="63" name="Group 63"/>
          <p:cNvGrpSpPr/>
          <p:nvPr/>
        </p:nvGrpSpPr>
        <p:grpSpPr>
          <a:xfrm>
            <a:off x="1028700" y="-236862"/>
            <a:ext cx="929819" cy="1526178"/>
            <a:chOff x="0" y="0"/>
            <a:chExt cx="1239759" cy="2034905"/>
          </a:xfrm>
        </p:grpSpPr>
        <p:grpSp>
          <p:nvGrpSpPr>
            <p:cNvPr id="64" name="Group 64"/>
            <p:cNvGrpSpPr/>
            <p:nvPr/>
          </p:nvGrpSpPr>
          <p:grpSpPr>
            <a:xfrm rot="5400000">
              <a:off x="-397573" y="397573"/>
              <a:ext cx="2034905" cy="1239759"/>
              <a:chOff x="0" y="0"/>
              <a:chExt cx="1103757" cy="672460"/>
            </a:xfrm>
          </p:grpSpPr>
          <p:sp>
            <p:nvSpPr>
              <p:cNvPr id="65" name="Freeform 65"/>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66" name="TextBox 66"/>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67" name="Freeform 67"/>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45" name="Freeform 56"/>
          <p:cNvSpPr/>
          <p:nvPr/>
        </p:nvSpPr>
        <p:spPr>
          <a:xfrm>
            <a:off x="1253003" y="1677210"/>
            <a:ext cx="1291612" cy="1146290"/>
          </a:xfrm>
          <a:custGeom>
            <a:avLst/>
            <a:gdLst/>
            <a:ahLst/>
            <a:cxnLst/>
            <a:rect l="l" t="t" r="r" b="b"/>
            <a:pathLst>
              <a:path w="791467" h="789488">
                <a:moveTo>
                  <a:pt x="0" y="0"/>
                </a:moveTo>
                <a:lnTo>
                  <a:pt x="791467" y="0"/>
                </a:lnTo>
                <a:lnTo>
                  <a:pt x="791467" y="789488"/>
                </a:lnTo>
                <a:lnTo>
                  <a:pt x="0" y="7894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0" name="Cloud 49"/>
          <p:cNvSpPr/>
          <p:nvPr/>
        </p:nvSpPr>
        <p:spPr>
          <a:xfrm>
            <a:off x="5141631" y="4330131"/>
            <a:ext cx="12652218" cy="5004369"/>
          </a:xfrm>
          <a:prstGeom prst="cloud">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a:solidFill>
                  <a:schemeClr val="bg1"/>
                </a:solidFill>
                <a:cs typeface="Arial" panose="020B0604020202020204" pitchFamily="34" charset="0"/>
              </a:rPr>
              <a:t>Tại sao bốn bạn học sinh bị xử phạt như nhau? Trong trường hợp này công dân bình dẳng với nhau như thế nào?</a:t>
            </a:r>
            <a:endParaRPr lang="en-US" sz="3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808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arn(inVertical)">
                                      <p:cBhvr>
                                        <p:cTn id="12" dur="500"/>
                                        <p:tgtEl>
                                          <p:spTgt spid="41"/>
                                        </p:tgtEl>
                                      </p:cBhvr>
                                    </p:animEffect>
                                  </p:childTnLst>
                                </p:cTn>
                              </p:par>
                              <p:par>
                                <p:cTn id="13" presetID="16" presetClass="entr" presetSubtype="21"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61" grpId="0"/>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3" name="Freeform 3"/>
          <p:cNvSpPr/>
          <p:nvPr/>
        </p:nvSpPr>
        <p:spPr>
          <a:xfrm rot="-10800000">
            <a:off x="7030175" y="-1149563"/>
            <a:ext cx="14820294" cy="10859234"/>
          </a:xfrm>
          <a:custGeom>
            <a:avLst/>
            <a:gdLst/>
            <a:ahLst/>
            <a:cxnLst/>
            <a:rect l="l" t="t" r="r" b="b"/>
            <a:pathLst>
              <a:path w="14820294" h="10859234">
                <a:moveTo>
                  <a:pt x="0" y="0"/>
                </a:moveTo>
                <a:lnTo>
                  <a:pt x="14820294" y="0"/>
                </a:lnTo>
                <a:lnTo>
                  <a:pt x="14820294" y="10859233"/>
                </a:lnTo>
                <a:lnTo>
                  <a:pt x="0" y="10859233"/>
                </a:lnTo>
                <a:lnTo>
                  <a:pt x="0" y="0"/>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4502803" y="1311439"/>
            <a:ext cx="15408715" cy="11191625"/>
            <a:chOff x="0" y="0"/>
            <a:chExt cx="20544953" cy="14922166"/>
          </a:xfrm>
        </p:grpSpPr>
        <p:grpSp>
          <p:nvGrpSpPr>
            <p:cNvPr id="6" name="Group 6"/>
            <p:cNvGrpSpPr/>
            <p:nvPr/>
          </p:nvGrpSpPr>
          <p:grpSpPr>
            <a:xfrm>
              <a:off x="0" y="0"/>
              <a:ext cx="20544953" cy="14922166"/>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625623" y="5266709"/>
              <a:ext cx="13293707" cy="9655457"/>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a:off x="6898900" y="10021588"/>
              <a:ext cx="6747153" cy="4900578"/>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5" name="Group 15"/>
          <p:cNvGrpSpPr>
            <a:grpSpLocks noChangeAspect="1"/>
          </p:cNvGrpSpPr>
          <p:nvPr/>
        </p:nvGrpSpPr>
        <p:grpSpPr>
          <a:xfrm>
            <a:off x="10474439" y="1364531"/>
            <a:ext cx="7817602" cy="7817570"/>
            <a:chOff x="0" y="0"/>
            <a:chExt cx="6350000" cy="6349975"/>
          </a:xfrm>
        </p:grpSpPr>
        <p:sp>
          <p:nvSpPr>
            <p:cNvPr id="16" name="Freeform 16"/>
            <p:cNvSpPr/>
            <p:nvPr/>
          </p:nvSpPr>
          <p:spPr>
            <a:xfrm flipH="1">
              <a:off x="0" y="0"/>
              <a:ext cx="6350000" cy="6349974"/>
            </a:xfrm>
            <a:custGeom>
              <a:avLst/>
              <a:gdLst/>
              <a:ahLst/>
              <a:cxnLst/>
              <a:rect l="l" t="t" r="r" b="b"/>
              <a:pathLst>
                <a:path w="6350000" h="6349974">
                  <a:moveTo>
                    <a:pt x="0" y="3175025"/>
                  </a:moveTo>
                  <a:cubicBezTo>
                    <a:pt x="0" y="4928451"/>
                    <a:pt x="1421524" y="6349974"/>
                    <a:pt x="3175000" y="6349974"/>
                  </a:cubicBezTo>
                  <a:cubicBezTo>
                    <a:pt x="4928502" y="6349974"/>
                    <a:pt x="6350000" y="4928451"/>
                    <a:pt x="6350000" y="3175025"/>
                  </a:cubicBezTo>
                  <a:cubicBezTo>
                    <a:pt x="6350000" y="1421511"/>
                    <a:pt x="4928502" y="0"/>
                    <a:pt x="3175000" y="0"/>
                  </a:cubicBezTo>
                  <a:cubicBezTo>
                    <a:pt x="1421499" y="0"/>
                    <a:pt x="0" y="1421511"/>
                    <a:pt x="0" y="3175025"/>
                  </a:cubicBezTo>
                  <a:close/>
                </a:path>
              </a:pathLst>
            </a:custGeom>
            <a:blipFill>
              <a:blip r:embed="rId5"/>
              <a:stretch>
                <a:fillRect l="-7535" r="-42464"/>
              </a:stretch>
            </a:blipFill>
          </p:spPr>
        </p:sp>
      </p:grpSp>
      <p:sp>
        <p:nvSpPr>
          <p:cNvPr id="17" name="TextBox 17"/>
          <p:cNvSpPr txBox="1"/>
          <p:nvPr/>
        </p:nvSpPr>
        <p:spPr>
          <a:xfrm>
            <a:off x="537783" y="354871"/>
            <a:ext cx="15821598" cy="2462213"/>
          </a:xfrm>
          <a:prstGeom prst="rect">
            <a:avLst/>
          </a:prstGeom>
        </p:spPr>
        <p:txBody>
          <a:bodyPr wrap="square" lIns="0" tIns="0" rIns="0" bIns="0" rtlCol="0" anchor="t">
            <a:spAutoFit/>
          </a:bodyPr>
          <a:lstStyle/>
          <a:p>
            <a:pPr>
              <a:lnSpc>
                <a:spcPts val="9600"/>
              </a:lnSpc>
            </a:pPr>
            <a:r>
              <a:rPr lang="en-US" sz="8000">
                <a:solidFill>
                  <a:srgbClr val="FFFFFF"/>
                </a:solidFill>
                <a:latin typeface="Fahkwang Bold"/>
              </a:rPr>
              <a:t>Đ</a:t>
            </a:r>
            <a:r>
              <a:rPr lang="vi-VN" sz="8000">
                <a:solidFill>
                  <a:srgbClr val="FFFFFF"/>
                </a:solidFill>
                <a:latin typeface="Fahkwang Bold"/>
              </a:rPr>
              <a:t>ọc thông tin SGK- 72; trường hợp SGK- 73</a:t>
            </a:r>
            <a:endParaRPr lang="en-US" sz="8000">
              <a:solidFill>
                <a:srgbClr val="46BD83"/>
              </a:solidFill>
              <a:latin typeface="Fahkwang Bold"/>
            </a:endParaRPr>
          </a:p>
        </p:txBody>
      </p:sp>
      <p:sp>
        <p:nvSpPr>
          <p:cNvPr id="18" name="TextBox 18"/>
          <p:cNvSpPr txBox="1"/>
          <p:nvPr/>
        </p:nvSpPr>
        <p:spPr>
          <a:xfrm>
            <a:off x="1028700" y="2550082"/>
            <a:ext cx="1974425" cy="1523611"/>
          </a:xfrm>
          <a:prstGeom prst="rect">
            <a:avLst/>
          </a:prstGeom>
        </p:spPr>
        <p:txBody>
          <a:bodyPr lIns="0" tIns="0" rIns="0" bIns="0" rtlCol="0" anchor="t">
            <a:spAutoFit/>
          </a:bodyPr>
          <a:lstStyle/>
          <a:p>
            <a:pPr>
              <a:lnSpc>
                <a:spcPts val="12552"/>
              </a:lnSpc>
            </a:pPr>
            <a:r>
              <a:rPr lang="en-US" sz="8966">
                <a:solidFill>
                  <a:srgbClr val="FFFFFF">
                    <a:alpha val="11765"/>
                  </a:srgbClr>
                </a:solidFill>
                <a:latin typeface="Fahkwang Bold"/>
              </a:rPr>
              <a:t>01.</a:t>
            </a:r>
          </a:p>
        </p:txBody>
      </p:sp>
      <p:sp>
        <p:nvSpPr>
          <p:cNvPr id="19" name="TextBox 19"/>
          <p:cNvSpPr txBox="1"/>
          <p:nvPr/>
        </p:nvSpPr>
        <p:spPr>
          <a:xfrm>
            <a:off x="328931" y="4109554"/>
            <a:ext cx="5317098" cy="2769989"/>
          </a:xfrm>
          <a:prstGeom prst="rect">
            <a:avLst/>
          </a:prstGeom>
        </p:spPr>
        <p:txBody>
          <a:bodyPr wrap="square" lIns="0" tIns="0" rIns="0" bIns="0" rtlCol="0" anchor="t">
            <a:spAutoFit/>
          </a:bodyPr>
          <a:lstStyle/>
          <a:p>
            <a:pPr>
              <a:spcBef>
                <a:spcPts val="600"/>
              </a:spcBef>
              <a:spcAft>
                <a:spcPts val="600"/>
              </a:spcAft>
            </a:pPr>
            <a:r>
              <a:rPr lang="vi-VN" sz="3600">
                <a:solidFill>
                  <a:srgbClr val="FFFFFF"/>
                </a:solidFill>
                <a:latin typeface="Montserrat"/>
              </a:rPr>
              <a:t>Theo em, quyền bình đẳng của công dân về trách nhiệm pháp lí biểu hiện như thế nào?</a:t>
            </a:r>
            <a:r>
              <a:rPr lang="en-US" sz="3600">
                <a:solidFill>
                  <a:srgbClr val="FFFFFF"/>
                </a:solidFill>
                <a:latin typeface="Montserrat"/>
              </a:rPr>
              <a:t>.</a:t>
            </a:r>
          </a:p>
        </p:txBody>
      </p:sp>
      <p:sp>
        <p:nvSpPr>
          <p:cNvPr id="20" name="TextBox 20"/>
          <p:cNvSpPr txBox="1"/>
          <p:nvPr/>
        </p:nvSpPr>
        <p:spPr>
          <a:xfrm>
            <a:off x="1686084" y="3743660"/>
            <a:ext cx="3048735" cy="396240"/>
          </a:xfrm>
          <a:prstGeom prst="rect">
            <a:avLst/>
          </a:prstGeom>
        </p:spPr>
        <p:txBody>
          <a:bodyPr lIns="0" tIns="0" rIns="0" bIns="0" rtlCol="0" anchor="t">
            <a:spAutoFit/>
          </a:bodyPr>
          <a:lstStyle/>
          <a:p>
            <a:pPr>
              <a:lnSpc>
                <a:spcPts val="3359"/>
              </a:lnSpc>
            </a:pPr>
            <a:r>
              <a:rPr lang="en-US" sz="2400">
                <a:solidFill>
                  <a:srgbClr val="FFFFFF"/>
                </a:solidFill>
                <a:latin typeface="Fahkwang Bold"/>
              </a:rPr>
              <a:t>Mission one</a:t>
            </a:r>
          </a:p>
        </p:txBody>
      </p:sp>
      <p:sp>
        <p:nvSpPr>
          <p:cNvPr id="24" name="TextBox 24"/>
          <p:cNvSpPr txBox="1"/>
          <p:nvPr/>
        </p:nvSpPr>
        <p:spPr>
          <a:xfrm>
            <a:off x="8708410" y="5546567"/>
            <a:ext cx="1974425" cy="1523611"/>
          </a:xfrm>
          <a:prstGeom prst="rect">
            <a:avLst/>
          </a:prstGeom>
        </p:spPr>
        <p:txBody>
          <a:bodyPr lIns="0" tIns="0" rIns="0" bIns="0" rtlCol="0" anchor="t">
            <a:spAutoFit/>
          </a:bodyPr>
          <a:lstStyle/>
          <a:p>
            <a:pPr>
              <a:lnSpc>
                <a:spcPts val="12552"/>
              </a:lnSpc>
            </a:pPr>
            <a:r>
              <a:rPr lang="en-US" sz="8966">
                <a:solidFill>
                  <a:srgbClr val="FFFFFF">
                    <a:alpha val="11765"/>
                  </a:srgbClr>
                </a:solidFill>
                <a:latin typeface="Fahkwang Bold"/>
              </a:rPr>
              <a:t>02.</a:t>
            </a:r>
          </a:p>
        </p:txBody>
      </p:sp>
      <p:sp>
        <p:nvSpPr>
          <p:cNvPr id="25" name="TextBox 25"/>
          <p:cNvSpPr txBox="1"/>
          <p:nvPr/>
        </p:nvSpPr>
        <p:spPr>
          <a:xfrm>
            <a:off x="4041404" y="7245437"/>
            <a:ext cx="7391399" cy="2769989"/>
          </a:xfrm>
          <a:prstGeom prst="rect">
            <a:avLst/>
          </a:prstGeom>
        </p:spPr>
        <p:txBody>
          <a:bodyPr wrap="square" lIns="0" tIns="0" rIns="0" bIns="0" rtlCol="0" anchor="t">
            <a:spAutoFit/>
          </a:bodyPr>
          <a:lstStyle/>
          <a:p>
            <a:pPr algn="r">
              <a:spcBef>
                <a:spcPts val="600"/>
              </a:spcBef>
              <a:spcAft>
                <a:spcPts val="600"/>
              </a:spcAft>
            </a:pPr>
            <a:r>
              <a:rPr lang="vi-VN" sz="3600">
                <a:solidFill>
                  <a:srgbClr val="FFFFFF"/>
                </a:solidFill>
                <a:latin typeface="Montserrat"/>
              </a:rPr>
              <a:t>Theo em, người phạm tội bình đẳng trước pháp luật có phải là biểu hiện của bình đẳng về trách nhiệm pháp lí của công dân không? Vì sao?</a:t>
            </a:r>
            <a:endParaRPr lang="en-US" sz="3600">
              <a:solidFill>
                <a:srgbClr val="FFFFFF"/>
              </a:solidFill>
              <a:latin typeface="Montserrat"/>
            </a:endParaRPr>
          </a:p>
        </p:txBody>
      </p:sp>
      <p:sp>
        <p:nvSpPr>
          <p:cNvPr id="26" name="TextBox 26"/>
          <p:cNvSpPr txBox="1"/>
          <p:nvPr/>
        </p:nvSpPr>
        <p:spPr>
          <a:xfrm>
            <a:off x="8658208" y="6797812"/>
            <a:ext cx="3048735" cy="396240"/>
          </a:xfrm>
          <a:prstGeom prst="rect">
            <a:avLst/>
          </a:prstGeom>
        </p:spPr>
        <p:txBody>
          <a:bodyPr lIns="0" tIns="0" rIns="0" bIns="0" rtlCol="0" anchor="t">
            <a:spAutoFit/>
          </a:bodyPr>
          <a:lstStyle/>
          <a:p>
            <a:pPr>
              <a:lnSpc>
                <a:spcPts val="3359"/>
              </a:lnSpc>
            </a:pPr>
            <a:r>
              <a:rPr lang="en-US" sz="2400">
                <a:solidFill>
                  <a:srgbClr val="FFFFFF"/>
                </a:solidFill>
                <a:latin typeface="Fahkwang Bold"/>
              </a:rPr>
              <a:t>Mission two</a:t>
            </a:r>
          </a:p>
        </p:txBody>
      </p:sp>
      <p:grpSp>
        <p:nvGrpSpPr>
          <p:cNvPr id="27" name="Group 27"/>
          <p:cNvGrpSpPr/>
          <p:nvPr/>
        </p:nvGrpSpPr>
        <p:grpSpPr>
          <a:xfrm>
            <a:off x="16329481" y="-236862"/>
            <a:ext cx="929819" cy="1526178"/>
            <a:chOff x="0" y="0"/>
            <a:chExt cx="1239759" cy="2034905"/>
          </a:xfrm>
        </p:grpSpPr>
        <p:grpSp>
          <p:nvGrpSpPr>
            <p:cNvPr id="28" name="Group 28"/>
            <p:cNvGrpSpPr/>
            <p:nvPr/>
          </p:nvGrpSpPr>
          <p:grpSpPr>
            <a:xfrm rot="5400000">
              <a:off x="-397573" y="397573"/>
              <a:ext cx="2034905" cy="1239759"/>
              <a:chOff x="0" y="0"/>
              <a:chExt cx="1103757" cy="672460"/>
            </a:xfrm>
          </p:grpSpPr>
          <p:sp>
            <p:nvSpPr>
              <p:cNvPr id="29" name="Freeform 29"/>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30" name="TextBox 30"/>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31" name="Freeform 31"/>
            <p:cNvSpPr/>
            <p:nvPr/>
          </p:nvSpPr>
          <p:spPr>
            <a:xfrm flipH="1">
              <a:off x="338485" y="818229"/>
              <a:ext cx="562789" cy="877643"/>
            </a:xfrm>
            <a:custGeom>
              <a:avLst/>
              <a:gdLst/>
              <a:ahLst/>
              <a:cxnLst/>
              <a:rect l="l" t="t" r="r" b="b"/>
              <a:pathLst>
                <a:path w="562789" h="877643">
                  <a:moveTo>
                    <a:pt x="562789" y="0"/>
                  </a:moveTo>
                  <a:lnTo>
                    <a:pt x="0" y="0"/>
                  </a:lnTo>
                  <a:lnTo>
                    <a:pt x="0" y="877644"/>
                  </a:lnTo>
                  <a:lnTo>
                    <a:pt x="562789" y="877644"/>
                  </a:lnTo>
                  <a:lnTo>
                    <a:pt x="562789"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arn(inVertical)">
                                      <p:cBhvr>
                                        <p:cTn id="26" dur="500"/>
                                        <p:tgtEl>
                                          <p:spTgt spid="26"/>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arn(inVertical)">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grpSp>
        <p:nvGrpSpPr>
          <p:cNvPr id="6" name="Group 6"/>
          <p:cNvGrpSpPr/>
          <p:nvPr/>
        </p:nvGrpSpPr>
        <p:grpSpPr>
          <a:xfrm>
            <a:off x="10188565" y="609729"/>
            <a:ext cx="15408715" cy="11191625"/>
            <a:chOff x="0" y="0"/>
            <a:chExt cx="20544953" cy="14922166"/>
          </a:xfrm>
        </p:grpSpPr>
        <p:grpSp>
          <p:nvGrpSpPr>
            <p:cNvPr id="7" name="Group 7"/>
            <p:cNvGrpSpPr/>
            <p:nvPr/>
          </p:nvGrpSpPr>
          <p:grpSpPr>
            <a:xfrm>
              <a:off x="0" y="0"/>
              <a:ext cx="20544953" cy="14922166"/>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0" name="Group 10"/>
            <p:cNvGrpSpPr/>
            <p:nvPr/>
          </p:nvGrpSpPr>
          <p:grpSpPr>
            <a:xfrm>
              <a:off x="3625623" y="5266709"/>
              <a:ext cx="13293707" cy="9655457"/>
              <a:chOff x="0" y="0"/>
              <a:chExt cx="812800" cy="590351"/>
            </a:xfrm>
          </p:grpSpPr>
          <p:sp>
            <p:nvSpPr>
              <p:cNvPr id="11" name="Freeform 1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6898900" y="10021588"/>
              <a:ext cx="6747153" cy="4900578"/>
              <a:chOff x="0" y="0"/>
              <a:chExt cx="812800" cy="590351"/>
            </a:xfrm>
          </p:grpSpPr>
          <p:sp>
            <p:nvSpPr>
              <p:cNvPr id="14" name="Freeform 1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1588218" y="-3950024"/>
            <a:ext cx="15408715" cy="11191625"/>
            <a:chOff x="0" y="0"/>
            <a:chExt cx="20544953" cy="14922166"/>
          </a:xfrm>
        </p:grpSpPr>
        <p:grpSp>
          <p:nvGrpSpPr>
            <p:cNvPr id="17" name="Group 17"/>
            <p:cNvGrpSpPr/>
            <p:nvPr/>
          </p:nvGrpSpPr>
          <p:grpSpPr>
            <a:xfrm>
              <a:off x="0" y="0"/>
              <a:ext cx="20544953" cy="14922166"/>
              <a:chOff x="0" y="0"/>
              <a:chExt cx="812800" cy="590351"/>
            </a:xfrm>
          </p:grpSpPr>
          <p:sp>
            <p:nvSpPr>
              <p:cNvPr id="18" name="Freeform 1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19" name="TextBox 1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3625623" y="5266709"/>
              <a:ext cx="13293707" cy="9655457"/>
              <a:chOff x="0" y="0"/>
              <a:chExt cx="812800" cy="590351"/>
            </a:xfrm>
          </p:grpSpPr>
          <p:sp>
            <p:nvSpPr>
              <p:cNvPr id="21" name="Freeform 2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3" name="Group 23"/>
            <p:cNvGrpSpPr/>
            <p:nvPr/>
          </p:nvGrpSpPr>
          <p:grpSpPr>
            <a:xfrm>
              <a:off x="6898900" y="10021588"/>
              <a:ext cx="6747153" cy="4900578"/>
              <a:chOff x="0" y="0"/>
              <a:chExt cx="812800" cy="590351"/>
            </a:xfrm>
          </p:grpSpPr>
          <p:sp>
            <p:nvSpPr>
              <p:cNvPr id="24" name="Freeform 2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39" name="TextBox 39"/>
          <p:cNvSpPr txBox="1"/>
          <p:nvPr/>
        </p:nvSpPr>
        <p:spPr>
          <a:xfrm>
            <a:off x="1149760" y="609729"/>
            <a:ext cx="15138530" cy="1974900"/>
          </a:xfrm>
          <a:prstGeom prst="rect">
            <a:avLst/>
          </a:prstGeom>
        </p:spPr>
        <p:txBody>
          <a:bodyPr wrap="square" lIns="0" tIns="0" rIns="0" bIns="0" rtlCol="0" anchor="t">
            <a:spAutoFit/>
          </a:bodyPr>
          <a:lstStyle/>
          <a:p>
            <a:pPr lvl="0" algn="ctr">
              <a:lnSpc>
                <a:spcPts val="7679"/>
              </a:lnSpc>
              <a:spcBef>
                <a:spcPct val="0"/>
              </a:spcBef>
            </a:pPr>
            <a:r>
              <a:rPr lang="en-US" sz="6399">
                <a:solidFill>
                  <a:schemeClr val="bg1"/>
                </a:solidFill>
                <a:latin typeface="Fahkwang Bold"/>
              </a:rPr>
              <a:t>C</a:t>
            </a:r>
            <a:r>
              <a:rPr lang="vi-VN" sz="6399">
                <a:solidFill>
                  <a:schemeClr val="bg1"/>
                </a:solidFill>
                <a:latin typeface="Fahkwang Bold"/>
              </a:rPr>
              <a:t>ông dân </a:t>
            </a:r>
            <a:r>
              <a:rPr lang="en-US" sz="6399">
                <a:solidFill>
                  <a:schemeClr val="bg1"/>
                </a:solidFill>
                <a:latin typeface="Fahkwang Bold"/>
              </a:rPr>
              <a:t>bình đẳng về trách nhiệm pháp lý</a:t>
            </a:r>
            <a:endParaRPr lang="en-US" sz="6399" u="none">
              <a:solidFill>
                <a:schemeClr val="bg1"/>
              </a:solidFill>
              <a:latin typeface="Fahkwang Bold"/>
            </a:endParaRPr>
          </a:p>
        </p:txBody>
      </p:sp>
      <p:sp>
        <p:nvSpPr>
          <p:cNvPr id="40" name="TextBox 40"/>
          <p:cNvSpPr txBox="1"/>
          <p:nvPr/>
        </p:nvSpPr>
        <p:spPr>
          <a:xfrm>
            <a:off x="1332286" y="3072013"/>
            <a:ext cx="15847850" cy="3693319"/>
          </a:xfrm>
          <a:prstGeom prst="rect">
            <a:avLst/>
          </a:prstGeom>
        </p:spPr>
        <p:txBody>
          <a:bodyPr wrap="square" lIns="0" tIns="0" rIns="0" bIns="0" rtlCol="0" anchor="t">
            <a:spAutoFit/>
          </a:bodyPr>
          <a:lstStyle/>
          <a:p>
            <a:pPr lvl="0" algn="just">
              <a:spcBef>
                <a:spcPct val="0"/>
              </a:spcBef>
            </a:pPr>
            <a:r>
              <a:rPr lang="vi-VN" sz="4000" i="1">
                <a:solidFill>
                  <a:schemeClr val="bg1"/>
                </a:solidFill>
              </a:rPr>
              <a:t>- Bất kì công dân dù ở vị trí nào, làm nghề gì khi vi phạm pháp luật đều phải chịu trách nhiệm pháp lí, hành chính, dân sự, hình sự, kỷ luật về hành vi vi phạm của mình và bị xử lí theo quy định của pháp luật.</a:t>
            </a:r>
          </a:p>
          <a:p>
            <a:pPr lvl="0" algn="just">
              <a:spcBef>
                <a:spcPct val="0"/>
              </a:spcBef>
            </a:pPr>
            <a:r>
              <a:rPr lang="vi-VN" sz="4000" i="1">
                <a:solidFill>
                  <a:schemeClr val="bg1"/>
                </a:solidFill>
              </a:rPr>
              <a:t>- Công dân vi phạm pháp luật với tính chất và mức độ như nhau thì phải chịu trách nhiệm pháp lí như nhau.</a:t>
            </a:r>
          </a:p>
        </p:txBody>
      </p:sp>
      <p:grpSp>
        <p:nvGrpSpPr>
          <p:cNvPr id="42" name="Group 42"/>
          <p:cNvGrpSpPr/>
          <p:nvPr/>
        </p:nvGrpSpPr>
        <p:grpSpPr>
          <a:xfrm>
            <a:off x="1028700" y="8994061"/>
            <a:ext cx="929819" cy="1526178"/>
            <a:chOff x="0" y="0"/>
            <a:chExt cx="1239759" cy="2034905"/>
          </a:xfrm>
        </p:grpSpPr>
        <p:grpSp>
          <p:nvGrpSpPr>
            <p:cNvPr id="43" name="Group 43"/>
            <p:cNvGrpSpPr/>
            <p:nvPr/>
          </p:nvGrpSpPr>
          <p:grpSpPr>
            <a:xfrm rot="-5400000">
              <a:off x="-397573" y="397573"/>
              <a:ext cx="2034905" cy="1239759"/>
              <a:chOff x="0" y="0"/>
              <a:chExt cx="1103757" cy="672460"/>
            </a:xfrm>
          </p:grpSpPr>
          <p:sp>
            <p:nvSpPr>
              <p:cNvPr id="44" name="Freeform 44"/>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45" name="TextBox 45"/>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6" name="Freeform 46"/>
            <p:cNvSpPr/>
            <p:nvPr/>
          </p:nvSpPr>
          <p:spPr>
            <a:xfrm flipH="1">
              <a:off x="338485" y="437843"/>
              <a:ext cx="562789" cy="877643"/>
            </a:xfrm>
            <a:custGeom>
              <a:avLst/>
              <a:gdLst/>
              <a:ahLst/>
              <a:cxnLst/>
              <a:rect l="l" t="t" r="r" b="b"/>
              <a:pathLst>
                <a:path w="562789" h="877643">
                  <a:moveTo>
                    <a:pt x="562789" y="0"/>
                  </a:moveTo>
                  <a:lnTo>
                    <a:pt x="0" y="0"/>
                  </a:lnTo>
                  <a:lnTo>
                    <a:pt x="0" y="877643"/>
                  </a:lnTo>
                  <a:lnTo>
                    <a:pt x="562789" y="877643"/>
                  </a:lnTo>
                  <a:lnTo>
                    <a:pt x="562789"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8" name="Group 28"/>
          <p:cNvGrpSpPr>
            <a:grpSpLocks noChangeAspect="1"/>
          </p:cNvGrpSpPr>
          <p:nvPr/>
        </p:nvGrpSpPr>
        <p:grpSpPr>
          <a:xfrm>
            <a:off x="14698228" y="6655251"/>
            <a:ext cx="3459773" cy="3459759"/>
            <a:chOff x="0" y="0"/>
            <a:chExt cx="6350000" cy="6349975"/>
          </a:xfrm>
        </p:grpSpPr>
        <p:sp>
          <p:nvSpPr>
            <p:cNvPr id="4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2094" r="-42094"/>
              </a:stretch>
            </a:blipFill>
          </p:spPr>
        </p:sp>
      </p:grpSp>
    </p:spTree>
    <p:extLst>
      <p:ext uri="{BB962C8B-B14F-4D97-AF65-F5344CB8AC3E}">
        <p14:creationId xmlns:p14="http://schemas.microsoft.com/office/powerpoint/2010/main" val="247060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
                                            <p:txEl>
                                              <p:pRg st="0" end="0"/>
                                            </p:txEl>
                                          </p:spTgt>
                                        </p:tgtEl>
                                        <p:attrNameLst>
                                          <p:attrName>style.visibility</p:attrName>
                                        </p:attrNameLst>
                                      </p:cBhvr>
                                      <p:to>
                                        <p:strVal val="visible"/>
                                      </p:to>
                                    </p:set>
                                    <p:animEffect transition="in" filter="fade">
                                      <p:cBhvr>
                                        <p:cTn id="14" dur="1000"/>
                                        <p:tgtEl>
                                          <p:spTgt spid="40">
                                            <p:txEl>
                                              <p:pRg st="0" end="0"/>
                                            </p:txEl>
                                          </p:spTgt>
                                        </p:tgtEl>
                                      </p:cBhvr>
                                    </p:animEffect>
                                    <p:anim calcmode="lin" valueType="num">
                                      <p:cBhvr>
                                        <p:cTn id="15" dur="10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0">
                                            <p:txEl>
                                              <p:pRg st="1" end="1"/>
                                            </p:txEl>
                                          </p:spTgt>
                                        </p:tgtEl>
                                        <p:attrNameLst>
                                          <p:attrName>style.visibility</p:attrName>
                                        </p:attrNameLst>
                                      </p:cBhvr>
                                      <p:to>
                                        <p:strVal val="visible"/>
                                      </p:to>
                                    </p:set>
                                    <p:animEffect transition="in" filter="fade">
                                      <p:cBhvr>
                                        <p:cTn id="21" dur="1000"/>
                                        <p:tgtEl>
                                          <p:spTgt spid="40">
                                            <p:txEl>
                                              <p:pRg st="1" end="1"/>
                                            </p:txEl>
                                          </p:spTgt>
                                        </p:tgtEl>
                                      </p:cBhvr>
                                    </p:animEffect>
                                    <p:anim calcmode="lin" valueType="num">
                                      <p:cBhvr>
                                        <p:cTn id="22" dur="1000" fill="hold"/>
                                        <p:tgtEl>
                                          <p:spTgt spid="4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75467"/>
            <a:ext cx="18288000" cy="10287000"/>
          </a:xfrm>
          <a:prstGeom prst="rect">
            <a:avLst/>
          </a:prstGeom>
        </p:spPr>
      </p:pic>
      <p:grpSp>
        <p:nvGrpSpPr>
          <p:cNvPr id="6" name="Group 6"/>
          <p:cNvGrpSpPr/>
          <p:nvPr/>
        </p:nvGrpSpPr>
        <p:grpSpPr>
          <a:xfrm>
            <a:off x="10188565" y="609729"/>
            <a:ext cx="15408715" cy="11191625"/>
            <a:chOff x="0" y="0"/>
            <a:chExt cx="20544953" cy="14922166"/>
          </a:xfrm>
        </p:grpSpPr>
        <p:grpSp>
          <p:nvGrpSpPr>
            <p:cNvPr id="7" name="Group 7"/>
            <p:cNvGrpSpPr/>
            <p:nvPr/>
          </p:nvGrpSpPr>
          <p:grpSpPr>
            <a:xfrm>
              <a:off x="0" y="0"/>
              <a:ext cx="20544953" cy="14922166"/>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0" name="Group 10"/>
            <p:cNvGrpSpPr/>
            <p:nvPr/>
          </p:nvGrpSpPr>
          <p:grpSpPr>
            <a:xfrm>
              <a:off x="3625623" y="5266709"/>
              <a:ext cx="13293707" cy="9655457"/>
              <a:chOff x="0" y="0"/>
              <a:chExt cx="812800" cy="590351"/>
            </a:xfrm>
          </p:grpSpPr>
          <p:sp>
            <p:nvSpPr>
              <p:cNvPr id="11" name="Freeform 1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6898900" y="10021588"/>
              <a:ext cx="6747153" cy="4900578"/>
              <a:chOff x="0" y="0"/>
              <a:chExt cx="812800" cy="590351"/>
            </a:xfrm>
          </p:grpSpPr>
          <p:sp>
            <p:nvSpPr>
              <p:cNvPr id="14" name="Freeform 1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1588218" y="-3950024"/>
            <a:ext cx="15408715" cy="11191625"/>
            <a:chOff x="0" y="0"/>
            <a:chExt cx="20544953" cy="14922166"/>
          </a:xfrm>
        </p:grpSpPr>
        <p:grpSp>
          <p:nvGrpSpPr>
            <p:cNvPr id="17" name="Group 17"/>
            <p:cNvGrpSpPr/>
            <p:nvPr/>
          </p:nvGrpSpPr>
          <p:grpSpPr>
            <a:xfrm>
              <a:off x="0" y="0"/>
              <a:ext cx="20544953" cy="14922166"/>
              <a:chOff x="0" y="0"/>
              <a:chExt cx="812800" cy="590351"/>
            </a:xfrm>
          </p:grpSpPr>
          <p:sp>
            <p:nvSpPr>
              <p:cNvPr id="18" name="Freeform 1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19" name="TextBox 1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3625623" y="5266709"/>
              <a:ext cx="13293707" cy="9655457"/>
              <a:chOff x="0" y="0"/>
              <a:chExt cx="812800" cy="590351"/>
            </a:xfrm>
          </p:grpSpPr>
          <p:sp>
            <p:nvSpPr>
              <p:cNvPr id="21" name="Freeform 2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3" name="Group 23"/>
            <p:cNvGrpSpPr/>
            <p:nvPr/>
          </p:nvGrpSpPr>
          <p:grpSpPr>
            <a:xfrm>
              <a:off x="6898900" y="10021588"/>
              <a:ext cx="6747153" cy="4900578"/>
              <a:chOff x="0" y="0"/>
              <a:chExt cx="812800" cy="590351"/>
            </a:xfrm>
          </p:grpSpPr>
          <p:sp>
            <p:nvSpPr>
              <p:cNvPr id="24" name="Freeform 2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39" name="TextBox 39"/>
          <p:cNvSpPr txBox="1"/>
          <p:nvPr/>
        </p:nvSpPr>
        <p:spPr>
          <a:xfrm>
            <a:off x="917780" y="1339517"/>
            <a:ext cx="16452440" cy="1974900"/>
          </a:xfrm>
          <a:prstGeom prst="rect">
            <a:avLst/>
          </a:prstGeom>
        </p:spPr>
        <p:txBody>
          <a:bodyPr wrap="square" lIns="0" tIns="0" rIns="0" bIns="0" rtlCol="0" anchor="t">
            <a:spAutoFit/>
          </a:bodyPr>
          <a:lstStyle/>
          <a:p>
            <a:pPr lvl="0" algn="ctr">
              <a:lnSpc>
                <a:spcPts val="7679"/>
              </a:lnSpc>
              <a:spcBef>
                <a:spcPct val="0"/>
              </a:spcBef>
            </a:pPr>
            <a:r>
              <a:rPr lang="en-US" sz="5400">
                <a:solidFill>
                  <a:schemeClr val="bg1"/>
                </a:solidFill>
                <a:latin typeface="Fahkwang Bold"/>
              </a:rPr>
              <a:t>Ý nghĩa quyền</a:t>
            </a:r>
            <a:r>
              <a:rPr lang="vi-VN" sz="5400">
                <a:solidFill>
                  <a:schemeClr val="bg1"/>
                </a:solidFill>
                <a:latin typeface="Fahkwang Bold"/>
              </a:rPr>
              <a:t> </a:t>
            </a:r>
            <a:r>
              <a:rPr lang="en-US" sz="5400">
                <a:solidFill>
                  <a:schemeClr val="bg1"/>
                </a:solidFill>
                <a:latin typeface="Fahkwang Bold"/>
              </a:rPr>
              <a:t>bình đẳng của công dân đối với đời sống con người và xã hội</a:t>
            </a:r>
            <a:endParaRPr lang="en-US" sz="5400" u="none">
              <a:solidFill>
                <a:schemeClr val="bg1"/>
              </a:solidFill>
              <a:latin typeface="Fahkwang Bold"/>
            </a:endParaRPr>
          </a:p>
        </p:txBody>
      </p:sp>
      <p:sp>
        <p:nvSpPr>
          <p:cNvPr id="40" name="TextBox 40"/>
          <p:cNvSpPr txBox="1"/>
          <p:nvPr/>
        </p:nvSpPr>
        <p:spPr>
          <a:xfrm>
            <a:off x="1021771" y="4301285"/>
            <a:ext cx="15847850" cy="2462213"/>
          </a:xfrm>
          <a:prstGeom prst="rect">
            <a:avLst/>
          </a:prstGeom>
        </p:spPr>
        <p:txBody>
          <a:bodyPr wrap="square" lIns="0" tIns="0" rIns="0" bIns="0" rtlCol="0" anchor="t">
            <a:spAutoFit/>
          </a:bodyPr>
          <a:lstStyle/>
          <a:p>
            <a:pPr lvl="0" algn="just">
              <a:spcBef>
                <a:spcPct val="0"/>
              </a:spcBef>
            </a:pPr>
            <a:r>
              <a:rPr lang="vi-VN" sz="4000" i="1">
                <a:solidFill>
                  <a:schemeClr val="bg1"/>
                </a:solidFill>
              </a:rPr>
              <a:t>- Đảm bảo quyền và lợi ích tối thiểu của con người.</a:t>
            </a:r>
          </a:p>
          <a:p>
            <a:pPr lvl="0" algn="just">
              <a:spcBef>
                <a:spcPct val="0"/>
              </a:spcBef>
            </a:pPr>
            <a:r>
              <a:rPr lang="vi-VN" sz="4000" i="1">
                <a:solidFill>
                  <a:schemeClr val="bg1"/>
                </a:solidFill>
              </a:rPr>
              <a:t>- Đảm bảo công bằng, dân chủ.</a:t>
            </a:r>
          </a:p>
          <a:p>
            <a:pPr lvl="0" algn="just">
              <a:spcBef>
                <a:spcPct val="0"/>
              </a:spcBef>
            </a:pPr>
            <a:r>
              <a:rPr lang="vi-VN" sz="4000" i="1">
                <a:solidFill>
                  <a:schemeClr val="bg1"/>
                </a:solidFill>
              </a:rPr>
              <a:t>- Định hướng cho việc xây dựng, giải thích và áp dụng pháp luật đối với đời sống con người và xã hội.</a:t>
            </a:r>
          </a:p>
        </p:txBody>
      </p:sp>
      <p:grpSp>
        <p:nvGrpSpPr>
          <p:cNvPr id="42" name="Group 42"/>
          <p:cNvGrpSpPr/>
          <p:nvPr/>
        </p:nvGrpSpPr>
        <p:grpSpPr>
          <a:xfrm>
            <a:off x="1028700" y="8994061"/>
            <a:ext cx="929819" cy="1526178"/>
            <a:chOff x="0" y="0"/>
            <a:chExt cx="1239759" cy="2034905"/>
          </a:xfrm>
        </p:grpSpPr>
        <p:grpSp>
          <p:nvGrpSpPr>
            <p:cNvPr id="43" name="Group 43"/>
            <p:cNvGrpSpPr/>
            <p:nvPr/>
          </p:nvGrpSpPr>
          <p:grpSpPr>
            <a:xfrm rot="-5400000">
              <a:off x="-397573" y="397573"/>
              <a:ext cx="2034905" cy="1239759"/>
              <a:chOff x="0" y="0"/>
              <a:chExt cx="1103757" cy="672460"/>
            </a:xfrm>
          </p:grpSpPr>
          <p:sp>
            <p:nvSpPr>
              <p:cNvPr id="44" name="Freeform 44"/>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45" name="TextBox 45"/>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6" name="Freeform 46"/>
            <p:cNvSpPr/>
            <p:nvPr/>
          </p:nvSpPr>
          <p:spPr>
            <a:xfrm flipH="1">
              <a:off x="338485" y="437843"/>
              <a:ext cx="562789" cy="877643"/>
            </a:xfrm>
            <a:custGeom>
              <a:avLst/>
              <a:gdLst/>
              <a:ahLst/>
              <a:cxnLst/>
              <a:rect l="l" t="t" r="r" b="b"/>
              <a:pathLst>
                <a:path w="562789" h="877643">
                  <a:moveTo>
                    <a:pt x="562789" y="0"/>
                  </a:moveTo>
                  <a:lnTo>
                    <a:pt x="0" y="0"/>
                  </a:lnTo>
                  <a:lnTo>
                    <a:pt x="0" y="877643"/>
                  </a:lnTo>
                  <a:lnTo>
                    <a:pt x="562789" y="877643"/>
                  </a:lnTo>
                  <a:lnTo>
                    <a:pt x="562789"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8" name="Group 28"/>
          <p:cNvGrpSpPr>
            <a:grpSpLocks noChangeAspect="1"/>
          </p:cNvGrpSpPr>
          <p:nvPr/>
        </p:nvGrpSpPr>
        <p:grpSpPr>
          <a:xfrm>
            <a:off x="14698228" y="6655251"/>
            <a:ext cx="3459773" cy="3459759"/>
            <a:chOff x="0" y="0"/>
            <a:chExt cx="6350000" cy="6349975"/>
          </a:xfrm>
        </p:grpSpPr>
        <p:sp>
          <p:nvSpPr>
            <p:cNvPr id="4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2094" r="-42094"/>
              </a:stretch>
            </a:blipFill>
          </p:spPr>
        </p:sp>
      </p:grpSp>
    </p:spTree>
    <p:extLst>
      <p:ext uri="{BB962C8B-B14F-4D97-AF65-F5344CB8AC3E}">
        <p14:creationId xmlns:p14="http://schemas.microsoft.com/office/powerpoint/2010/main" val="84465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
                                            <p:txEl>
                                              <p:pRg st="0" end="0"/>
                                            </p:txEl>
                                          </p:spTgt>
                                        </p:tgtEl>
                                        <p:attrNameLst>
                                          <p:attrName>style.visibility</p:attrName>
                                        </p:attrNameLst>
                                      </p:cBhvr>
                                      <p:to>
                                        <p:strVal val="visible"/>
                                      </p:to>
                                    </p:set>
                                    <p:animEffect transition="in" filter="fade">
                                      <p:cBhvr>
                                        <p:cTn id="14" dur="1000"/>
                                        <p:tgtEl>
                                          <p:spTgt spid="40">
                                            <p:txEl>
                                              <p:pRg st="0" end="0"/>
                                            </p:txEl>
                                          </p:spTgt>
                                        </p:tgtEl>
                                      </p:cBhvr>
                                    </p:animEffect>
                                    <p:anim calcmode="lin" valueType="num">
                                      <p:cBhvr>
                                        <p:cTn id="15" dur="10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0">
                                            <p:txEl>
                                              <p:pRg st="1" end="1"/>
                                            </p:txEl>
                                          </p:spTgt>
                                        </p:tgtEl>
                                        <p:attrNameLst>
                                          <p:attrName>style.visibility</p:attrName>
                                        </p:attrNameLst>
                                      </p:cBhvr>
                                      <p:to>
                                        <p:strVal val="visible"/>
                                      </p:to>
                                    </p:set>
                                    <p:animEffect transition="in" filter="fade">
                                      <p:cBhvr>
                                        <p:cTn id="21" dur="1000"/>
                                        <p:tgtEl>
                                          <p:spTgt spid="40">
                                            <p:txEl>
                                              <p:pRg st="1" end="1"/>
                                            </p:txEl>
                                          </p:spTgt>
                                        </p:tgtEl>
                                      </p:cBhvr>
                                    </p:animEffect>
                                    <p:anim calcmode="lin" valueType="num">
                                      <p:cBhvr>
                                        <p:cTn id="22" dur="1000" fill="hold"/>
                                        <p:tgtEl>
                                          <p:spTgt spid="4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0">
                                            <p:txEl>
                                              <p:pRg st="2" end="2"/>
                                            </p:txEl>
                                          </p:spTgt>
                                        </p:tgtEl>
                                        <p:attrNameLst>
                                          <p:attrName>style.visibility</p:attrName>
                                        </p:attrNameLst>
                                      </p:cBhvr>
                                      <p:to>
                                        <p:strVal val="visible"/>
                                      </p:to>
                                    </p:set>
                                    <p:animEffect transition="in" filter="fade">
                                      <p:cBhvr>
                                        <p:cTn id="28" dur="1000"/>
                                        <p:tgtEl>
                                          <p:spTgt spid="40">
                                            <p:txEl>
                                              <p:pRg st="2" end="2"/>
                                            </p:txEl>
                                          </p:spTgt>
                                        </p:tgtEl>
                                      </p:cBhvr>
                                    </p:animEffect>
                                    <p:anim calcmode="lin" valueType="num">
                                      <p:cBhvr>
                                        <p:cTn id="29" dur="1000" fill="hold"/>
                                        <p:tgtEl>
                                          <p:spTgt spid="4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sp>
        <p:nvSpPr>
          <p:cNvPr id="4" name="Freeform 4"/>
          <p:cNvSpPr/>
          <p:nvPr/>
        </p:nvSpPr>
        <p:spPr>
          <a:xfrm>
            <a:off x="7983292" y="-2517440"/>
            <a:ext cx="12115917" cy="12115917"/>
          </a:xfrm>
          <a:custGeom>
            <a:avLst/>
            <a:gdLst/>
            <a:ahLst/>
            <a:cxnLst/>
            <a:rect l="l" t="t" r="r" b="b"/>
            <a:pathLst>
              <a:path w="12115917" h="12115917">
                <a:moveTo>
                  <a:pt x="0" y="0"/>
                </a:moveTo>
                <a:lnTo>
                  <a:pt x="12115917" y="0"/>
                </a:lnTo>
                <a:lnTo>
                  <a:pt x="12115917" y="12115917"/>
                </a:lnTo>
                <a:lnTo>
                  <a:pt x="0" y="121159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9623882" y="-1585606"/>
            <a:ext cx="13470949" cy="9784191"/>
            <a:chOff x="0" y="0"/>
            <a:chExt cx="17961265" cy="13045588"/>
          </a:xfrm>
        </p:grpSpPr>
        <p:grpSp>
          <p:nvGrpSpPr>
            <p:cNvPr id="6" name="Group 6"/>
            <p:cNvGrpSpPr/>
            <p:nvPr/>
          </p:nvGrpSpPr>
          <p:grpSpPr>
            <a:xfrm>
              <a:off x="0" y="0"/>
              <a:ext cx="17961265" cy="13045588"/>
              <a:chOff x="0" y="0"/>
              <a:chExt cx="812800" cy="590351"/>
            </a:xfrm>
          </p:grpSpPr>
          <p:sp>
            <p:nvSpPr>
              <p:cNvPr id="7" name="Freeform 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3169673" y="4604380"/>
              <a:ext cx="11621920" cy="8441208"/>
              <a:chOff x="0" y="0"/>
              <a:chExt cx="812800" cy="590351"/>
            </a:xfrm>
          </p:grpSpPr>
          <p:sp>
            <p:nvSpPr>
              <p:cNvPr id="10" name="Freeform 1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6031309" y="8761296"/>
              <a:ext cx="5898647" cy="4284292"/>
              <a:chOff x="0" y="0"/>
              <a:chExt cx="812800" cy="590351"/>
            </a:xfrm>
          </p:grpSpPr>
          <p:sp>
            <p:nvSpPr>
              <p:cNvPr id="13" name="Freeform 1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14" name="TextBox 1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grpSp>
        <p:nvGrpSpPr>
          <p:cNvPr id="15" name="Group 15"/>
          <p:cNvGrpSpPr/>
          <p:nvPr/>
        </p:nvGrpSpPr>
        <p:grpSpPr>
          <a:xfrm>
            <a:off x="-9962760" y="-1452989"/>
            <a:ext cx="14820308" cy="10764254"/>
            <a:chOff x="0" y="0"/>
            <a:chExt cx="19760411" cy="14352339"/>
          </a:xfrm>
        </p:grpSpPr>
        <p:grpSp>
          <p:nvGrpSpPr>
            <p:cNvPr id="16" name="Group 16"/>
            <p:cNvGrpSpPr/>
            <p:nvPr/>
          </p:nvGrpSpPr>
          <p:grpSpPr>
            <a:xfrm>
              <a:off x="0" y="0"/>
              <a:ext cx="19760411" cy="14352339"/>
              <a:chOff x="0" y="0"/>
              <a:chExt cx="812800" cy="590351"/>
            </a:xfrm>
          </p:grpSpPr>
          <p:sp>
            <p:nvSpPr>
              <p:cNvPr id="17" name="Freeform 17"/>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7843"/>
                  </a:srgbClr>
                </a:solidFill>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3487173" y="5065592"/>
              <a:ext cx="12786065" cy="9286747"/>
              <a:chOff x="0" y="0"/>
              <a:chExt cx="812800" cy="590351"/>
            </a:xfrm>
          </p:grpSpPr>
          <p:sp>
            <p:nvSpPr>
              <p:cNvPr id="20" name="Freeform 20"/>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22" name="Group 22"/>
            <p:cNvGrpSpPr/>
            <p:nvPr/>
          </p:nvGrpSpPr>
          <p:grpSpPr>
            <a:xfrm>
              <a:off x="6635454" y="9638897"/>
              <a:ext cx="6489503" cy="4713442"/>
              <a:chOff x="0" y="0"/>
              <a:chExt cx="812800" cy="590351"/>
            </a:xfrm>
          </p:grpSpPr>
          <p:sp>
            <p:nvSpPr>
              <p:cNvPr id="23" name="Freeform 23"/>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EDDED2">
                    <a:alpha val="17647"/>
                  </a:srgbClr>
                </a:solidFill>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sp>
        <p:nvSpPr>
          <p:cNvPr id="28" name="Freeform 28"/>
          <p:cNvSpPr/>
          <p:nvPr/>
        </p:nvSpPr>
        <p:spPr>
          <a:xfrm>
            <a:off x="8590959" y="2923309"/>
            <a:ext cx="9697041" cy="7363691"/>
          </a:xfrm>
          <a:custGeom>
            <a:avLst/>
            <a:gdLst/>
            <a:ahLst/>
            <a:cxnLst/>
            <a:rect l="l" t="t" r="r" b="b"/>
            <a:pathLst>
              <a:path w="9697041" h="7363691">
                <a:moveTo>
                  <a:pt x="0" y="0"/>
                </a:moveTo>
                <a:lnTo>
                  <a:pt x="9697041" y="0"/>
                </a:lnTo>
                <a:lnTo>
                  <a:pt x="9697041" y="7363691"/>
                </a:lnTo>
                <a:lnTo>
                  <a:pt x="0" y="7363691"/>
                </a:lnTo>
                <a:lnTo>
                  <a:pt x="0" y="0"/>
                </a:lnTo>
                <a:close/>
              </a:path>
            </a:pathLst>
          </a:custGeom>
          <a:blipFill>
            <a:blip r:embed="rId5"/>
            <a:stretch>
              <a:fillRect/>
            </a:stretch>
          </a:blipFill>
        </p:spPr>
      </p:sp>
      <p:sp>
        <p:nvSpPr>
          <p:cNvPr id="35" name="Rectangle 34"/>
          <p:cNvSpPr/>
          <p:nvPr/>
        </p:nvSpPr>
        <p:spPr>
          <a:xfrm>
            <a:off x="761870" y="1099905"/>
            <a:ext cx="15658178" cy="646331"/>
          </a:xfrm>
          <a:prstGeom prst="rect">
            <a:avLst/>
          </a:prstGeom>
        </p:spPr>
        <p:txBody>
          <a:bodyPr wrap="square">
            <a:spAutoFit/>
          </a:bodyPr>
          <a:lstStyle/>
          <a:p>
            <a:pPr algn="just"/>
            <a:r>
              <a:rPr lang="en-US" sz="3600" b="1">
                <a:solidFill>
                  <a:schemeClr val="bg1"/>
                </a:solidFill>
                <a:latin typeface="Arial" panose="020B0604020202020204" pitchFamily="34" charset="0"/>
                <a:cs typeface="Arial" panose="020B0604020202020204" pitchFamily="34" charset="0"/>
              </a:rPr>
              <a:t>3. Thực hiện pháp luật về quyền bình đẳng của công dân</a:t>
            </a: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241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888" r="13888"/>
          <a:stretch>
            <a:fillRect/>
          </a:stretch>
        </p:blipFill>
        <p:spPr>
          <a:xfrm>
            <a:off x="0" y="0"/>
            <a:ext cx="18288000" cy="10287000"/>
          </a:xfrm>
          <a:prstGeom prst="rect">
            <a:avLst/>
          </a:prstGeom>
        </p:spPr>
      </p:pic>
      <p:grpSp>
        <p:nvGrpSpPr>
          <p:cNvPr id="6" name="Group 6"/>
          <p:cNvGrpSpPr/>
          <p:nvPr/>
        </p:nvGrpSpPr>
        <p:grpSpPr>
          <a:xfrm>
            <a:off x="10188565" y="609729"/>
            <a:ext cx="15408715" cy="11191625"/>
            <a:chOff x="0" y="0"/>
            <a:chExt cx="20544953" cy="14922166"/>
          </a:xfrm>
        </p:grpSpPr>
        <p:grpSp>
          <p:nvGrpSpPr>
            <p:cNvPr id="7" name="Group 7"/>
            <p:cNvGrpSpPr/>
            <p:nvPr/>
          </p:nvGrpSpPr>
          <p:grpSpPr>
            <a:xfrm>
              <a:off x="0" y="0"/>
              <a:ext cx="20544953" cy="14922166"/>
              <a:chOff x="0" y="0"/>
              <a:chExt cx="812800" cy="590351"/>
            </a:xfrm>
          </p:grpSpPr>
          <p:sp>
            <p:nvSpPr>
              <p:cNvPr id="8" name="Freeform 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9" name="TextBox 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0" name="Group 10"/>
            <p:cNvGrpSpPr/>
            <p:nvPr/>
          </p:nvGrpSpPr>
          <p:grpSpPr>
            <a:xfrm>
              <a:off x="3625623" y="5266709"/>
              <a:ext cx="13293707" cy="9655457"/>
              <a:chOff x="0" y="0"/>
              <a:chExt cx="812800" cy="590351"/>
            </a:xfrm>
          </p:grpSpPr>
          <p:sp>
            <p:nvSpPr>
              <p:cNvPr id="11" name="Freeform 1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6898900" y="10021588"/>
              <a:ext cx="6747153" cy="4900578"/>
              <a:chOff x="0" y="0"/>
              <a:chExt cx="812800" cy="590351"/>
            </a:xfrm>
          </p:grpSpPr>
          <p:sp>
            <p:nvSpPr>
              <p:cNvPr id="14" name="Freeform 1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46BD83">
                    <a:alpha val="19608"/>
                  </a:srgbClr>
                </a:solidFill>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1588218" y="-3950024"/>
            <a:ext cx="15408715" cy="11191625"/>
            <a:chOff x="0" y="0"/>
            <a:chExt cx="20544953" cy="14922166"/>
          </a:xfrm>
        </p:grpSpPr>
        <p:grpSp>
          <p:nvGrpSpPr>
            <p:cNvPr id="17" name="Group 17"/>
            <p:cNvGrpSpPr/>
            <p:nvPr/>
          </p:nvGrpSpPr>
          <p:grpSpPr>
            <a:xfrm>
              <a:off x="0" y="0"/>
              <a:ext cx="20544953" cy="14922166"/>
              <a:chOff x="0" y="0"/>
              <a:chExt cx="812800" cy="590351"/>
            </a:xfrm>
          </p:grpSpPr>
          <p:sp>
            <p:nvSpPr>
              <p:cNvPr id="18" name="Freeform 18"/>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19" name="TextBox 19"/>
              <p:cNvSpPr txBox="1"/>
              <p:nvPr/>
            </p:nvSpPr>
            <p:spPr>
              <a:xfrm>
                <a:off x="76200" y="28575"/>
                <a:ext cx="660400" cy="708025"/>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3625623" y="5266709"/>
              <a:ext cx="13293707" cy="9655457"/>
              <a:chOff x="0" y="0"/>
              <a:chExt cx="812800" cy="590351"/>
            </a:xfrm>
          </p:grpSpPr>
          <p:sp>
            <p:nvSpPr>
              <p:cNvPr id="21" name="Freeform 21"/>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23" name="Group 23"/>
            <p:cNvGrpSpPr/>
            <p:nvPr/>
          </p:nvGrpSpPr>
          <p:grpSpPr>
            <a:xfrm>
              <a:off x="6898900" y="10021588"/>
              <a:ext cx="6747153" cy="4900578"/>
              <a:chOff x="0" y="0"/>
              <a:chExt cx="812800" cy="590351"/>
            </a:xfrm>
          </p:grpSpPr>
          <p:sp>
            <p:nvSpPr>
              <p:cNvPr id="24" name="Freeform 24"/>
              <p:cNvSpPr/>
              <p:nvPr/>
            </p:nvSpPr>
            <p:spPr>
              <a:xfrm>
                <a:off x="279343" y="0"/>
                <a:ext cx="254115" cy="590351"/>
              </a:xfrm>
              <a:custGeom>
                <a:avLst/>
                <a:gdLst/>
                <a:ahLst/>
                <a:cxnLst/>
                <a:rect l="l" t="t" r="r" b="b"/>
                <a:pathLst>
                  <a:path w="254115" h="590351">
                    <a:moveTo>
                      <a:pt x="127057" y="0"/>
                    </a:moveTo>
                    <a:lnTo>
                      <a:pt x="127057" y="0"/>
                    </a:lnTo>
                    <a:cubicBezTo>
                      <a:pt x="208164" y="76757"/>
                      <a:pt x="254114" y="183506"/>
                      <a:pt x="254114" y="295176"/>
                    </a:cubicBezTo>
                    <a:cubicBezTo>
                      <a:pt x="254114" y="406845"/>
                      <a:pt x="208164" y="513594"/>
                      <a:pt x="127057" y="590351"/>
                    </a:cubicBezTo>
                    <a:cubicBezTo>
                      <a:pt x="45950" y="513594"/>
                      <a:pt x="0" y="406845"/>
                      <a:pt x="0" y="295176"/>
                    </a:cubicBezTo>
                    <a:cubicBezTo>
                      <a:pt x="0" y="183506"/>
                      <a:pt x="45950" y="76757"/>
                      <a:pt x="127057" y="0"/>
                    </a:cubicBezTo>
                    <a:close/>
                  </a:path>
                </a:pathLst>
              </a:custGeom>
              <a:solidFill>
                <a:srgbClr val="000000">
                  <a:alpha val="0"/>
                </a:srgbClr>
              </a:solidFill>
              <a:ln w="19050">
                <a:solidFill>
                  <a:srgbClr val="14241B">
                    <a:alpha val="7843"/>
                  </a:srgbClr>
                </a:solidFill>
              </a:ln>
            </p:spPr>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sp>
        <p:nvSpPr>
          <p:cNvPr id="39" name="TextBox 39"/>
          <p:cNvSpPr txBox="1"/>
          <p:nvPr/>
        </p:nvSpPr>
        <p:spPr>
          <a:xfrm>
            <a:off x="1099237" y="1591267"/>
            <a:ext cx="15138530" cy="987450"/>
          </a:xfrm>
          <a:prstGeom prst="rect">
            <a:avLst/>
          </a:prstGeom>
        </p:spPr>
        <p:txBody>
          <a:bodyPr wrap="square" lIns="0" tIns="0" rIns="0" bIns="0" rtlCol="0" anchor="t">
            <a:spAutoFit/>
          </a:bodyPr>
          <a:lstStyle/>
          <a:p>
            <a:pPr lvl="0" algn="ctr">
              <a:lnSpc>
                <a:spcPts val="7679"/>
              </a:lnSpc>
              <a:spcBef>
                <a:spcPct val="0"/>
              </a:spcBef>
            </a:pPr>
            <a:r>
              <a:rPr lang="en-US" sz="6399">
                <a:solidFill>
                  <a:schemeClr val="bg1"/>
                </a:solidFill>
                <a:latin typeface="Fahkwang Bold"/>
              </a:rPr>
              <a:t>Trách nhiệm của c</a:t>
            </a:r>
            <a:r>
              <a:rPr lang="vi-VN" sz="6399">
                <a:solidFill>
                  <a:schemeClr val="bg1"/>
                </a:solidFill>
                <a:latin typeface="Fahkwang Bold"/>
              </a:rPr>
              <a:t>ông dân</a:t>
            </a:r>
            <a:endParaRPr lang="en-US" sz="6399" u="none">
              <a:solidFill>
                <a:schemeClr val="bg1"/>
              </a:solidFill>
              <a:latin typeface="Fahkwang Bold"/>
            </a:endParaRPr>
          </a:p>
        </p:txBody>
      </p:sp>
      <p:sp>
        <p:nvSpPr>
          <p:cNvPr id="40" name="TextBox 40"/>
          <p:cNvSpPr txBox="1"/>
          <p:nvPr/>
        </p:nvSpPr>
        <p:spPr>
          <a:xfrm>
            <a:off x="993145" y="3934517"/>
            <a:ext cx="15847850" cy="2462213"/>
          </a:xfrm>
          <a:prstGeom prst="rect">
            <a:avLst/>
          </a:prstGeom>
        </p:spPr>
        <p:txBody>
          <a:bodyPr wrap="square" lIns="0" tIns="0" rIns="0" bIns="0" rtlCol="0" anchor="t">
            <a:spAutoFit/>
          </a:bodyPr>
          <a:lstStyle/>
          <a:p>
            <a:pPr lvl="0" algn="just">
              <a:spcBef>
                <a:spcPct val="0"/>
              </a:spcBef>
            </a:pPr>
            <a:r>
              <a:rPr lang="vi-VN" sz="4000" i="1">
                <a:solidFill>
                  <a:schemeClr val="bg1"/>
                </a:solidFill>
              </a:rPr>
              <a:t>- Công dân có trách nhiệm học tập biết được quy định về quyền bình đẳng công dân trước pháp luật; cần có ý thức tuân thủ và chấp hành các quy định pháp luật.</a:t>
            </a:r>
          </a:p>
          <a:p>
            <a:pPr lvl="0" algn="just">
              <a:spcBef>
                <a:spcPct val="0"/>
              </a:spcBef>
            </a:pPr>
            <a:r>
              <a:rPr lang="vi-VN" sz="4000" i="1">
                <a:solidFill>
                  <a:schemeClr val="bg1"/>
                </a:solidFill>
              </a:rPr>
              <a:t>- Tuyên truyền vận động mọi người xung quanh cùng thực hiện.</a:t>
            </a:r>
          </a:p>
        </p:txBody>
      </p:sp>
      <p:grpSp>
        <p:nvGrpSpPr>
          <p:cNvPr id="42" name="Group 42"/>
          <p:cNvGrpSpPr/>
          <p:nvPr/>
        </p:nvGrpSpPr>
        <p:grpSpPr>
          <a:xfrm>
            <a:off x="1028700" y="8994061"/>
            <a:ext cx="929819" cy="1526178"/>
            <a:chOff x="0" y="0"/>
            <a:chExt cx="1239759" cy="2034905"/>
          </a:xfrm>
        </p:grpSpPr>
        <p:grpSp>
          <p:nvGrpSpPr>
            <p:cNvPr id="43" name="Group 43"/>
            <p:cNvGrpSpPr/>
            <p:nvPr/>
          </p:nvGrpSpPr>
          <p:grpSpPr>
            <a:xfrm rot="-5400000">
              <a:off x="-397573" y="397573"/>
              <a:ext cx="2034905" cy="1239759"/>
              <a:chOff x="0" y="0"/>
              <a:chExt cx="1103757" cy="672460"/>
            </a:xfrm>
          </p:grpSpPr>
          <p:sp>
            <p:nvSpPr>
              <p:cNvPr id="44" name="Freeform 44"/>
              <p:cNvSpPr/>
              <p:nvPr/>
            </p:nvSpPr>
            <p:spPr>
              <a:xfrm>
                <a:off x="0" y="0"/>
                <a:ext cx="1093653" cy="672460"/>
              </a:xfrm>
              <a:custGeom>
                <a:avLst/>
                <a:gdLst/>
                <a:ahLst/>
                <a:cxnLst/>
                <a:rect l="l" t="t" r="r" b="b"/>
                <a:pathLst>
                  <a:path w="1093653" h="672460">
                    <a:moveTo>
                      <a:pt x="849830" y="0"/>
                    </a:moveTo>
                    <a:lnTo>
                      <a:pt x="50727" y="0"/>
                    </a:lnTo>
                    <a:cubicBezTo>
                      <a:pt x="37274" y="0"/>
                      <a:pt x="24371" y="5344"/>
                      <a:pt x="14858" y="14858"/>
                    </a:cubicBezTo>
                    <a:cubicBezTo>
                      <a:pt x="5344" y="24371"/>
                      <a:pt x="0" y="37274"/>
                      <a:pt x="0" y="50727"/>
                    </a:cubicBezTo>
                    <a:lnTo>
                      <a:pt x="0" y="621733"/>
                    </a:lnTo>
                    <a:cubicBezTo>
                      <a:pt x="0" y="649749"/>
                      <a:pt x="22711" y="672460"/>
                      <a:pt x="50727" y="672460"/>
                    </a:cubicBezTo>
                    <a:lnTo>
                      <a:pt x="849830" y="672460"/>
                    </a:lnTo>
                    <a:cubicBezTo>
                      <a:pt x="881316" y="672460"/>
                      <a:pt x="910509" y="655993"/>
                      <a:pt x="926795" y="629045"/>
                    </a:cubicBezTo>
                    <a:lnTo>
                      <a:pt x="1077520" y="379645"/>
                    </a:lnTo>
                    <a:cubicBezTo>
                      <a:pt x="1093653" y="352950"/>
                      <a:pt x="1093653" y="319510"/>
                      <a:pt x="1077520" y="292815"/>
                    </a:cubicBezTo>
                    <a:lnTo>
                      <a:pt x="926795" y="43415"/>
                    </a:lnTo>
                    <a:cubicBezTo>
                      <a:pt x="910509" y="16467"/>
                      <a:pt x="881316" y="0"/>
                      <a:pt x="849830" y="0"/>
                    </a:cubicBezTo>
                    <a:close/>
                  </a:path>
                </a:pathLst>
              </a:custGeom>
              <a:solidFill>
                <a:srgbClr val="46BD83"/>
              </a:solidFill>
              <a:ln>
                <a:noFill/>
              </a:ln>
            </p:spPr>
          </p:sp>
          <p:sp>
            <p:nvSpPr>
              <p:cNvPr id="45" name="TextBox 45"/>
              <p:cNvSpPr txBox="1"/>
              <p:nvPr/>
            </p:nvSpPr>
            <p:spPr>
              <a:xfrm>
                <a:off x="0" y="-47625"/>
                <a:ext cx="698500" cy="454025"/>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46" name="Freeform 46"/>
            <p:cNvSpPr/>
            <p:nvPr/>
          </p:nvSpPr>
          <p:spPr>
            <a:xfrm flipH="1">
              <a:off x="338485" y="437843"/>
              <a:ext cx="562789" cy="877643"/>
            </a:xfrm>
            <a:custGeom>
              <a:avLst/>
              <a:gdLst/>
              <a:ahLst/>
              <a:cxnLst/>
              <a:rect l="l" t="t" r="r" b="b"/>
              <a:pathLst>
                <a:path w="562789" h="877643">
                  <a:moveTo>
                    <a:pt x="562789" y="0"/>
                  </a:moveTo>
                  <a:lnTo>
                    <a:pt x="0" y="0"/>
                  </a:lnTo>
                  <a:lnTo>
                    <a:pt x="0" y="877643"/>
                  </a:lnTo>
                  <a:lnTo>
                    <a:pt x="562789" y="877643"/>
                  </a:lnTo>
                  <a:lnTo>
                    <a:pt x="562789"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8" name="Group 28"/>
          <p:cNvGrpSpPr>
            <a:grpSpLocks noChangeAspect="1"/>
          </p:cNvGrpSpPr>
          <p:nvPr/>
        </p:nvGrpSpPr>
        <p:grpSpPr>
          <a:xfrm>
            <a:off x="14698228" y="6655251"/>
            <a:ext cx="3459773" cy="3459759"/>
            <a:chOff x="0" y="0"/>
            <a:chExt cx="6350000" cy="6349975"/>
          </a:xfrm>
        </p:grpSpPr>
        <p:sp>
          <p:nvSpPr>
            <p:cNvPr id="4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2094" r="-42094"/>
              </a:stretch>
            </a:blipFill>
          </p:spPr>
        </p:sp>
      </p:grpSp>
    </p:spTree>
    <p:extLst>
      <p:ext uri="{BB962C8B-B14F-4D97-AF65-F5344CB8AC3E}">
        <p14:creationId xmlns:p14="http://schemas.microsoft.com/office/powerpoint/2010/main" val="265296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
                                            <p:txEl>
                                              <p:pRg st="0" end="0"/>
                                            </p:txEl>
                                          </p:spTgt>
                                        </p:tgtEl>
                                        <p:attrNameLst>
                                          <p:attrName>style.visibility</p:attrName>
                                        </p:attrNameLst>
                                      </p:cBhvr>
                                      <p:to>
                                        <p:strVal val="visible"/>
                                      </p:to>
                                    </p:set>
                                    <p:animEffect transition="in" filter="fade">
                                      <p:cBhvr>
                                        <p:cTn id="14" dur="1000"/>
                                        <p:tgtEl>
                                          <p:spTgt spid="40">
                                            <p:txEl>
                                              <p:pRg st="0" end="0"/>
                                            </p:txEl>
                                          </p:spTgt>
                                        </p:tgtEl>
                                      </p:cBhvr>
                                    </p:animEffect>
                                    <p:anim calcmode="lin" valueType="num">
                                      <p:cBhvr>
                                        <p:cTn id="15" dur="10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0">
                                            <p:txEl>
                                              <p:pRg st="1" end="1"/>
                                            </p:txEl>
                                          </p:spTgt>
                                        </p:tgtEl>
                                        <p:attrNameLst>
                                          <p:attrName>style.visibility</p:attrName>
                                        </p:attrNameLst>
                                      </p:cBhvr>
                                      <p:to>
                                        <p:strVal val="visible"/>
                                      </p:to>
                                    </p:set>
                                    <p:animEffect transition="in" filter="fade">
                                      <p:cBhvr>
                                        <p:cTn id="21" dur="1000"/>
                                        <p:tgtEl>
                                          <p:spTgt spid="40">
                                            <p:txEl>
                                              <p:pRg st="1" end="1"/>
                                            </p:txEl>
                                          </p:spTgt>
                                        </p:tgtEl>
                                      </p:cBhvr>
                                    </p:animEffect>
                                    <p:anim calcmode="lin" valueType="num">
                                      <p:cBhvr>
                                        <p:cTn id="22" dur="1000" fill="hold"/>
                                        <p:tgtEl>
                                          <p:spTgt spid="4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1141</Words>
  <Application>Microsoft Office PowerPoint</Application>
  <PresentationFormat>Custom</PresentationFormat>
  <Paragraphs>59</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Baloo Bhai</vt:lpstr>
      <vt:lpstr>Microsoft Tai Le</vt:lpstr>
      <vt:lpstr>Calibri</vt:lpstr>
      <vt:lpstr>Fahkwang Bold</vt:lpstr>
      <vt:lpstr>Montserrat</vt:lpstr>
      <vt:lpstr>Arial</vt:lpstr>
      <vt:lpstr>Ibarra Real Nova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10. QUYỀN BÌNH ĐẲNG CỦA CÔNG DÂN TRƯỚC PHÁP LUẬT</dc:title>
  <dc:creator>ADMIN</dc:creator>
  <cp:lastModifiedBy>Nguyen Thi Ngoc Lan</cp:lastModifiedBy>
  <cp:revision>31</cp:revision>
  <dcterms:created xsi:type="dcterms:W3CDTF">2006-08-16T00:00:00Z</dcterms:created>
  <dcterms:modified xsi:type="dcterms:W3CDTF">2023-12-29T07:29:49Z</dcterms:modified>
  <dc:identifier>DAFp0ocQBfk</dc:identifier>
</cp:coreProperties>
</file>