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93" r:id="rId2"/>
    <p:sldId id="291" r:id="rId3"/>
    <p:sldId id="257" r:id="rId4"/>
    <p:sldId id="260" r:id="rId5"/>
    <p:sldId id="261" r:id="rId6"/>
    <p:sldId id="262" r:id="rId7"/>
    <p:sldId id="263" r:id="rId8"/>
    <p:sldId id="296" r:id="rId9"/>
    <p:sldId id="295" r:id="rId10"/>
    <p:sldId id="294" r:id="rId11"/>
    <p:sldId id="282" r:id="rId12"/>
    <p:sldId id="283" r:id="rId13"/>
    <p:sldId id="279" r:id="rId14"/>
    <p:sldId id="270" r:id="rId15"/>
    <p:sldId id="271" r:id="rId16"/>
    <p:sldId id="272" r:id="rId17"/>
    <p:sldId id="273" r:id="rId18"/>
    <p:sldId id="274" r:id="rId19"/>
    <p:sldId id="275" r:id="rId20"/>
    <p:sldId id="276" r:id="rId21"/>
    <p:sldId id="277" r:id="rId22"/>
    <p:sldId id="285" r:id="rId23"/>
    <p:sldId id="288" r:id="rId24"/>
    <p:sldId id="289" r:id="rId25"/>
    <p:sldId id="286" r:id="rId26"/>
    <p:sldId id="29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203" autoAdjust="0"/>
  </p:normalViewPr>
  <p:slideViewPr>
    <p:cSldViewPr snapToGrid="0">
      <p:cViewPr varScale="1">
        <p:scale>
          <a:sx n="55" d="100"/>
          <a:sy n="55" d="100"/>
        </p:scale>
        <p:origin x="90"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A56994-5D29-40AA-8137-EF4AFAC0A0A3}" type="datetimeFigureOut">
              <a:rPr lang="en-US" smtClean="0"/>
              <a:t>8/28/2022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E53507-4C69-40DF-86A5-E05FB7075419}" type="slidenum">
              <a:rPr lang="en-US" smtClean="0"/>
              <a:t>‹#›</a:t>
            </a:fld>
            <a:endParaRPr lang="en-US"/>
          </a:p>
        </p:txBody>
      </p:sp>
    </p:spTree>
    <p:extLst>
      <p:ext uri="{BB962C8B-B14F-4D97-AF65-F5344CB8AC3E}">
        <p14:creationId xmlns:p14="http://schemas.microsoft.com/office/powerpoint/2010/main" val="1883924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16E58-B243-4D97-B762-1AE097E064D9}" type="slidenum">
              <a:rPr lang="en-US" smtClean="0"/>
              <a:t>1</a:t>
            </a:fld>
            <a:endParaRPr lang="en-US"/>
          </a:p>
        </p:txBody>
      </p:sp>
    </p:spTree>
    <p:extLst>
      <p:ext uri="{BB962C8B-B14F-4D97-AF65-F5344CB8AC3E}">
        <p14:creationId xmlns:p14="http://schemas.microsoft.com/office/powerpoint/2010/main" val="257055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35168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3867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3141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9542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2825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1163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9499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3610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9858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6791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1135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139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678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7E99A8-390B-4900-B9B7-C1EFD401C56A}" type="datetimeFigureOut">
              <a:rPr lang="en-US" smtClean="0"/>
              <a:t>8/28/2022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B1D643-CDC8-4B23-8AB8-4CA0DBBBCB06}" type="slidenum">
              <a:rPr lang="en-US" smtClean="0"/>
              <a:t>‹#›</a:t>
            </a:fld>
            <a:endParaRPr lang="en-US"/>
          </a:p>
        </p:txBody>
      </p:sp>
    </p:spTree>
    <p:extLst>
      <p:ext uri="{BB962C8B-B14F-4D97-AF65-F5344CB8AC3E}">
        <p14:creationId xmlns:p14="http://schemas.microsoft.com/office/powerpoint/2010/main" val="1425985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7E99A8-390B-4900-B9B7-C1EFD401C56A}" type="datetimeFigureOut">
              <a:rPr lang="en-US" smtClean="0"/>
              <a:t>8/28/2022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B1D643-CDC8-4B23-8AB8-4CA0DBBBCB06}" type="slidenum">
              <a:rPr lang="en-US" smtClean="0"/>
              <a:t>‹#›</a:t>
            </a:fld>
            <a:endParaRPr lang="en-US"/>
          </a:p>
        </p:txBody>
      </p:sp>
    </p:spTree>
    <p:extLst>
      <p:ext uri="{BB962C8B-B14F-4D97-AF65-F5344CB8AC3E}">
        <p14:creationId xmlns:p14="http://schemas.microsoft.com/office/powerpoint/2010/main" val="3067381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7E99A8-390B-4900-B9B7-C1EFD401C56A}" type="datetimeFigureOut">
              <a:rPr lang="en-US" smtClean="0"/>
              <a:t>8/28/2022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B1D643-CDC8-4B23-8AB8-4CA0DBBBCB06}" type="slidenum">
              <a:rPr lang="en-US" smtClean="0"/>
              <a:t>‹#›</a:t>
            </a:fld>
            <a:endParaRPr lang="en-US"/>
          </a:p>
        </p:txBody>
      </p:sp>
    </p:spTree>
    <p:extLst>
      <p:ext uri="{BB962C8B-B14F-4D97-AF65-F5344CB8AC3E}">
        <p14:creationId xmlns:p14="http://schemas.microsoft.com/office/powerpoint/2010/main" val="3382507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7E99A8-390B-4900-B9B7-C1EFD401C56A}" type="datetimeFigureOut">
              <a:rPr lang="en-US" smtClean="0"/>
              <a:t>8/28/2022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B1D643-CDC8-4B23-8AB8-4CA0DBBBCB06}" type="slidenum">
              <a:rPr lang="en-US" smtClean="0"/>
              <a:t>‹#›</a:t>
            </a:fld>
            <a:endParaRPr lang="en-US"/>
          </a:p>
        </p:txBody>
      </p:sp>
    </p:spTree>
    <p:extLst>
      <p:ext uri="{BB962C8B-B14F-4D97-AF65-F5344CB8AC3E}">
        <p14:creationId xmlns:p14="http://schemas.microsoft.com/office/powerpoint/2010/main" val="3064410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7E99A8-390B-4900-B9B7-C1EFD401C56A}" type="datetimeFigureOut">
              <a:rPr lang="en-US" smtClean="0"/>
              <a:t>8/28/2022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B1D643-CDC8-4B23-8AB8-4CA0DBBBCB06}" type="slidenum">
              <a:rPr lang="en-US" smtClean="0"/>
              <a:t>‹#›</a:t>
            </a:fld>
            <a:endParaRPr lang="en-US"/>
          </a:p>
        </p:txBody>
      </p:sp>
    </p:spTree>
    <p:extLst>
      <p:ext uri="{BB962C8B-B14F-4D97-AF65-F5344CB8AC3E}">
        <p14:creationId xmlns:p14="http://schemas.microsoft.com/office/powerpoint/2010/main" val="3111444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7E99A8-390B-4900-B9B7-C1EFD401C56A}" type="datetimeFigureOut">
              <a:rPr lang="en-US" smtClean="0"/>
              <a:t>8/28/2022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B1D643-CDC8-4B23-8AB8-4CA0DBBBCB06}" type="slidenum">
              <a:rPr lang="en-US" smtClean="0"/>
              <a:t>‹#›</a:t>
            </a:fld>
            <a:endParaRPr lang="en-US"/>
          </a:p>
        </p:txBody>
      </p:sp>
    </p:spTree>
    <p:extLst>
      <p:ext uri="{BB962C8B-B14F-4D97-AF65-F5344CB8AC3E}">
        <p14:creationId xmlns:p14="http://schemas.microsoft.com/office/powerpoint/2010/main" val="2555639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7E99A8-390B-4900-B9B7-C1EFD401C56A}" type="datetimeFigureOut">
              <a:rPr lang="en-US" smtClean="0"/>
              <a:t>8/28/2022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B1D643-CDC8-4B23-8AB8-4CA0DBBBCB06}" type="slidenum">
              <a:rPr lang="en-US" smtClean="0"/>
              <a:t>‹#›</a:t>
            </a:fld>
            <a:endParaRPr lang="en-US"/>
          </a:p>
        </p:txBody>
      </p:sp>
    </p:spTree>
    <p:extLst>
      <p:ext uri="{BB962C8B-B14F-4D97-AF65-F5344CB8AC3E}">
        <p14:creationId xmlns:p14="http://schemas.microsoft.com/office/powerpoint/2010/main" val="620359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57E99A8-390B-4900-B9B7-C1EFD401C56A}" type="datetimeFigureOut">
              <a:rPr lang="en-US" smtClean="0"/>
              <a:t>8/28/2022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B1D643-CDC8-4B23-8AB8-4CA0DBBBCB06}" type="slidenum">
              <a:rPr lang="en-US" smtClean="0"/>
              <a:t>‹#›</a:t>
            </a:fld>
            <a:endParaRPr lang="en-US"/>
          </a:p>
        </p:txBody>
      </p:sp>
    </p:spTree>
    <p:extLst>
      <p:ext uri="{BB962C8B-B14F-4D97-AF65-F5344CB8AC3E}">
        <p14:creationId xmlns:p14="http://schemas.microsoft.com/office/powerpoint/2010/main" val="2339063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57E99A8-390B-4900-B9B7-C1EFD401C56A}" type="datetimeFigureOut">
              <a:rPr lang="en-US" smtClean="0"/>
              <a:t>8/28/2022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B1D643-CDC8-4B23-8AB8-4CA0DBBBCB06}" type="slidenum">
              <a:rPr lang="en-US" smtClean="0"/>
              <a:t>‹#›</a:t>
            </a:fld>
            <a:endParaRPr lang="en-US"/>
          </a:p>
        </p:txBody>
      </p:sp>
    </p:spTree>
    <p:extLst>
      <p:ext uri="{BB962C8B-B14F-4D97-AF65-F5344CB8AC3E}">
        <p14:creationId xmlns:p14="http://schemas.microsoft.com/office/powerpoint/2010/main" val="2780827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7E99A8-390B-4900-B9B7-C1EFD401C56A}" type="datetimeFigureOut">
              <a:rPr lang="en-US" smtClean="0"/>
              <a:t>8/28/2022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B1D643-CDC8-4B23-8AB8-4CA0DBBBCB06}" type="slidenum">
              <a:rPr lang="en-US" smtClean="0"/>
              <a:t>‹#›</a:t>
            </a:fld>
            <a:endParaRPr lang="en-US"/>
          </a:p>
        </p:txBody>
      </p:sp>
    </p:spTree>
    <p:extLst>
      <p:ext uri="{BB962C8B-B14F-4D97-AF65-F5344CB8AC3E}">
        <p14:creationId xmlns:p14="http://schemas.microsoft.com/office/powerpoint/2010/main" val="2317779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7E99A8-390B-4900-B9B7-C1EFD401C56A}" type="datetimeFigureOut">
              <a:rPr lang="en-US" smtClean="0"/>
              <a:t>8/28/2022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B1D643-CDC8-4B23-8AB8-4CA0DBBBCB06}" type="slidenum">
              <a:rPr lang="en-US" smtClean="0"/>
              <a:t>‹#›</a:t>
            </a:fld>
            <a:endParaRPr lang="en-US"/>
          </a:p>
        </p:txBody>
      </p:sp>
    </p:spTree>
    <p:extLst>
      <p:ext uri="{BB962C8B-B14F-4D97-AF65-F5344CB8AC3E}">
        <p14:creationId xmlns:p14="http://schemas.microsoft.com/office/powerpoint/2010/main" val="1759727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3F480F45-25EF-453F-BD98-184A26625693}" type="slidenum">
              <a:rPr lang="en-US" altLang="en-US"/>
              <a:pPr/>
              <a:t>‹#›</a:t>
            </a:fld>
            <a:endParaRPr lang="en-US" altLang="en-US"/>
          </a:p>
        </p:txBody>
      </p:sp>
    </p:spTree>
    <p:extLst>
      <p:ext uri="{BB962C8B-B14F-4D97-AF65-F5344CB8AC3E}">
        <p14:creationId xmlns:p14="http://schemas.microsoft.com/office/powerpoint/2010/main" val="1955762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7E99A8-390B-4900-B9B7-C1EFD401C56A}" type="datetimeFigureOut">
              <a:rPr lang="en-US" smtClean="0"/>
              <a:t>8/28/2022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B1D643-CDC8-4B23-8AB8-4CA0DBBBCB06}" type="slidenum">
              <a:rPr lang="en-US" smtClean="0"/>
              <a:t>‹#›</a:t>
            </a:fld>
            <a:endParaRPr lang="en-US"/>
          </a:p>
        </p:txBody>
      </p:sp>
    </p:spTree>
    <p:extLst>
      <p:ext uri="{BB962C8B-B14F-4D97-AF65-F5344CB8AC3E}">
        <p14:creationId xmlns:p14="http://schemas.microsoft.com/office/powerpoint/2010/main" val="3983041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NULL"/><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 Id="rId9"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20">
            <a:hlinkClick r:id="" action="ppaction://noaction" highlightClick="1"/>
          </p:cNvPr>
          <p:cNvSpPr>
            <a:spLocks noChangeArrowheads="1"/>
          </p:cNvSpPr>
          <p:nvPr/>
        </p:nvSpPr>
        <p:spPr bwMode="auto">
          <a:xfrm>
            <a:off x="1490663" y="76201"/>
            <a:ext cx="227013" cy="346075"/>
          </a:xfrm>
          <a:prstGeom prst="actionButtonHelp">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4" name="Oval 335"/>
          <p:cNvSpPr>
            <a:spLocks noChangeArrowheads="1"/>
          </p:cNvSpPr>
          <p:nvPr/>
        </p:nvSpPr>
        <p:spPr bwMode="auto">
          <a:xfrm>
            <a:off x="1882775" y="100013"/>
            <a:ext cx="381000" cy="460375"/>
          </a:xfrm>
          <a:prstGeom prst="ellipse">
            <a:avLst/>
          </a:prstGeom>
          <a:solidFill>
            <a:srgbClr val="00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r>
              <a:rPr lang="en-US" altLang="en-US" sz="2400" b="1"/>
              <a:t>1</a:t>
            </a:r>
          </a:p>
        </p:txBody>
      </p:sp>
      <p:graphicFrame>
        <p:nvGraphicFramePr>
          <p:cNvPr id="5" name="Content Placeholder 6"/>
          <p:cNvGraphicFramePr>
            <a:graphicFrameLocks noGrp="1"/>
          </p:cNvGraphicFramePr>
          <p:nvPr>
            <p:ph/>
          </p:nvPr>
        </p:nvGraphicFramePr>
        <p:xfrm>
          <a:off x="2943224" y="76201"/>
          <a:ext cx="5210176" cy="3352797"/>
        </p:xfrm>
        <a:graphic>
          <a:graphicData uri="http://schemas.openxmlformats.org/drawingml/2006/table">
            <a:tbl>
              <a:tblPr firstRow="1" bandRow="1">
                <a:tableStyleId>{5C22544A-7EE6-4342-B048-85BDC9FD1C3A}</a:tableStyleId>
              </a:tblPr>
              <a:tblGrid>
                <a:gridCol w="651272">
                  <a:extLst>
                    <a:ext uri="{9D8B030D-6E8A-4147-A177-3AD203B41FA5}">
                      <a16:colId xmlns:a16="http://schemas.microsoft.com/office/drawing/2014/main" val="20000"/>
                    </a:ext>
                  </a:extLst>
                </a:gridCol>
                <a:gridCol w="651272">
                  <a:extLst>
                    <a:ext uri="{9D8B030D-6E8A-4147-A177-3AD203B41FA5}">
                      <a16:colId xmlns:a16="http://schemas.microsoft.com/office/drawing/2014/main" val="20001"/>
                    </a:ext>
                  </a:extLst>
                </a:gridCol>
                <a:gridCol w="651272">
                  <a:extLst>
                    <a:ext uri="{9D8B030D-6E8A-4147-A177-3AD203B41FA5}">
                      <a16:colId xmlns:a16="http://schemas.microsoft.com/office/drawing/2014/main" val="20002"/>
                    </a:ext>
                  </a:extLst>
                </a:gridCol>
                <a:gridCol w="651272">
                  <a:extLst>
                    <a:ext uri="{9D8B030D-6E8A-4147-A177-3AD203B41FA5}">
                      <a16:colId xmlns:a16="http://schemas.microsoft.com/office/drawing/2014/main" val="20003"/>
                    </a:ext>
                  </a:extLst>
                </a:gridCol>
                <a:gridCol w="651272">
                  <a:extLst>
                    <a:ext uri="{9D8B030D-6E8A-4147-A177-3AD203B41FA5}">
                      <a16:colId xmlns:a16="http://schemas.microsoft.com/office/drawing/2014/main" val="20004"/>
                    </a:ext>
                  </a:extLst>
                </a:gridCol>
                <a:gridCol w="651272">
                  <a:extLst>
                    <a:ext uri="{9D8B030D-6E8A-4147-A177-3AD203B41FA5}">
                      <a16:colId xmlns:a16="http://schemas.microsoft.com/office/drawing/2014/main" val="20005"/>
                    </a:ext>
                  </a:extLst>
                </a:gridCol>
                <a:gridCol w="651272">
                  <a:extLst>
                    <a:ext uri="{9D8B030D-6E8A-4147-A177-3AD203B41FA5}">
                      <a16:colId xmlns:a16="http://schemas.microsoft.com/office/drawing/2014/main" val="20006"/>
                    </a:ext>
                  </a:extLst>
                </a:gridCol>
                <a:gridCol w="651272">
                  <a:extLst>
                    <a:ext uri="{9D8B030D-6E8A-4147-A177-3AD203B41FA5}">
                      <a16:colId xmlns:a16="http://schemas.microsoft.com/office/drawing/2014/main" val="20007"/>
                    </a:ext>
                  </a:extLst>
                </a:gridCol>
              </a:tblGrid>
              <a:tr h="478971">
                <a:tc>
                  <a:txBody>
                    <a:bodyPr/>
                    <a:lstStyle/>
                    <a:p>
                      <a:endParaRPr lang="en-US" sz="1800" dirty="0"/>
                    </a:p>
                  </a:txBody>
                  <a:tcPr marL="91432" marR="91432" marT="45709" marB="45709">
                    <a:solidFill>
                      <a:schemeClr val="bg1"/>
                    </a:solidFill>
                  </a:tcPr>
                </a:tc>
                <a:tc>
                  <a:txBody>
                    <a:bodyPr/>
                    <a:lstStyle/>
                    <a:p>
                      <a:endParaRPr lang="en-US" sz="1800" dirty="0">
                        <a:solidFill>
                          <a:schemeClr val="tx2">
                            <a:lumMod val="20000"/>
                            <a:lumOff val="80000"/>
                          </a:schemeClr>
                        </a:solidFill>
                      </a:endParaRPr>
                    </a:p>
                  </a:txBody>
                  <a:tcPr marL="91432" marR="91432" marT="45709" marB="45709">
                    <a:solidFill>
                      <a:schemeClr val="accent1">
                        <a:lumMod val="20000"/>
                        <a:lumOff val="80000"/>
                      </a:schemeClr>
                    </a:solidFill>
                  </a:tcPr>
                </a:tc>
                <a:tc>
                  <a:txBody>
                    <a:bodyPr/>
                    <a:lstStyle/>
                    <a:p>
                      <a:endParaRPr lang="en-US" sz="1800" dirty="0">
                        <a:solidFill>
                          <a:schemeClr val="tx2">
                            <a:lumMod val="20000"/>
                            <a:lumOff val="80000"/>
                          </a:schemeClr>
                        </a:solidFill>
                      </a:endParaRPr>
                    </a:p>
                  </a:txBody>
                  <a:tcPr marL="91432" marR="91432" marT="45709" marB="45709">
                    <a:solidFill>
                      <a:schemeClr val="accent1">
                        <a:lumMod val="20000"/>
                        <a:lumOff val="80000"/>
                      </a:schemeClr>
                    </a:solidFill>
                  </a:tcPr>
                </a:tc>
                <a:tc>
                  <a:txBody>
                    <a:bodyPr/>
                    <a:lstStyle/>
                    <a:p>
                      <a:endParaRPr lang="en-US" sz="1800" dirty="0">
                        <a:solidFill>
                          <a:schemeClr val="tx2">
                            <a:lumMod val="20000"/>
                            <a:lumOff val="80000"/>
                          </a:schemeClr>
                        </a:solidFill>
                      </a:endParaRPr>
                    </a:p>
                  </a:txBody>
                  <a:tcPr marL="91432" marR="91432" marT="45709" marB="45709">
                    <a:solidFill>
                      <a:schemeClr val="accent1">
                        <a:lumMod val="20000"/>
                        <a:lumOff val="80000"/>
                      </a:schemeClr>
                    </a:solidFill>
                  </a:tcPr>
                </a:tc>
                <a:tc>
                  <a:txBody>
                    <a:bodyPr/>
                    <a:lstStyle/>
                    <a:p>
                      <a:endParaRPr lang="en-US" sz="1800" dirty="0">
                        <a:solidFill>
                          <a:schemeClr val="tx2">
                            <a:lumMod val="20000"/>
                            <a:lumOff val="80000"/>
                          </a:schemeClr>
                        </a:solidFill>
                      </a:endParaRPr>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rgbClr val="FFFF00"/>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bg1"/>
                    </a:solidFill>
                  </a:tcPr>
                </a:tc>
                <a:extLst>
                  <a:ext uri="{0D108BD9-81ED-4DB2-BD59-A6C34878D82A}">
                    <a16:rowId xmlns:a16="http://schemas.microsoft.com/office/drawing/2014/main" val="10000"/>
                  </a:ext>
                </a:extLst>
              </a:tr>
              <a:tr h="478971">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rgbClr val="FFFF00"/>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extLst>
                  <a:ext uri="{0D108BD9-81ED-4DB2-BD59-A6C34878D82A}">
                    <a16:rowId xmlns:a16="http://schemas.microsoft.com/office/drawing/2014/main" val="10001"/>
                  </a:ext>
                </a:extLst>
              </a:tr>
              <a:tr h="478971">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rgbClr val="FFFF00"/>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extLst>
                  <a:ext uri="{0D108BD9-81ED-4DB2-BD59-A6C34878D82A}">
                    <a16:rowId xmlns:a16="http://schemas.microsoft.com/office/drawing/2014/main" val="10002"/>
                  </a:ext>
                </a:extLst>
              </a:tr>
              <a:tr h="478971">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solidFill>
                          <a:srgbClr val="FF0000"/>
                        </a:solidFill>
                      </a:endParaRPr>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rgbClr val="FFFF00"/>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bg1"/>
                    </a:solidFill>
                  </a:tcPr>
                </a:tc>
                <a:extLst>
                  <a:ext uri="{0D108BD9-81ED-4DB2-BD59-A6C34878D82A}">
                    <a16:rowId xmlns:a16="http://schemas.microsoft.com/office/drawing/2014/main" val="10003"/>
                  </a:ext>
                </a:extLst>
              </a:tr>
              <a:tr h="478971">
                <a:tc>
                  <a:txBody>
                    <a:bodyPr/>
                    <a:lstStyle/>
                    <a:p>
                      <a:endParaRPr lang="en-US" sz="180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rgbClr val="FFFF00"/>
                    </a:solidFill>
                  </a:tcPr>
                </a:tc>
                <a:tc>
                  <a:txBody>
                    <a:bodyPr/>
                    <a:lstStyle/>
                    <a:p>
                      <a:endParaRPr lang="en-US" sz="1800" dirty="0"/>
                    </a:p>
                  </a:txBody>
                  <a:tcPr marL="91432" marR="91432" marT="45709" marB="45709">
                    <a:solidFill>
                      <a:srgbClr val="FFFF00"/>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a:p>
                  </a:txBody>
                  <a:tcPr marL="91432" marR="91432" marT="45709" marB="45709">
                    <a:solidFill>
                      <a:schemeClr val="accent1">
                        <a:lumMod val="20000"/>
                        <a:lumOff val="80000"/>
                      </a:schemeClr>
                    </a:solidFill>
                  </a:tcPr>
                </a:tc>
                <a:tc>
                  <a:txBody>
                    <a:bodyPr/>
                    <a:lstStyle/>
                    <a:p>
                      <a:endParaRPr lang="en-US" sz="1800"/>
                    </a:p>
                  </a:txBody>
                  <a:tcPr marL="91432" marR="91432" marT="45709" marB="45709">
                    <a:solidFill>
                      <a:schemeClr val="bg1"/>
                    </a:solidFill>
                  </a:tcPr>
                </a:tc>
                <a:tc>
                  <a:txBody>
                    <a:bodyPr/>
                    <a:lstStyle/>
                    <a:p>
                      <a:endParaRPr lang="en-US" sz="1800" dirty="0"/>
                    </a:p>
                  </a:txBody>
                  <a:tcPr marL="91432" marR="91432" marT="45709" marB="45709">
                    <a:solidFill>
                      <a:schemeClr val="bg1"/>
                    </a:solidFill>
                  </a:tcPr>
                </a:tc>
                <a:extLst>
                  <a:ext uri="{0D108BD9-81ED-4DB2-BD59-A6C34878D82A}">
                    <a16:rowId xmlns:a16="http://schemas.microsoft.com/office/drawing/2014/main" val="10004"/>
                  </a:ext>
                </a:extLst>
              </a:tr>
              <a:tr h="478971">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rgbClr val="FFFF00"/>
                    </a:solidFill>
                  </a:tcPr>
                </a:tc>
                <a:tc>
                  <a:txBody>
                    <a:bodyPr/>
                    <a:lstStyle/>
                    <a:p>
                      <a:endParaRPr lang="en-US" sz="1800" dirty="0"/>
                    </a:p>
                  </a:txBody>
                  <a:tcPr marL="91432" marR="91432" marT="45709" marB="45709">
                    <a:solidFill>
                      <a:schemeClr val="bg1"/>
                    </a:solidFill>
                  </a:tcPr>
                </a:tc>
                <a:extLst>
                  <a:ext uri="{0D108BD9-81ED-4DB2-BD59-A6C34878D82A}">
                    <a16:rowId xmlns:a16="http://schemas.microsoft.com/office/drawing/2014/main" val="10005"/>
                  </a:ext>
                </a:extLst>
              </a:tr>
              <a:tr h="478971">
                <a:tc>
                  <a:txBody>
                    <a:bodyPr/>
                    <a:lstStyle/>
                    <a:p>
                      <a:endParaRPr lang="en-US" sz="1800" dirty="0"/>
                    </a:p>
                  </a:txBody>
                  <a:tcPr marL="91432" marR="91432" marT="45709" marB="45709">
                    <a:solidFill>
                      <a:srgbClr val="FFFF00"/>
                    </a:solidFill>
                  </a:tcPr>
                </a:tc>
                <a:tc>
                  <a:txBody>
                    <a:bodyPr/>
                    <a:lstStyle/>
                    <a:p>
                      <a:endParaRPr lang="en-US" sz="1800"/>
                    </a:p>
                  </a:txBody>
                  <a:tcPr marL="91432" marR="91432" marT="45709" marB="45709">
                    <a:solidFill>
                      <a:schemeClr val="accent1">
                        <a:lumMod val="20000"/>
                        <a:lumOff val="80000"/>
                      </a:schemeClr>
                    </a:solidFill>
                  </a:tcPr>
                </a:tc>
                <a:tc>
                  <a:txBody>
                    <a:bodyPr/>
                    <a:lstStyle/>
                    <a:p>
                      <a:endParaRPr lang="en-US" sz="1800"/>
                    </a:p>
                  </a:txBody>
                  <a:tcPr marL="91432" marR="91432" marT="45709" marB="45709">
                    <a:solidFill>
                      <a:schemeClr val="accent1">
                        <a:lumMod val="20000"/>
                        <a:lumOff val="80000"/>
                      </a:schemeClr>
                    </a:solidFill>
                  </a:tcPr>
                </a:tc>
                <a:tc>
                  <a:txBody>
                    <a:bodyPr/>
                    <a:lstStyle/>
                    <a:p>
                      <a:endParaRPr lang="en-US" sz="1800"/>
                    </a:p>
                  </a:txBody>
                  <a:tcPr marL="91432" marR="91432" marT="45709" marB="45709">
                    <a:solidFill>
                      <a:schemeClr val="accent1">
                        <a:lumMod val="20000"/>
                        <a:lumOff val="80000"/>
                      </a:schemeClr>
                    </a:solidFill>
                  </a:tcPr>
                </a:tc>
                <a:tc>
                  <a:txBody>
                    <a:bodyPr/>
                    <a:lstStyle/>
                    <a:p>
                      <a:endParaRPr lang="en-US" sz="180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bg1"/>
                    </a:solidFill>
                  </a:tcPr>
                </a:tc>
                <a:tc>
                  <a:txBody>
                    <a:bodyPr/>
                    <a:lstStyle/>
                    <a:p>
                      <a:endParaRPr lang="en-US" sz="1800" dirty="0"/>
                    </a:p>
                  </a:txBody>
                  <a:tcPr marL="91432" marR="91432" marT="45709" marB="45709">
                    <a:solidFill>
                      <a:schemeClr val="bg1"/>
                    </a:solidFill>
                  </a:tcPr>
                </a:tc>
                <a:tc>
                  <a:txBody>
                    <a:bodyPr/>
                    <a:lstStyle/>
                    <a:p>
                      <a:endParaRPr lang="en-US" sz="1800" dirty="0"/>
                    </a:p>
                  </a:txBody>
                  <a:tcPr marL="91432" marR="91432" marT="45709" marB="45709">
                    <a:solidFill>
                      <a:schemeClr val="bg1"/>
                    </a:solidFill>
                  </a:tcPr>
                </a:tc>
                <a:extLst>
                  <a:ext uri="{0D108BD9-81ED-4DB2-BD59-A6C34878D82A}">
                    <a16:rowId xmlns:a16="http://schemas.microsoft.com/office/drawing/2014/main" val="10006"/>
                  </a:ext>
                </a:extLst>
              </a:tr>
            </a:tbl>
          </a:graphicData>
        </a:graphic>
      </p:graphicFrame>
      <p:sp>
        <p:nvSpPr>
          <p:cNvPr id="7" name="Text Box 390"/>
          <p:cNvSpPr txBox="1">
            <a:spLocks noChangeArrowheads="1"/>
          </p:cNvSpPr>
          <p:nvPr/>
        </p:nvSpPr>
        <p:spPr bwMode="auto">
          <a:xfrm>
            <a:off x="3463926" y="88109"/>
            <a:ext cx="4003675" cy="460375"/>
          </a:xfrm>
          <a:prstGeom prst="rect">
            <a:avLst/>
          </a:prstGeom>
          <a:noFill/>
          <a:ln w="952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sz="2400"/>
              <a:t>   C     A        </a:t>
            </a:r>
            <a:r>
              <a:rPr lang="en-US" altLang="en-US" sz="2400" b="1"/>
              <a:t>T       I      </a:t>
            </a:r>
            <a:r>
              <a:rPr lang="en-US" altLang="en-US" sz="2400" b="1">
                <a:solidFill>
                  <a:srgbClr val="FF0000"/>
                </a:solidFill>
              </a:rPr>
              <a:t>O</a:t>
            </a:r>
            <a:r>
              <a:rPr lang="en-US" altLang="en-US" sz="2400" b="1"/>
              <a:t>     N</a:t>
            </a:r>
          </a:p>
        </p:txBody>
      </p:sp>
      <p:sp>
        <p:nvSpPr>
          <p:cNvPr id="8" name="Text Box 390"/>
          <p:cNvSpPr txBox="1">
            <a:spLocks noChangeArrowheads="1"/>
          </p:cNvSpPr>
          <p:nvPr/>
        </p:nvSpPr>
        <p:spPr bwMode="auto">
          <a:xfrm>
            <a:off x="2974976" y="1524115"/>
            <a:ext cx="51784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sz="2400"/>
              <a:t>    T    I      N       H     T      H      Ể</a:t>
            </a:r>
            <a:endParaRPr lang="en-US" altLang="en-US" sz="2400" b="1">
              <a:solidFill>
                <a:srgbClr val="FF0000"/>
              </a:solidFill>
            </a:endParaRPr>
          </a:p>
        </p:txBody>
      </p:sp>
      <p:sp>
        <p:nvSpPr>
          <p:cNvPr id="9" name="AutoShape 320">
            <a:hlinkClick r:id="" action="ppaction://noaction" highlightClick="1"/>
          </p:cNvPr>
          <p:cNvSpPr>
            <a:spLocks noChangeArrowheads="1"/>
          </p:cNvSpPr>
          <p:nvPr/>
        </p:nvSpPr>
        <p:spPr bwMode="auto">
          <a:xfrm>
            <a:off x="1509712" y="579438"/>
            <a:ext cx="225426" cy="346075"/>
          </a:xfrm>
          <a:prstGeom prst="actionButtonHelp">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0" name="Oval 335"/>
          <p:cNvSpPr>
            <a:spLocks noChangeArrowheads="1"/>
          </p:cNvSpPr>
          <p:nvPr/>
        </p:nvSpPr>
        <p:spPr bwMode="auto">
          <a:xfrm>
            <a:off x="1900238" y="601663"/>
            <a:ext cx="381000" cy="461963"/>
          </a:xfrm>
          <a:prstGeom prst="ellipse">
            <a:avLst/>
          </a:prstGeom>
          <a:solidFill>
            <a:srgbClr val="00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r>
              <a:rPr lang="en-US" altLang="en-US" sz="2400" b="1"/>
              <a:t>2</a:t>
            </a:r>
          </a:p>
        </p:txBody>
      </p:sp>
      <p:sp>
        <p:nvSpPr>
          <p:cNvPr id="11" name="AutoShape 320">
            <a:hlinkClick r:id="" action="ppaction://noaction" highlightClick="1"/>
          </p:cNvPr>
          <p:cNvSpPr>
            <a:spLocks noChangeArrowheads="1"/>
          </p:cNvSpPr>
          <p:nvPr/>
        </p:nvSpPr>
        <p:spPr bwMode="auto">
          <a:xfrm>
            <a:off x="1512887" y="1038226"/>
            <a:ext cx="225426" cy="346075"/>
          </a:xfrm>
          <a:prstGeom prst="actionButtonHelp">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2" name="Oval 335"/>
          <p:cNvSpPr>
            <a:spLocks noChangeArrowheads="1"/>
          </p:cNvSpPr>
          <p:nvPr/>
        </p:nvSpPr>
        <p:spPr bwMode="auto">
          <a:xfrm>
            <a:off x="1905000" y="1060450"/>
            <a:ext cx="381000" cy="461962"/>
          </a:xfrm>
          <a:prstGeom prst="ellipse">
            <a:avLst/>
          </a:prstGeom>
          <a:solidFill>
            <a:srgbClr val="00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r>
              <a:rPr lang="en-US" altLang="en-US" sz="2400" b="1"/>
              <a:t>3</a:t>
            </a:r>
          </a:p>
        </p:txBody>
      </p:sp>
      <p:sp>
        <p:nvSpPr>
          <p:cNvPr id="13" name="AutoShape 320">
            <a:hlinkClick r:id="" action="ppaction://noaction" highlightClick="1"/>
          </p:cNvPr>
          <p:cNvSpPr>
            <a:spLocks noChangeArrowheads="1"/>
          </p:cNvSpPr>
          <p:nvPr/>
        </p:nvSpPr>
        <p:spPr bwMode="auto">
          <a:xfrm>
            <a:off x="1530351" y="1541463"/>
            <a:ext cx="225425" cy="346075"/>
          </a:xfrm>
          <a:prstGeom prst="actionButtonHelp">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4" name="Oval 335"/>
          <p:cNvSpPr>
            <a:spLocks noChangeArrowheads="1"/>
          </p:cNvSpPr>
          <p:nvPr/>
        </p:nvSpPr>
        <p:spPr bwMode="auto">
          <a:xfrm>
            <a:off x="1922463" y="1563688"/>
            <a:ext cx="381000" cy="461963"/>
          </a:xfrm>
          <a:prstGeom prst="ellipse">
            <a:avLst/>
          </a:prstGeom>
          <a:solidFill>
            <a:srgbClr val="00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r>
              <a:rPr lang="en-US" altLang="en-US" sz="2400" b="1"/>
              <a:t>4</a:t>
            </a:r>
          </a:p>
        </p:txBody>
      </p:sp>
      <p:sp>
        <p:nvSpPr>
          <p:cNvPr id="15" name="AutoShape 320">
            <a:hlinkClick r:id="" action="ppaction://noaction" highlightClick="1"/>
          </p:cNvPr>
          <p:cNvSpPr>
            <a:spLocks noChangeArrowheads="1"/>
          </p:cNvSpPr>
          <p:nvPr/>
        </p:nvSpPr>
        <p:spPr bwMode="auto">
          <a:xfrm>
            <a:off x="1500187" y="2093913"/>
            <a:ext cx="225426" cy="346075"/>
          </a:xfrm>
          <a:prstGeom prst="actionButtonHelp">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6" name="Oval 335"/>
          <p:cNvSpPr>
            <a:spLocks noChangeArrowheads="1"/>
          </p:cNvSpPr>
          <p:nvPr/>
        </p:nvSpPr>
        <p:spPr bwMode="auto">
          <a:xfrm>
            <a:off x="1922463" y="2047307"/>
            <a:ext cx="381000" cy="460375"/>
          </a:xfrm>
          <a:prstGeom prst="ellipse">
            <a:avLst/>
          </a:prstGeom>
          <a:solidFill>
            <a:srgbClr val="00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r>
              <a:rPr lang="en-US" altLang="en-US" sz="2400" b="1"/>
              <a:t>5</a:t>
            </a:r>
          </a:p>
        </p:txBody>
      </p:sp>
      <p:sp>
        <p:nvSpPr>
          <p:cNvPr id="17" name="AutoShape 320">
            <a:hlinkClick r:id="" action="ppaction://noaction" highlightClick="1"/>
          </p:cNvPr>
          <p:cNvSpPr>
            <a:spLocks noChangeArrowheads="1"/>
          </p:cNvSpPr>
          <p:nvPr/>
        </p:nvSpPr>
        <p:spPr bwMode="auto">
          <a:xfrm>
            <a:off x="1541464" y="2597151"/>
            <a:ext cx="225425" cy="346075"/>
          </a:xfrm>
          <a:prstGeom prst="actionButtonHelp">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8" name="Oval 335"/>
          <p:cNvSpPr>
            <a:spLocks noChangeArrowheads="1"/>
          </p:cNvSpPr>
          <p:nvPr/>
        </p:nvSpPr>
        <p:spPr bwMode="auto">
          <a:xfrm>
            <a:off x="1905098" y="2520628"/>
            <a:ext cx="381000" cy="461962"/>
          </a:xfrm>
          <a:prstGeom prst="ellipse">
            <a:avLst/>
          </a:prstGeom>
          <a:solidFill>
            <a:srgbClr val="00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r>
              <a:rPr lang="en-US" altLang="en-US" sz="2400" b="1"/>
              <a:t>6</a:t>
            </a:r>
          </a:p>
        </p:txBody>
      </p:sp>
      <p:sp>
        <p:nvSpPr>
          <p:cNvPr id="19" name="AutoShape 320">
            <a:hlinkClick r:id="" action="ppaction://noaction" highlightClick="1"/>
          </p:cNvPr>
          <p:cNvSpPr>
            <a:spLocks noChangeArrowheads="1"/>
          </p:cNvSpPr>
          <p:nvPr/>
        </p:nvSpPr>
        <p:spPr bwMode="auto">
          <a:xfrm>
            <a:off x="1528764" y="3082926"/>
            <a:ext cx="225425" cy="346075"/>
          </a:xfrm>
          <a:prstGeom prst="actionButtonHelp">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20" name="Oval 335"/>
          <p:cNvSpPr>
            <a:spLocks noChangeArrowheads="1"/>
          </p:cNvSpPr>
          <p:nvPr/>
        </p:nvSpPr>
        <p:spPr bwMode="auto">
          <a:xfrm>
            <a:off x="1933575" y="2995350"/>
            <a:ext cx="381000" cy="460375"/>
          </a:xfrm>
          <a:prstGeom prst="ellipse">
            <a:avLst/>
          </a:prstGeom>
          <a:solidFill>
            <a:srgbClr val="00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r>
              <a:rPr lang="en-US" altLang="en-US" sz="2400" b="1"/>
              <a:t>7</a:t>
            </a:r>
          </a:p>
        </p:txBody>
      </p:sp>
      <p:sp>
        <p:nvSpPr>
          <p:cNvPr id="21" name="Text Box 390"/>
          <p:cNvSpPr txBox="1">
            <a:spLocks noChangeArrowheads="1"/>
          </p:cNvSpPr>
          <p:nvPr/>
        </p:nvSpPr>
        <p:spPr bwMode="auto">
          <a:xfrm>
            <a:off x="3026154" y="569120"/>
            <a:ext cx="5127246"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sz="2400"/>
              <a:t> M    A     N       </a:t>
            </a:r>
            <a:r>
              <a:rPr lang="en-US" altLang="en-US" sz="2400">
                <a:solidFill>
                  <a:srgbClr val="FF0000"/>
                </a:solidFill>
              </a:rPr>
              <a:t>G</a:t>
            </a:r>
            <a:r>
              <a:rPr lang="en-US" altLang="en-US" sz="2400"/>
              <a:t>  </a:t>
            </a:r>
            <a:r>
              <a:rPr lang="en-US" altLang="en-US" sz="2400" b="1">
                <a:solidFill>
                  <a:srgbClr val="FF0000"/>
                </a:solidFill>
              </a:rPr>
              <a:t>    </a:t>
            </a:r>
            <a:r>
              <a:rPr lang="en-US" altLang="en-US" sz="2400" b="1"/>
              <a:t>Đ     I       </a:t>
            </a:r>
            <a:r>
              <a:rPr lang="en-US" altLang="en-US" sz="2400"/>
              <a:t>Ệ      N</a:t>
            </a:r>
          </a:p>
        </p:txBody>
      </p:sp>
      <p:sp>
        <p:nvSpPr>
          <p:cNvPr id="22" name="Text Box 390"/>
          <p:cNvSpPr txBox="1">
            <a:spLocks noChangeArrowheads="1"/>
          </p:cNvSpPr>
          <p:nvPr/>
        </p:nvSpPr>
        <p:spPr bwMode="auto">
          <a:xfrm>
            <a:off x="2476145" y="1017637"/>
            <a:ext cx="75755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sz="2400"/>
              <a:t>A      N      I       O      N     </a:t>
            </a:r>
            <a:r>
              <a:rPr lang="en-US" altLang="en-US" sz="2400">
                <a:solidFill>
                  <a:srgbClr val="FF0000"/>
                </a:solidFill>
              </a:rPr>
              <a:t>C</a:t>
            </a:r>
            <a:r>
              <a:rPr lang="en-US" altLang="en-US" sz="2400"/>
              <a:t>       H   L      O    </a:t>
            </a:r>
            <a:r>
              <a:rPr lang="en-US" altLang="en-US" sz="2400">
                <a:solidFill>
                  <a:srgbClr val="FF0000"/>
                </a:solidFill>
              </a:rPr>
              <a:t>R</a:t>
            </a:r>
            <a:r>
              <a:rPr lang="en-US" altLang="en-US" sz="2400"/>
              <a:t>   I      D    E</a:t>
            </a:r>
          </a:p>
        </p:txBody>
      </p:sp>
      <p:sp>
        <p:nvSpPr>
          <p:cNvPr id="23" name="Text Box 390"/>
          <p:cNvSpPr txBox="1">
            <a:spLocks noChangeArrowheads="1"/>
          </p:cNvSpPr>
          <p:nvPr/>
        </p:nvSpPr>
        <p:spPr bwMode="auto">
          <a:xfrm>
            <a:off x="2974976" y="2038351"/>
            <a:ext cx="3883025"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sz="2400"/>
              <a:t>   </a:t>
            </a:r>
            <a:r>
              <a:rPr lang="pt-BR" sz="2400"/>
              <a:t>P      H    I       K      I        M</a:t>
            </a:r>
            <a:endParaRPr lang="en-US" altLang="en-US" sz="2400" b="1"/>
          </a:p>
        </p:txBody>
      </p:sp>
      <p:sp>
        <p:nvSpPr>
          <p:cNvPr id="24" name="Text Box 390"/>
          <p:cNvSpPr txBox="1">
            <a:spLocks noChangeArrowheads="1"/>
          </p:cNvSpPr>
          <p:nvPr/>
        </p:nvSpPr>
        <p:spPr bwMode="auto">
          <a:xfrm>
            <a:off x="2932777" y="2436799"/>
            <a:ext cx="45460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sz="2400"/>
              <a:t>   </a:t>
            </a:r>
            <a:r>
              <a:rPr lang="en-US" altLang="en-US" sz="2800"/>
              <a:t>D</a:t>
            </a:r>
            <a:r>
              <a:rPr lang="en-US" altLang="en-US" sz="2400"/>
              <a:t>   Ẫ      N     Đ       I     Ệ         N</a:t>
            </a:r>
          </a:p>
        </p:txBody>
      </p:sp>
      <p:sp>
        <p:nvSpPr>
          <p:cNvPr id="25" name="Text Box 390"/>
          <p:cNvSpPr txBox="1">
            <a:spLocks noChangeArrowheads="1"/>
          </p:cNvSpPr>
          <p:nvPr/>
        </p:nvSpPr>
        <p:spPr bwMode="auto">
          <a:xfrm>
            <a:off x="2782094" y="2949746"/>
            <a:ext cx="3390107"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sz="2400"/>
              <a:t>   </a:t>
            </a:r>
            <a:r>
              <a:rPr lang="en-US" altLang="en-US" sz="2400" b="1">
                <a:solidFill>
                  <a:srgbClr val="FF0000"/>
                </a:solidFill>
              </a:rPr>
              <a:t>O</a:t>
            </a:r>
            <a:r>
              <a:rPr lang="en-US" altLang="en-US" sz="2400"/>
              <a:t>      C      T      E        T</a:t>
            </a:r>
          </a:p>
        </p:txBody>
      </p:sp>
      <p:sp>
        <p:nvSpPr>
          <p:cNvPr id="35" name="Text Box 380"/>
          <p:cNvSpPr txBox="1">
            <a:spLocks noChangeArrowheads="1"/>
          </p:cNvSpPr>
          <p:nvPr/>
        </p:nvSpPr>
        <p:spPr bwMode="auto">
          <a:xfrm>
            <a:off x="1811144" y="5951787"/>
            <a:ext cx="858996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sz="2400" b="1" u="sng"/>
              <a:t>Câu 1.</a:t>
            </a:r>
            <a:r>
              <a:rPr lang="en-US" altLang="en-US" sz="2400"/>
              <a:t> </a:t>
            </a:r>
            <a:r>
              <a:rPr lang="pt-BR" sz="2400"/>
              <a:t>Ion dương được gọi là gì? </a:t>
            </a:r>
            <a:endParaRPr lang="en-US" altLang="en-US" sz="2400"/>
          </a:p>
        </p:txBody>
      </p:sp>
      <p:sp>
        <p:nvSpPr>
          <p:cNvPr id="36" name="Text Box 388"/>
          <p:cNvSpPr txBox="1">
            <a:spLocks noChangeArrowheads="1"/>
          </p:cNvSpPr>
          <p:nvPr/>
        </p:nvSpPr>
        <p:spPr bwMode="auto">
          <a:xfrm>
            <a:off x="1862139" y="5891214"/>
            <a:ext cx="851058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sz="2400" b="1" u="sng"/>
              <a:t>Câu 2.</a:t>
            </a:r>
            <a:r>
              <a:rPr lang="en-US" altLang="en-US" sz="2400"/>
              <a:t> </a:t>
            </a:r>
            <a:r>
              <a:rPr lang="pt-BR" sz="2400"/>
              <a:t>Khi nguyên tử nhường hay nhận electron thì nguyên tử trở thành hạt </a:t>
            </a:r>
            <a:endParaRPr lang="en-US" altLang="en-US" sz="2400"/>
          </a:p>
        </p:txBody>
      </p:sp>
      <p:sp>
        <p:nvSpPr>
          <p:cNvPr id="37" name="Text Box 393"/>
          <p:cNvSpPr txBox="1">
            <a:spLocks noChangeArrowheads="1"/>
          </p:cNvSpPr>
          <p:nvPr/>
        </p:nvSpPr>
        <p:spPr bwMode="auto">
          <a:xfrm>
            <a:off x="1922463" y="5685386"/>
            <a:ext cx="87376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sz="2400" b="1" u="sng"/>
              <a:t>Câu 3.</a:t>
            </a:r>
            <a:r>
              <a:rPr lang="en-US" altLang="en-US" sz="2400"/>
              <a:t> </a:t>
            </a:r>
            <a:r>
              <a:rPr lang="pt-BR" sz="2400"/>
              <a:t>Tên gọi của ion Cl</a:t>
            </a:r>
            <a:r>
              <a:rPr lang="pt-BR" sz="2400" baseline="30000"/>
              <a:t>-</a:t>
            </a:r>
            <a:r>
              <a:rPr lang="pt-BR" sz="2400"/>
              <a:t> là gì</a:t>
            </a:r>
            <a:r>
              <a:rPr lang="en-US" altLang="en-US" sz="2400"/>
              <a:t>?</a:t>
            </a:r>
          </a:p>
        </p:txBody>
      </p:sp>
      <p:sp>
        <p:nvSpPr>
          <p:cNvPr id="38" name="Text Box 397"/>
          <p:cNvSpPr txBox="1">
            <a:spLocks noChangeArrowheads="1"/>
          </p:cNvSpPr>
          <p:nvPr/>
        </p:nvSpPr>
        <p:spPr bwMode="auto">
          <a:xfrm>
            <a:off x="1355752" y="5890572"/>
            <a:ext cx="814546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sz="2400" b="1" u="sng"/>
              <a:t>Câu 4.</a:t>
            </a:r>
            <a:r>
              <a:rPr lang="en-US" altLang="en-US" sz="2400"/>
              <a:t> </a:t>
            </a:r>
            <a:r>
              <a:rPr lang="pt-BR" sz="2400"/>
              <a:t>Ở điều kiện thường, NaCl tồn tại dưới dạng gì? </a:t>
            </a:r>
            <a:endParaRPr lang="en-US" altLang="en-US" sz="2400" b="1"/>
          </a:p>
        </p:txBody>
      </p:sp>
      <p:sp>
        <p:nvSpPr>
          <p:cNvPr id="39" name="Text Box 398"/>
          <p:cNvSpPr txBox="1">
            <a:spLocks noChangeArrowheads="1"/>
          </p:cNvSpPr>
          <p:nvPr/>
        </p:nvSpPr>
        <p:spPr bwMode="auto">
          <a:xfrm>
            <a:off x="1675279" y="5812937"/>
            <a:ext cx="814546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sz="2400" b="1"/>
              <a:t>Câu 5.</a:t>
            </a:r>
            <a:r>
              <a:rPr lang="en-US" altLang="en-US" sz="2400"/>
              <a:t> </a:t>
            </a:r>
            <a:r>
              <a:rPr lang="pt-BR" sz="2400"/>
              <a:t>Nguyên tử của loại nguyên tố hóa học gì thường có xu hướng nhận electron để tạo thành Anion? </a:t>
            </a:r>
            <a:endParaRPr lang="en-US" altLang="en-US" sz="2400" baseline="-25000"/>
          </a:p>
        </p:txBody>
      </p:sp>
      <p:sp>
        <p:nvSpPr>
          <p:cNvPr id="40" name="Text Box 398"/>
          <p:cNvSpPr txBox="1">
            <a:spLocks noChangeArrowheads="1"/>
          </p:cNvSpPr>
          <p:nvPr/>
        </p:nvSpPr>
        <p:spPr bwMode="auto">
          <a:xfrm>
            <a:off x="1840256" y="5708779"/>
            <a:ext cx="814546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sz="2400" b="1"/>
              <a:t>Câu 6</a:t>
            </a:r>
            <a:r>
              <a:rPr lang="pt-BR" sz="2400"/>
              <a:t>Dung dịch nóng chảy của hợp chất ion có khả năng gì?</a:t>
            </a:r>
            <a:endParaRPr lang="en-US" altLang="en-US" sz="2400" baseline="-25000"/>
          </a:p>
        </p:txBody>
      </p:sp>
      <p:sp>
        <p:nvSpPr>
          <p:cNvPr id="41" name="Text Box 398"/>
          <p:cNvSpPr txBox="1">
            <a:spLocks noChangeArrowheads="1"/>
          </p:cNvSpPr>
          <p:nvPr/>
        </p:nvSpPr>
        <p:spPr bwMode="auto">
          <a:xfrm>
            <a:off x="1742172" y="5418604"/>
            <a:ext cx="836295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sz="2400" b="1"/>
              <a:t>Câu 7.</a:t>
            </a:r>
            <a:r>
              <a:rPr lang="en-US" altLang="en-US" sz="2400"/>
              <a:t> </a:t>
            </a:r>
            <a:r>
              <a:rPr lang="pt-BR" sz="2400"/>
              <a:t>Đây là nội dung của quy tắc nào: Khi hình thành liên kết hóa học các nguyên tử có xu hướng nhường, nhận hoặc góp chung electron để đạt tới cấu hình electron bền vững của các nguyên tử khí hiếm</a:t>
            </a:r>
            <a:endParaRPr lang="en-US" altLang="en-US" sz="2400" baseline="-25000"/>
          </a:p>
        </p:txBody>
      </p:sp>
      <p:graphicFrame>
        <p:nvGraphicFramePr>
          <p:cNvPr id="2" name="Table 1"/>
          <p:cNvGraphicFramePr>
            <a:graphicFrameLocks noGrp="1"/>
          </p:cNvGraphicFramePr>
          <p:nvPr/>
        </p:nvGraphicFramePr>
        <p:xfrm>
          <a:off x="8129256" y="37708"/>
          <a:ext cx="2438732" cy="4951260"/>
        </p:xfrm>
        <a:graphic>
          <a:graphicData uri="http://schemas.openxmlformats.org/drawingml/2006/table">
            <a:tbl>
              <a:tblPr firstRow="1" bandRow="1">
                <a:tableStyleId>{5C22544A-7EE6-4342-B048-85BDC9FD1C3A}</a:tableStyleId>
              </a:tblPr>
              <a:tblGrid>
                <a:gridCol w="609683">
                  <a:extLst>
                    <a:ext uri="{9D8B030D-6E8A-4147-A177-3AD203B41FA5}">
                      <a16:colId xmlns:a16="http://schemas.microsoft.com/office/drawing/2014/main" val="20000"/>
                    </a:ext>
                  </a:extLst>
                </a:gridCol>
                <a:gridCol w="609683">
                  <a:extLst>
                    <a:ext uri="{9D8B030D-6E8A-4147-A177-3AD203B41FA5}">
                      <a16:colId xmlns:a16="http://schemas.microsoft.com/office/drawing/2014/main" val="20001"/>
                    </a:ext>
                  </a:extLst>
                </a:gridCol>
                <a:gridCol w="609683">
                  <a:extLst>
                    <a:ext uri="{9D8B030D-6E8A-4147-A177-3AD203B41FA5}">
                      <a16:colId xmlns:a16="http://schemas.microsoft.com/office/drawing/2014/main" val="20002"/>
                    </a:ext>
                  </a:extLst>
                </a:gridCol>
                <a:gridCol w="609683">
                  <a:extLst>
                    <a:ext uri="{9D8B030D-6E8A-4147-A177-3AD203B41FA5}">
                      <a16:colId xmlns:a16="http://schemas.microsoft.com/office/drawing/2014/main" val="20003"/>
                    </a:ext>
                  </a:extLst>
                </a:gridCol>
              </a:tblGrid>
              <a:tr h="495126">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extLst>
                  <a:ext uri="{0D108BD9-81ED-4DB2-BD59-A6C34878D82A}">
                    <a16:rowId xmlns:a16="http://schemas.microsoft.com/office/drawing/2014/main" val="10000"/>
                  </a:ext>
                </a:extLst>
              </a:tr>
              <a:tr h="495126">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extLst>
                  <a:ext uri="{0D108BD9-81ED-4DB2-BD59-A6C34878D82A}">
                    <a16:rowId xmlns:a16="http://schemas.microsoft.com/office/drawing/2014/main" val="10001"/>
                  </a:ext>
                </a:extLst>
              </a:tr>
              <a:tr h="495126">
                <a:tc>
                  <a:txBody>
                    <a:bodyPr/>
                    <a:lstStyle/>
                    <a:p>
                      <a:endParaRPr lang="en-US"/>
                    </a:p>
                  </a:txBody>
                  <a:tcPr>
                    <a:solidFill>
                      <a:schemeClr val="accent1">
                        <a:lumMod val="20000"/>
                        <a:lumOff val="80000"/>
                      </a:schemeClr>
                    </a:solidFill>
                  </a:tcPr>
                </a:tc>
                <a:tc>
                  <a:txBody>
                    <a:bodyPr/>
                    <a:lstStyle/>
                    <a:p>
                      <a:endParaRPr lang="en-US"/>
                    </a:p>
                  </a:txBody>
                  <a:tcPr>
                    <a:solidFill>
                      <a:srgbClr val="FFFF00"/>
                    </a:solidFill>
                  </a:tcPr>
                </a:tc>
                <a:tc>
                  <a:txBody>
                    <a:bodyPr/>
                    <a:lstStyle/>
                    <a:p>
                      <a:endParaRPr lang="en-US"/>
                    </a:p>
                  </a:txBody>
                  <a:tcPr>
                    <a:solidFill>
                      <a:schemeClr val="accent1">
                        <a:lumMod val="20000"/>
                        <a:lumOff val="80000"/>
                      </a:schemeClr>
                    </a:solidFill>
                  </a:tcPr>
                </a:tc>
                <a:tc>
                  <a:txBody>
                    <a:bodyPr/>
                    <a:lstStyle/>
                    <a:p>
                      <a:endParaRPr lang="en-US"/>
                    </a:p>
                  </a:txBody>
                  <a:tcPr>
                    <a:solidFill>
                      <a:schemeClr val="accent1">
                        <a:lumMod val="20000"/>
                        <a:lumOff val="80000"/>
                      </a:schemeClr>
                    </a:solidFill>
                  </a:tcPr>
                </a:tc>
                <a:extLst>
                  <a:ext uri="{0D108BD9-81ED-4DB2-BD59-A6C34878D82A}">
                    <a16:rowId xmlns:a16="http://schemas.microsoft.com/office/drawing/2014/main" val="10002"/>
                  </a:ext>
                </a:extLst>
              </a:tr>
              <a:tr h="495126">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extLst>
                  <a:ext uri="{0D108BD9-81ED-4DB2-BD59-A6C34878D82A}">
                    <a16:rowId xmlns:a16="http://schemas.microsoft.com/office/drawing/2014/main" val="10003"/>
                  </a:ext>
                </a:extLst>
              </a:tr>
              <a:tr h="495126">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extLst>
                  <a:ext uri="{0D108BD9-81ED-4DB2-BD59-A6C34878D82A}">
                    <a16:rowId xmlns:a16="http://schemas.microsoft.com/office/drawing/2014/main" val="10004"/>
                  </a:ext>
                </a:extLst>
              </a:tr>
              <a:tr h="495126">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extLst>
                  <a:ext uri="{0D108BD9-81ED-4DB2-BD59-A6C34878D82A}">
                    <a16:rowId xmlns:a16="http://schemas.microsoft.com/office/drawing/2014/main" val="10005"/>
                  </a:ext>
                </a:extLst>
              </a:tr>
              <a:tr h="495126">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extLst>
                  <a:ext uri="{0D108BD9-81ED-4DB2-BD59-A6C34878D82A}">
                    <a16:rowId xmlns:a16="http://schemas.microsoft.com/office/drawing/2014/main" val="10006"/>
                  </a:ext>
                </a:extLst>
              </a:tr>
              <a:tr h="495126">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extLst>
                  <a:ext uri="{0D108BD9-81ED-4DB2-BD59-A6C34878D82A}">
                    <a16:rowId xmlns:a16="http://schemas.microsoft.com/office/drawing/2014/main" val="10007"/>
                  </a:ext>
                </a:extLst>
              </a:tr>
              <a:tr h="495126">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extLst>
                  <a:ext uri="{0D108BD9-81ED-4DB2-BD59-A6C34878D82A}">
                    <a16:rowId xmlns:a16="http://schemas.microsoft.com/office/drawing/2014/main" val="10008"/>
                  </a:ext>
                </a:extLst>
              </a:tr>
              <a:tr h="495126">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extLst>
                  <a:ext uri="{0D108BD9-81ED-4DB2-BD59-A6C34878D82A}">
                    <a16:rowId xmlns:a16="http://schemas.microsoft.com/office/drawing/2014/main" val="10009"/>
                  </a:ext>
                </a:extLst>
              </a:tr>
            </a:tbl>
          </a:graphicData>
        </a:graphic>
      </p:graphicFrame>
      <p:graphicFrame>
        <p:nvGraphicFramePr>
          <p:cNvPr id="6" name="Table 5"/>
          <p:cNvGraphicFramePr>
            <a:graphicFrameLocks noGrp="1"/>
          </p:cNvGraphicFramePr>
          <p:nvPr/>
        </p:nvGraphicFramePr>
        <p:xfrm>
          <a:off x="2938581" y="3434806"/>
          <a:ext cx="5210176" cy="478971"/>
        </p:xfrm>
        <a:graphic>
          <a:graphicData uri="http://schemas.openxmlformats.org/drawingml/2006/table">
            <a:tbl>
              <a:tblPr firstRow="1" bandRow="1">
                <a:tableStyleId>{5C22544A-7EE6-4342-B048-85BDC9FD1C3A}</a:tableStyleId>
              </a:tblPr>
              <a:tblGrid>
                <a:gridCol w="651272">
                  <a:extLst>
                    <a:ext uri="{9D8B030D-6E8A-4147-A177-3AD203B41FA5}">
                      <a16:colId xmlns:a16="http://schemas.microsoft.com/office/drawing/2014/main" val="20000"/>
                    </a:ext>
                  </a:extLst>
                </a:gridCol>
                <a:gridCol w="651272">
                  <a:extLst>
                    <a:ext uri="{9D8B030D-6E8A-4147-A177-3AD203B41FA5}">
                      <a16:colId xmlns:a16="http://schemas.microsoft.com/office/drawing/2014/main" val="20001"/>
                    </a:ext>
                  </a:extLst>
                </a:gridCol>
                <a:gridCol w="651272">
                  <a:extLst>
                    <a:ext uri="{9D8B030D-6E8A-4147-A177-3AD203B41FA5}">
                      <a16:colId xmlns:a16="http://schemas.microsoft.com/office/drawing/2014/main" val="20002"/>
                    </a:ext>
                  </a:extLst>
                </a:gridCol>
                <a:gridCol w="651272">
                  <a:extLst>
                    <a:ext uri="{9D8B030D-6E8A-4147-A177-3AD203B41FA5}">
                      <a16:colId xmlns:a16="http://schemas.microsoft.com/office/drawing/2014/main" val="20003"/>
                    </a:ext>
                  </a:extLst>
                </a:gridCol>
                <a:gridCol w="651272">
                  <a:extLst>
                    <a:ext uri="{9D8B030D-6E8A-4147-A177-3AD203B41FA5}">
                      <a16:colId xmlns:a16="http://schemas.microsoft.com/office/drawing/2014/main" val="20004"/>
                    </a:ext>
                  </a:extLst>
                </a:gridCol>
                <a:gridCol w="651272">
                  <a:extLst>
                    <a:ext uri="{9D8B030D-6E8A-4147-A177-3AD203B41FA5}">
                      <a16:colId xmlns:a16="http://schemas.microsoft.com/office/drawing/2014/main" val="20005"/>
                    </a:ext>
                  </a:extLst>
                </a:gridCol>
                <a:gridCol w="651272">
                  <a:extLst>
                    <a:ext uri="{9D8B030D-6E8A-4147-A177-3AD203B41FA5}">
                      <a16:colId xmlns:a16="http://schemas.microsoft.com/office/drawing/2014/main" val="20006"/>
                    </a:ext>
                  </a:extLst>
                </a:gridCol>
                <a:gridCol w="651272">
                  <a:extLst>
                    <a:ext uri="{9D8B030D-6E8A-4147-A177-3AD203B41FA5}">
                      <a16:colId xmlns:a16="http://schemas.microsoft.com/office/drawing/2014/main" val="20007"/>
                    </a:ext>
                  </a:extLst>
                </a:gridCol>
              </a:tblGrid>
              <a:tr h="478971">
                <a:tc>
                  <a:txBody>
                    <a:bodyPr/>
                    <a:lstStyle/>
                    <a:p>
                      <a:endParaRPr lang="en-US" sz="1800" dirty="0"/>
                    </a:p>
                  </a:txBody>
                  <a:tcPr marL="91432" marR="91432" marT="45709" marB="45709">
                    <a:solidFill>
                      <a:srgbClr val="FFFF00"/>
                    </a:solidFill>
                  </a:tcPr>
                </a:tc>
                <a:tc>
                  <a:txBody>
                    <a:bodyPr/>
                    <a:lstStyle/>
                    <a:p>
                      <a:endParaRPr lang="en-US" sz="1800"/>
                    </a:p>
                  </a:txBody>
                  <a:tcPr marL="91432" marR="91432" marT="45709" marB="45709">
                    <a:solidFill>
                      <a:schemeClr val="accent1">
                        <a:lumMod val="20000"/>
                        <a:lumOff val="80000"/>
                      </a:schemeClr>
                    </a:solidFill>
                  </a:tcPr>
                </a:tc>
                <a:tc>
                  <a:txBody>
                    <a:bodyPr/>
                    <a:lstStyle/>
                    <a:p>
                      <a:endParaRPr lang="en-US" sz="1800"/>
                    </a:p>
                  </a:txBody>
                  <a:tcPr marL="91432" marR="91432" marT="45709" marB="45709">
                    <a:solidFill>
                      <a:schemeClr val="accent1">
                        <a:lumMod val="20000"/>
                        <a:lumOff val="80000"/>
                      </a:schemeClr>
                    </a:solidFill>
                  </a:tcPr>
                </a:tc>
                <a:tc>
                  <a:txBody>
                    <a:bodyPr/>
                    <a:lstStyle/>
                    <a:p>
                      <a:endParaRPr lang="en-US" sz="1800"/>
                    </a:p>
                  </a:txBody>
                  <a:tcPr marL="91432" marR="91432" marT="45709" marB="45709">
                    <a:solidFill>
                      <a:schemeClr val="accent1">
                        <a:lumMod val="20000"/>
                        <a:lumOff val="80000"/>
                      </a:schemeClr>
                    </a:solidFill>
                  </a:tcPr>
                </a:tc>
                <a:tc>
                  <a:txBody>
                    <a:bodyPr/>
                    <a:lstStyle/>
                    <a:p>
                      <a:endParaRPr lang="en-US" sz="180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bg1"/>
                    </a:solidFill>
                  </a:tcPr>
                </a:tc>
                <a:extLst>
                  <a:ext uri="{0D108BD9-81ED-4DB2-BD59-A6C34878D82A}">
                    <a16:rowId xmlns:a16="http://schemas.microsoft.com/office/drawing/2014/main" val="10000"/>
                  </a:ext>
                </a:extLst>
              </a:tr>
            </a:tbl>
          </a:graphicData>
        </a:graphic>
      </p:graphicFrame>
      <p:graphicFrame>
        <p:nvGraphicFramePr>
          <p:cNvPr id="28" name="Table 27"/>
          <p:cNvGraphicFramePr>
            <a:graphicFrameLocks noGrp="1"/>
          </p:cNvGraphicFramePr>
          <p:nvPr/>
        </p:nvGraphicFramePr>
        <p:xfrm>
          <a:off x="2493797" y="1038225"/>
          <a:ext cx="481178" cy="484187"/>
        </p:xfrm>
        <a:graphic>
          <a:graphicData uri="http://schemas.openxmlformats.org/drawingml/2006/table">
            <a:tbl>
              <a:tblPr firstRow="1" bandRow="1">
                <a:tableStyleId>{5C22544A-7EE6-4342-B048-85BDC9FD1C3A}</a:tableStyleId>
              </a:tblPr>
              <a:tblGrid>
                <a:gridCol w="481178">
                  <a:extLst>
                    <a:ext uri="{9D8B030D-6E8A-4147-A177-3AD203B41FA5}">
                      <a16:colId xmlns:a16="http://schemas.microsoft.com/office/drawing/2014/main" val="20000"/>
                    </a:ext>
                  </a:extLst>
                </a:gridCol>
              </a:tblGrid>
              <a:tr h="484187">
                <a:tc>
                  <a:txBody>
                    <a:bodyPr/>
                    <a:lstStyle/>
                    <a:p>
                      <a:endParaRPr lang="en-US"/>
                    </a:p>
                  </a:txBody>
                  <a:tcPr>
                    <a:solidFill>
                      <a:schemeClr val="accent1">
                        <a:lumMod val="20000"/>
                        <a:lumOff val="80000"/>
                      </a:schemeClr>
                    </a:solidFill>
                  </a:tcPr>
                </a:tc>
                <a:extLst>
                  <a:ext uri="{0D108BD9-81ED-4DB2-BD59-A6C34878D82A}">
                    <a16:rowId xmlns:a16="http://schemas.microsoft.com/office/drawing/2014/main" val="10000"/>
                  </a:ext>
                </a:extLst>
              </a:tr>
            </a:tbl>
          </a:graphicData>
        </a:graphic>
      </p:graphicFrame>
      <p:sp>
        <p:nvSpPr>
          <p:cNvPr id="29" name="TextBox 28"/>
          <p:cNvSpPr txBox="1"/>
          <p:nvPr/>
        </p:nvSpPr>
        <p:spPr>
          <a:xfrm>
            <a:off x="2943131" y="3433026"/>
            <a:ext cx="5809907" cy="461665"/>
          </a:xfrm>
          <a:prstGeom prst="rect">
            <a:avLst/>
          </a:prstGeom>
          <a:noFill/>
        </p:spPr>
        <p:txBody>
          <a:bodyPr wrap="square" rtlCol="0">
            <a:spAutoFit/>
          </a:bodyPr>
          <a:lstStyle/>
          <a:p>
            <a:r>
              <a:rPr lang="en-US" sz="2400">
                <a:latin typeface="Times New Roman" panose="02020603050405020304" pitchFamily="18" charset="0"/>
                <a:cs typeface="Times New Roman" panose="02020603050405020304" pitchFamily="18" charset="0"/>
              </a:rPr>
              <a:t>L       I        Ê      N     K       Ế     T</a:t>
            </a:r>
          </a:p>
        </p:txBody>
      </p:sp>
      <p:graphicFrame>
        <p:nvGraphicFramePr>
          <p:cNvPr id="30" name="Table 29"/>
          <p:cNvGraphicFramePr>
            <a:graphicFrameLocks noGrp="1"/>
          </p:cNvGraphicFramePr>
          <p:nvPr/>
        </p:nvGraphicFramePr>
        <p:xfrm>
          <a:off x="2920266" y="3892720"/>
          <a:ext cx="5210176" cy="478971"/>
        </p:xfrm>
        <a:graphic>
          <a:graphicData uri="http://schemas.openxmlformats.org/drawingml/2006/table">
            <a:tbl>
              <a:tblPr firstRow="1" bandRow="1">
                <a:tableStyleId>{5C22544A-7EE6-4342-B048-85BDC9FD1C3A}</a:tableStyleId>
              </a:tblPr>
              <a:tblGrid>
                <a:gridCol w="651272">
                  <a:extLst>
                    <a:ext uri="{9D8B030D-6E8A-4147-A177-3AD203B41FA5}">
                      <a16:colId xmlns:a16="http://schemas.microsoft.com/office/drawing/2014/main" val="20000"/>
                    </a:ext>
                  </a:extLst>
                </a:gridCol>
                <a:gridCol w="651272">
                  <a:extLst>
                    <a:ext uri="{9D8B030D-6E8A-4147-A177-3AD203B41FA5}">
                      <a16:colId xmlns:a16="http://schemas.microsoft.com/office/drawing/2014/main" val="20001"/>
                    </a:ext>
                  </a:extLst>
                </a:gridCol>
                <a:gridCol w="651272">
                  <a:extLst>
                    <a:ext uri="{9D8B030D-6E8A-4147-A177-3AD203B41FA5}">
                      <a16:colId xmlns:a16="http://schemas.microsoft.com/office/drawing/2014/main" val="20002"/>
                    </a:ext>
                  </a:extLst>
                </a:gridCol>
                <a:gridCol w="651272">
                  <a:extLst>
                    <a:ext uri="{9D8B030D-6E8A-4147-A177-3AD203B41FA5}">
                      <a16:colId xmlns:a16="http://schemas.microsoft.com/office/drawing/2014/main" val="20003"/>
                    </a:ext>
                  </a:extLst>
                </a:gridCol>
                <a:gridCol w="651272">
                  <a:extLst>
                    <a:ext uri="{9D8B030D-6E8A-4147-A177-3AD203B41FA5}">
                      <a16:colId xmlns:a16="http://schemas.microsoft.com/office/drawing/2014/main" val="20004"/>
                    </a:ext>
                  </a:extLst>
                </a:gridCol>
                <a:gridCol w="651272">
                  <a:extLst>
                    <a:ext uri="{9D8B030D-6E8A-4147-A177-3AD203B41FA5}">
                      <a16:colId xmlns:a16="http://schemas.microsoft.com/office/drawing/2014/main" val="20005"/>
                    </a:ext>
                  </a:extLst>
                </a:gridCol>
                <a:gridCol w="651272">
                  <a:extLst>
                    <a:ext uri="{9D8B030D-6E8A-4147-A177-3AD203B41FA5}">
                      <a16:colId xmlns:a16="http://schemas.microsoft.com/office/drawing/2014/main" val="20006"/>
                    </a:ext>
                  </a:extLst>
                </a:gridCol>
                <a:gridCol w="651272">
                  <a:extLst>
                    <a:ext uri="{9D8B030D-6E8A-4147-A177-3AD203B41FA5}">
                      <a16:colId xmlns:a16="http://schemas.microsoft.com/office/drawing/2014/main" val="20007"/>
                    </a:ext>
                  </a:extLst>
                </a:gridCol>
              </a:tblGrid>
              <a:tr h="478971">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a:p>
                  </a:txBody>
                  <a:tcPr marL="91432" marR="91432" marT="45709" marB="45709">
                    <a:solidFill>
                      <a:srgbClr val="FFFF00"/>
                    </a:solidFill>
                  </a:tcPr>
                </a:tc>
                <a:tc>
                  <a:txBody>
                    <a:bodyPr/>
                    <a:lstStyle/>
                    <a:p>
                      <a:endParaRPr lang="en-US" sz="1800"/>
                    </a:p>
                  </a:txBody>
                  <a:tcPr marL="91432" marR="91432" marT="45709" marB="45709">
                    <a:solidFill>
                      <a:schemeClr val="accent1">
                        <a:lumMod val="20000"/>
                        <a:lumOff val="80000"/>
                      </a:schemeClr>
                    </a:solidFill>
                  </a:tcPr>
                </a:tc>
                <a:tc>
                  <a:txBody>
                    <a:bodyPr/>
                    <a:lstStyle/>
                    <a:p>
                      <a:endParaRPr lang="en-US" sz="1800"/>
                    </a:p>
                  </a:txBody>
                  <a:tcPr marL="91432" marR="91432" marT="45709" marB="45709">
                    <a:solidFill>
                      <a:schemeClr val="accent1">
                        <a:lumMod val="20000"/>
                        <a:lumOff val="80000"/>
                      </a:schemeClr>
                    </a:solidFill>
                  </a:tcPr>
                </a:tc>
                <a:tc>
                  <a:txBody>
                    <a:bodyPr/>
                    <a:lstStyle/>
                    <a:p>
                      <a:endParaRPr lang="en-US" sz="180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dirty="0"/>
                    </a:p>
                  </a:txBody>
                  <a:tcPr marL="91432" marR="91432" marT="45709" marB="45709">
                    <a:solidFill>
                      <a:schemeClr val="accent1">
                        <a:lumMod val="20000"/>
                        <a:lumOff val="80000"/>
                      </a:schemeClr>
                    </a:solidFill>
                  </a:tcPr>
                </a:tc>
                <a:extLst>
                  <a:ext uri="{0D108BD9-81ED-4DB2-BD59-A6C34878D82A}">
                    <a16:rowId xmlns:a16="http://schemas.microsoft.com/office/drawing/2014/main" val="10000"/>
                  </a:ext>
                </a:extLst>
              </a:tr>
            </a:tbl>
          </a:graphicData>
        </a:graphic>
      </p:graphicFrame>
      <p:sp>
        <p:nvSpPr>
          <p:cNvPr id="31" name="TextBox 30"/>
          <p:cNvSpPr txBox="1"/>
          <p:nvPr/>
        </p:nvSpPr>
        <p:spPr>
          <a:xfrm>
            <a:off x="2987319" y="3891974"/>
            <a:ext cx="5153736" cy="461665"/>
          </a:xfrm>
          <a:prstGeom prst="rect">
            <a:avLst/>
          </a:prstGeom>
          <a:noFill/>
        </p:spPr>
        <p:txBody>
          <a:bodyPr wrap="square" rtlCol="0">
            <a:spAutoFit/>
          </a:bodyPr>
          <a:lstStyle/>
          <a:p>
            <a:r>
              <a:rPr lang="en-US" sz="2400">
                <a:latin typeface="Times New Roman" panose="02020603050405020304" pitchFamily="18" charset="0"/>
                <a:cs typeface="Times New Roman" panose="02020603050405020304" pitchFamily="18" charset="0"/>
              </a:rPr>
              <a:t>N      G     U      Y         Ê      N     T     Ử</a:t>
            </a:r>
          </a:p>
        </p:txBody>
      </p:sp>
      <p:graphicFrame>
        <p:nvGraphicFramePr>
          <p:cNvPr id="32" name="Table 31"/>
          <p:cNvGraphicFramePr>
            <a:graphicFrameLocks noGrp="1"/>
          </p:cNvGraphicFramePr>
          <p:nvPr/>
        </p:nvGraphicFramePr>
        <p:xfrm>
          <a:off x="2943224" y="4370371"/>
          <a:ext cx="5210176" cy="478971"/>
        </p:xfrm>
        <a:graphic>
          <a:graphicData uri="http://schemas.openxmlformats.org/drawingml/2006/table">
            <a:tbl>
              <a:tblPr firstRow="1" bandRow="1">
                <a:tableStyleId>{5C22544A-7EE6-4342-B048-85BDC9FD1C3A}</a:tableStyleId>
              </a:tblPr>
              <a:tblGrid>
                <a:gridCol w="651272">
                  <a:extLst>
                    <a:ext uri="{9D8B030D-6E8A-4147-A177-3AD203B41FA5}">
                      <a16:colId xmlns:a16="http://schemas.microsoft.com/office/drawing/2014/main" val="20000"/>
                    </a:ext>
                  </a:extLst>
                </a:gridCol>
                <a:gridCol w="651272">
                  <a:extLst>
                    <a:ext uri="{9D8B030D-6E8A-4147-A177-3AD203B41FA5}">
                      <a16:colId xmlns:a16="http://schemas.microsoft.com/office/drawing/2014/main" val="20001"/>
                    </a:ext>
                  </a:extLst>
                </a:gridCol>
                <a:gridCol w="651272">
                  <a:extLst>
                    <a:ext uri="{9D8B030D-6E8A-4147-A177-3AD203B41FA5}">
                      <a16:colId xmlns:a16="http://schemas.microsoft.com/office/drawing/2014/main" val="20002"/>
                    </a:ext>
                  </a:extLst>
                </a:gridCol>
                <a:gridCol w="651272">
                  <a:extLst>
                    <a:ext uri="{9D8B030D-6E8A-4147-A177-3AD203B41FA5}">
                      <a16:colId xmlns:a16="http://schemas.microsoft.com/office/drawing/2014/main" val="20003"/>
                    </a:ext>
                  </a:extLst>
                </a:gridCol>
                <a:gridCol w="651272">
                  <a:extLst>
                    <a:ext uri="{9D8B030D-6E8A-4147-A177-3AD203B41FA5}">
                      <a16:colId xmlns:a16="http://schemas.microsoft.com/office/drawing/2014/main" val="20004"/>
                    </a:ext>
                  </a:extLst>
                </a:gridCol>
                <a:gridCol w="651272">
                  <a:extLst>
                    <a:ext uri="{9D8B030D-6E8A-4147-A177-3AD203B41FA5}">
                      <a16:colId xmlns:a16="http://schemas.microsoft.com/office/drawing/2014/main" val="20005"/>
                    </a:ext>
                  </a:extLst>
                </a:gridCol>
                <a:gridCol w="651272">
                  <a:extLst>
                    <a:ext uri="{9D8B030D-6E8A-4147-A177-3AD203B41FA5}">
                      <a16:colId xmlns:a16="http://schemas.microsoft.com/office/drawing/2014/main" val="20006"/>
                    </a:ext>
                  </a:extLst>
                </a:gridCol>
                <a:gridCol w="651272">
                  <a:extLst>
                    <a:ext uri="{9D8B030D-6E8A-4147-A177-3AD203B41FA5}">
                      <a16:colId xmlns:a16="http://schemas.microsoft.com/office/drawing/2014/main" val="20007"/>
                    </a:ext>
                  </a:extLst>
                </a:gridCol>
              </a:tblGrid>
              <a:tr h="478971">
                <a:tc>
                  <a:txBody>
                    <a:bodyPr/>
                    <a:lstStyle/>
                    <a:p>
                      <a:endParaRPr lang="en-US" sz="1800" dirty="0"/>
                    </a:p>
                  </a:txBody>
                  <a:tcPr marL="91432" marR="91432" marT="45709" marB="45709">
                    <a:solidFill>
                      <a:schemeClr val="accent1">
                        <a:lumMod val="20000"/>
                        <a:lumOff val="80000"/>
                      </a:schemeClr>
                    </a:solidFill>
                  </a:tcPr>
                </a:tc>
                <a:tc>
                  <a:txBody>
                    <a:bodyPr/>
                    <a:lstStyle/>
                    <a:p>
                      <a:endParaRPr lang="en-US" sz="1800"/>
                    </a:p>
                  </a:txBody>
                  <a:tcPr marL="91432" marR="91432" marT="45709" marB="45709">
                    <a:solidFill>
                      <a:srgbClr val="FFFF00"/>
                    </a:solidFill>
                  </a:tcPr>
                </a:tc>
                <a:tc>
                  <a:txBody>
                    <a:bodyPr/>
                    <a:lstStyle/>
                    <a:p>
                      <a:endParaRPr lang="en-US" sz="1800"/>
                    </a:p>
                  </a:txBody>
                  <a:tcPr marL="91432" marR="91432" marT="45709" marB="45709">
                    <a:solidFill>
                      <a:srgbClr val="FFFF00"/>
                    </a:solidFill>
                  </a:tcPr>
                </a:tc>
                <a:tc>
                  <a:txBody>
                    <a:bodyPr/>
                    <a:lstStyle/>
                    <a:p>
                      <a:endParaRPr lang="en-US" sz="1800"/>
                    </a:p>
                  </a:txBody>
                  <a:tcPr marL="91432" marR="91432" marT="45709" marB="45709">
                    <a:solidFill>
                      <a:srgbClr val="FFFF00"/>
                    </a:solidFill>
                  </a:tcPr>
                </a:tc>
                <a:tc>
                  <a:txBody>
                    <a:bodyPr/>
                    <a:lstStyle/>
                    <a:p>
                      <a:endParaRPr lang="en-US" sz="1800"/>
                    </a:p>
                  </a:txBody>
                  <a:tcPr marL="91432" marR="91432" marT="45709" marB="45709">
                    <a:solidFill>
                      <a:srgbClr val="FFFF00"/>
                    </a:solidFill>
                  </a:tcPr>
                </a:tc>
                <a:tc>
                  <a:txBody>
                    <a:bodyPr/>
                    <a:lstStyle/>
                    <a:p>
                      <a:endParaRPr lang="en-US" sz="1800" dirty="0"/>
                    </a:p>
                  </a:txBody>
                  <a:tcPr marL="91432" marR="91432" marT="45709" marB="45709">
                    <a:solidFill>
                      <a:srgbClr val="FFFF00"/>
                    </a:solidFill>
                  </a:tcPr>
                </a:tc>
                <a:tc>
                  <a:txBody>
                    <a:bodyPr/>
                    <a:lstStyle/>
                    <a:p>
                      <a:endParaRPr lang="en-US" sz="1800" dirty="0"/>
                    </a:p>
                  </a:txBody>
                  <a:tcPr marL="91432" marR="91432" marT="45709" marB="45709">
                    <a:solidFill>
                      <a:srgbClr val="FFFF00"/>
                    </a:solidFill>
                  </a:tcPr>
                </a:tc>
                <a:tc>
                  <a:txBody>
                    <a:bodyPr/>
                    <a:lstStyle/>
                    <a:p>
                      <a:endParaRPr lang="en-US" sz="1800" dirty="0"/>
                    </a:p>
                  </a:txBody>
                  <a:tcPr marL="91432" marR="91432" marT="45709" marB="45709">
                    <a:solidFill>
                      <a:schemeClr val="bg1"/>
                    </a:solidFill>
                  </a:tcPr>
                </a:tc>
                <a:extLst>
                  <a:ext uri="{0D108BD9-81ED-4DB2-BD59-A6C34878D82A}">
                    <a16:rowId xmlns:a16="http://schemas.microsoft.com/office/drawing/2014/main" val="10000"/>
                  </a:ext>
                </a:extLst>
              </a:tr>
            </a:tbl>
          </a:graphicData>
        </a:graphic>
      </p:graphicFrame>
      <p:sp>
        <p:nvSpPr>
          <p:cNvPr id="33" name="TextBox 32"/>
          <p:cNvSpPr txBox="1"/>
          <p:nvPr/>
        </p:nvSpPr>
        <p:spPr>
          <a:xfrm>
            <a:off x="3036736" y="4343373"/>
            <a:ext cx="4338111" cy="461665"/>
          </a:xfrm>
          <a:prstGeom prst="rect">
            <a:avLst/>
          </a:prstGeom>
          <a:noFill/>
        </p:spPr>
        <p:txBody>
          <a:bodyPr wrap="none" rtlCol="0">
            <a:spAutoFit/>
          </a:bodyPr>
          <a:lstStyle/>
          <a:p>
            <a:r>
              <a:rPr lang="en-US" sz="2400">
                <a:latin typeface="Times New Roman" panose="02020603050405020304" pitchFamily="18" charset="0"/>
                <a:cs typeface="Times New Roman" panose="02020603050405020304" pitchFamily="18" charset="0"/>
              </a:rPr>
              <a:t>N       E      U      T     R      O     N</a:t>
            </a:r>
          </a:p>
        </p:txBody>
      </p:sp>
      <p:sp>
        <p:nvSpPr>
          <p:cNvPr id="44" name="Oval 335"/>
          <p:cNvSpPr>
            <a:spLocks noChangeArrowheads="1"/>
          </p:cNvSpPr>
          <p:nvPr/>
        </p:nvSpPr>
        <p:spPr bwMode="auto">
          <a:xfrm>
            <a:off x="1925905" y="3447727"/>
            <a:ext cx="381000" cy="460375"/>
          </a:xfrm>
          <a:prstGeom prst="ellipse">
            <a:avLst/>
          </a:prstGeom>
          <a:solidFill>
            <a:srgbClr val="00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r>
              <a:rPr lang="en-US" altLang="en-US" sz="2400" b="1"/>
              <a:t>8</a:t>
            </a:r>
          </a:p>
        </p:txBody>
      </p:sp>
      <p:sp>
        <p:nvSpPr>
          <p:cNvPr id="45" name="Oval 335"/>
          <p:cNvSpPr>
            <a:spLocks noChangeArrowheads="1"/>
          </p:cNvSpPr>
          <p:nvPr/>
        </p:nvSpPr>
        <p:spPr bwMode="auto">
          <a:xfrm>
            <a:off x="1905978" y="3929858"/>
            <a:ext cx="381000" cy="460375"/>
          </a:xfrm>
          <a:prstGeom prst="ellipse">
            <a:avLst/>
          </a:prstGeom>
          <a:solidFill>
            <a:srgbClr val="00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r>
              <a:rPr lang="en-US" altLang="en-US" sz="2400" b="1"/>
              <a:t>9</a:t>
            </a:r>
          </a:p>
        </p:txBody>
      </p:sp>
      <p:sp>
        <p:nvSpPr>
          <p:cNvPr id="46" name="Oval 335"/>
          <p:cNvSpPr>
            <a:spLocks noChangeArrowheads="1"/>
          </p:cNvSpPr>
          <p:nvPr/>
        </p:nvSpPr>
        <p:spPr bwMode="auto">
          <a:xfrm>
            <a:off x="1901176" y="4376560"/>
            <a:ext cx="381000" cy="460375"/>
          </a:xfrm>
          <a:prstGeom prst="ellipse">
            <a:avLst/>
          </a:prstGeom>
          <a:solidFill>
            <a:srgbClr val="00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1" hangingPunct="1"/>
            <a:r>
              <a:rPr lang="en-US" altLang="en-US" sz="2400" b="1"/>
              <a:t>1O</a:t>
            </a:r>
          </a:p>
        </p:txBody>
      </p:sp>
      <p:sp>
        <p:nvSpPr>
          <p:cNvPr id="34" name="TextBox 33"/>
          <p:cNvSpPr txBox="1"/>
          <p:nvPr/>
        </p:nvSpPr>
        <p:spPr>
          <a:xfrm>
            <a:off x="1654175" y="5571326"/>
            <a:ext cx="9089348" cy="461665"/>
          </a:xfrm>
          <a:prstGeom prst="rect">
            <a:avLst/>
          </a:prstGeom>
          <a:noFill/>
        </p:spPr>
        <p:txBody>
          <a:bodyPr wrap="none" rtlCol="0">
            <a:spAutoFit/>
          </a:bodyPr>
          <a:lstStyle/>
          <a:p>
            <a:r>
              <a:rPr lang="pt-BR" sz="2400">
                <a:latin typeface="Times New Roman" panose="02020603050405020304" pitchFamily="18" charset="0"/>
                <a:cs typeface="Times New Roman" panose="02020603050405020304" pitchFamily="18" charset="0"/>
              </a:rPr>
              <a:t>CÂU 8.Sự kết hợp giữa ion Na</a:t>
            </a:r>
            <a:r>
              <a:rPr lang="pt-BR" sz="2400" baseline="30000">
                <a:latin typeface="Times New Roman" panose="02020603050405020304" pitchFamily="18" charset="0"/>
                <a:cs typeface="Times New Roman" panose="02020603050405020304" pitchFamily="18" charset="0"/>
              </a:rPr>
              <a:t>+</a:t>
            </a:r>
            <a:r>
              <a:rPr lang="pt-BR" sz="2400">
                <a:latin typeface="Times New Roman" panose="02020603050405020304" pitchFamily="18" charset="0"/>
                <a:cs typeface="Times New Roman" panose="02020603050405020304" pitchFamily="18" charset="0"/>
              </a:rPr>
              <a:t> và Cl</a:t>
            </a:r>
            <a:r>
              <a:rPr lang="pt-BR" sz="2400" baseline="30000">
                <a:latin typeface="Times New Roman" panose="02020603050405020304" pitchFamily="18" charset="0"/>
                <a:cs typeface="Times New Roman" panose="02020603050405020304" pitchFamily="18" charset="0"/>
              </a:rPr>
              <a:t>-</a:t>
            </a:r>
            <a:r>
              <a:rPr lang="pt-BR" sz="2400">
                <a:latin typeface="Times New Roman" panose="02020603050405020304" pitchFamily="18" charset="0"/>
                <a:cs typeface="Times New Roman" panose="02020603050405020304" pitchFamily="18" charset="0"/>
              </a:rPr>
              <a:t> tạo thành tinh thể NaCl gọi là gì? </a:t>
            </a:r>
            <a:endParaRPr lang="en-US" sz="2400">
              <a:latin typeface="Times New Roman" panose="02020603050405020304" pitchFamily="18" charset="0"/>
              <a:cs typeface="Times New Roman" panose="02020603050405020304" pitchFamily="18" charset="0"/>
            </a:endParaRPr>
          </a:p>
        </p:txBody>
      </p:sp>
      <p:sp>
        <p:nvSpPr>
          <p:cNvPr id="42" name="TextBox 41"/>
          <p:cNvSpPr txBox="1"/>
          <p:nvPr/>
        </p:nvSpPr>
        <p:spPr>
          <a:xfrm>
            <a:off x="1641475" y="5868682"/>
            <a:ext cx="8783174" cy="830997"/>
          </a:xfrm>
          <a:prstGeom prst="rect">
            <a:avLst/>
          </a:prstGeom>
          <a:noFill/>
        </p:spPr>
        <p:txBody>
          <a:bodyPr wrap="none" rtlCol="0">
            <a:spAutoFit/>
          </a:bodyPr>
          <a:lstStyle/>
          <a:p>
            <a:r>
              <a:rPr lang="en-US" sz="2400">
                <a:latin typeface="Times New Roman" panose="02020603050405020304" pitchFamily="18" charset="0"/>
                <a:cs typeface="Times New Roman" panose="02020603050405020304" pitchFamily="18" charset="0"/>
              </a:rPr>
              <a:t>Câu 9..vô cùng nhỏ nhưng được tạo thành từ các hạt nhỏ hơn gồm hạt</a:t>
            </a:r>
          </a:p>
          <a:p>
            <a:r>
              <a:rPr lang="en-US" sz="2400">
                <a:latin typeface="Times New Roman" panose="02020603050405020304" pitchFamily="18" charset="0"/>
                <a:cs typeface="Times New Roman" panose="02020603050405020304" pitchFamily="18" charset="0"/>
              </a:rPr>
              <a:t> nhân và vỏ nguyên tử. </a:t>
            </a:r>
          </a:p>
        </p:txBody>
      </p:sp>
      <p:sp>
        <p:nvSpPr>
          <p:cNvPr id="47" name="TextBox 46"/>
          <p:cNvSpPr txBox="1"/>
          <p:nvPr/>
        </p:nvSpPr>
        <p:spPr>
          <a:xfrm>
            <a:off x="1811145" y="5998530"/>
            <a:ext cx="8073877" cy="461665"/>
          </a:xfrm>
          <a:prstGeom prst="rect">
            <a:avLst/>
          </a:prstGeom>
          <a:noFill/>
        </p:spPr>
        <p:txBody>
          <a:bodyPr wrap="none" rtlCol="0">
            <a:spAutoFit/>
          </a:bodyPr>
          <a:lstStyle/>
          <a:p>
            <a:r>
              <a:rPr lang="pt-BR" sz="2400">
                <a:latin typeface="Times New Roman" panose="02020603050405020304" pitchFamily="18" charset="0"/>
                <a:cs typeface="Times New Roman" panose="02020603050405020304" pitchFamily="18" charset="0"/>
              </a:rPr>
              <a:t>Hàng ngang 10: Tên loại hạt không mang điện trong nguyên tử?</a:t>
            </a:r>
            <a:endParaRPr lang="en-US" sz="2400">
              <a:latin typeface="Times New Roman" panose="02020603050405020304" pitchFamily="18" charset="0"/>
              <a:cs typeface="Times New Roman" panose="02020603050405020304" pitchFamily="18" charset="0"/>
            </a:endParaRPr>
          </a:p>
        </p:txBody>
      </p:sp>
      <p:graphicFrame>
        <p:nvGraphicFramePr>
          <p:cNvPr id="48" name="Table 47"/>
          <p:cNvGraphicFramePr>
            <a:graphicFrameLocks noGrp="1"/>
          </p:cNvGraphicFramePr>
          <p:nvPr/>
        </p:nvGraphicFramePr>
        <p:xfrm>
          <a:off x="1976439" y="5099132"/>
          <a:ext cx="8281984" cy="510283"/>
        </p:xfrm>
        <a:graphic>
          <a:graphicData uri="http://schemas.openxmlformats.org/drawingml/2006/table">
            <a:tbl>
              <a:tblPr firstRow="1" bandRow="1">
                <a:tableStyleId>{5C22544A-7EE6-4342-B048-85BDC9FD1C3A}</a:tableStyleId>
              </a:tblPr>
              <a:tblGrid>
                <a:gridCol w="517624">
                  <a:extLst>
                    <a:ext uri="{9D8B030D-6E8A-4147-A177-3AD203B41FA5}">
                      <a16:colId xmlns:a16="http://schemas.microsoft.com/office/drawing/2014/main" val="20000"/>
                    </a:ext>
                  </a:extLst>
                </a:gridCol>
                <a:gridCol w="517624">
                  <a:extLst>
                    <a:ext uri="{9D8B030D-6E8A-4147-A177-3AD203B41FA5}">
                      <a16:colId xmlns:a16="http://schemas.microsoft.com/office/drawing/2014/main" val="20001"/>
                    </a:ext>
                  </a:extLst>
                </a:gridCol>
                <a:gridCol w="517624">
                  <a:extLst>
                    <a:ext uri="{9D8B030D-6E8A-4147-A177-3AD203B41FA5}">
                      <a16:colId xmlns:a16="http://schemas.microsoft.com/office/drawing/2014/main" val="20002"/>
                    </a:ext>
                  </a:extLst>
                </a:gridCol>
                <a:gridCol w="517624">
                  <a:extLst>
                    <a:ext uri="{9D8B030D-6E8A-4147-A177-3AD203B41FA5}">
                      <a16:colId xmlns:a16="http://schemas.microsoft.com/office/drawing/2014/main" val="20003"/>
                    </a:ext>
                  </a:extLst>
                </a:gridCol>
                <a:gridCol w="517624">
                  <a:extLst>
                    <a:ext uri="{9D8B030D-6E8A-4147-A177-3AD203B41FA5}">
                      <a16:colId xmlns:a16="http://schemas.microsoft.com/office/drawing/2014/main" val="20004"/>
                    </a:ext>
                  </a:extLst>
                </a:gridCol>
                <a:gridCol w="517624">
                  <a:extLst>
                    <a:ext uri="{9D8B030D-6E8A-4147-A177-3AD203B41FA5}">
                      <a16:colId xmlns:a16="http://schemas.microsoft.com/office/drawing/2014/main" val="20005"/>
                    </a:ext>
                  </a:extLst>
                </a:gridCol>
                <a:gridCol w="517624">
                  <a:extLst>
                    <a:ext uri="{9D8B030D-6E8A-4147-A177-3AD203B41FA5}">
                      <a16:colId xmlns:a16="http://schemas.microsoft.com/office/drawing/2014/main" val="20006"/>
                    </a:ext>
                  </a:extLst>
                </a:gridCol>
                <a:gridCol w="517624">
                  <a:extLst>
                    <a:ext uri="{9D8B030D-6E8A-4147-A177-3AD203B41FA5}">
                      <a16:colId xmlns:a16="http://schemas.microsoft.com/office/drawing/2014/main" val="20007"/>
                    </a:ext>
                  </a:extLst>
                </a:gridCol>
                <a:gridCol w="517624">
                  <a:extLst>
                    <a:ext uri="{9D8B030D-6E8A-4147-A177-3AD203B41FA5}">
                      <a16:colId xmlns:a16="http://schemas.microsoft.com/office/drawing/2014/main" val="20008"/>
                    </a:ext>
                  </a:extLst>
                </a:gridCol>
                <a:gridCol w="517624">
                  <a:extLst>
                    <a:ext uri="{9D8B030D-6E8A-4147-A177-3AD203B41FA5}">
                      <a16:colId xmlns:a16="http://schemas.microsoft.com/office/drawing/2014/main" val="20009"/>
                    </a:ext>
                  </a:extLst>
                </a:gridCol>
                <a:gridCol w="517624">
                  <a:extLst>
                    <a:ext uri="{9D8B030D-6E8A-4147-A177-3AD203B41FA5}">
                      <a16:colId xmlns:a16="http://schemas.microsoft.com/office/drawing/2014/main" val="20010"/>
                    </a:ext>
                  </a:extLst>
                </a:gridCol>
                <a:gridCol w="517624">
                  <a:extLst>
                    <a:ext uri="{9D8B030D-6E8A-4147-A177-3AD203B41FA5}">
                      <a16:colId xmlns:a16="http://schemas.microsoft.com/office/drawing/2014/main" val="20011"/>
                    </a:ext>
                  </a:extLst>
                </a:gridCol>
                <a:gridCol w="517624">
                  <a:extLst>
                    <a:ext uri="{9D8B030D-6E8A-4147-A177-3AD203B41FA5}">
                      <a16:colId xmlns:a16="http://schemas.microsoft.com/office/drawing/2014/main" val="20012"/>
                    </a:ext>
                  </a:extLst>
                </a:gridCol>
                <a:gridCol w="517624">
                  <a:extLst>
                    <a:ext uri="{9D8B030D-6E8A-4147-A177-3AD203B41FA5}">
                      <a16:colId xmlns:a16="http://schemas.microsoft.com/office/drawing/2014/main" val="20013"/>
                    </a:ext>
                  </a:extLst>
                </a:gridCol>
                <a:gridCol w="517624">
                  <a:extLst>
                    <a:ext uri="{9D8B030D-6E8A-4147-A177-3AD203B41FA5}">
                      <a16:colId xmlns:a16="http://schemas.microsoft.com/office/drawing/2014/main" val="20014"/>
                    </a:ext>
                  </a:extLst>
                </a:gridCol>
                <a:gridCol w="517624">
                  <a:extLst>
                    <a:ext uri="{9D8B030D-6E8A-4147-A177-3AD203B41FA5}">
                      <a16:colId xmlns:a16="http://schemas.microsoft.com/office/drawing/2014/main" val="20015"/>
                    </a:ext>
                  </a:extLst>
                </a:gridCol>
              </a:tblGrid>
              <a:tr h="510283">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0"/>
                  </a:ext>
                </a:extLst>
              </a:tr>
            </a:tbl>
          </a:graphicData>
        </a:graphic>
      </p:graphicFrame>
      <p:sp>
        <p:nvSpPr>
          <p:cNvPr id="49" name="TextBox 48"/>
          <p:cNvSpPr txBox="1"/>
          <p:nvPr/>
        </p:nvSpPr>
        <p:spPr>
          <a:xfrm>
            <a:off x="1987089" y="5072145"/>
            <a:ext cx="8218660" cy="738664"/>
          </a:xfrm>
          <a:prstGeom prst="rect">
            <a:avLst/>
          </a:prstGeom>
          <a:noFill/>
        </p:spPr>
        <p:txBody>
          <a:bodyPr wrap="none" rtlCol="0">
            <a:spAutoFit/>
          </a:bodyPr>
          <a:lstStyle/>
          <a:p>
            <a:r>
              <a:rPr lang="pt-BR" sz="2400" b="1">
                <a:latin typeface="Times New Roman" panose="02020603050405020304" pitchFamily="18" charset="0"/>
                <a:cs typeface="Times New Roman" panose="02020603050405020304" pitchFamily="18" charset="0"/>
              </a:rPr>
              <a:t>G    Ó    P     C     H   U   N    G   E    L     E     C    T    R    O   N</a:t>
            </a:r>
            <a:endParaRPr lang="en-US" sz="2400">
              <a:latin typeface="Times New Roman" panose="02020603050405020304" pitchFamily="18" charset="0"/>
              <a:cs typeface="Times New Roman" panose="02020603050405020304" pitchFamily="18" charset="0"/>
            </a:endParaRPr>
          </a:p>
          <a:p>
            <a:endParaRPr lang="en-US"/>
          </a:p>
        </p:txBody>
      </p:sp>
      <p:sp>
        <p:nvSpPr>
          <p:cNvPr id="50" name="AutoShape 320">
            <a:hlinkClick r:id="" action="ppaction://noaction" highlightClick="1"/>
          </p:cNvPr>
          <p:cNvSpPr>
            <a:spLocks noChangeArrowheads="1"/>
          </p:cNvSpPr>
          <p:nvPr/>
        </p:nvSpPr>
        <p:spPr bwMode="auto">
          <a:xfrm>
            <a:off x="1524001" y="3463926"/>
            <a:ext cx="225425" cy="346075"/>
          </a:xfrm>
          <a:prstGeom prst="actionButtonHelp">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51" name="AutoShape 320">
            <a:hlinkClick r:id="" action="ppaction://noaction" highlightClick="1"/>
          </p:cNvPr>
          <p:cNvSpPr>
            <a:spLocks noChangeArrowheads="1"/>
          </p:cNvSpPr>
          <p:nvPr/>
        </p:nvSpPr>
        <p:spPr bwMode="auto">
          <a:xfrm>
            <a:off x="1524001" y="3997326"/>
            <a:ext cx="225425" cy="346075"/>
          </a:xfrm>
          <a:prstGeom prst="actionButtonHelp">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52" name="AutoShape 320">
            <a:hlinkClick r:id="" action="ppaction://noaction" highlightClick="1"/>
          </p:cNvPr>
          <p:cNvSpPr>
            <a:spLocks noChangeArrowheads="1"/>
          </p:cNvSpPr>
          <p:nvPr/>
        </p:nvSpPr>
        <p:spPr bwMode="auto">
          <a:xfrm>
            <a:off x="1524001" y="4454526"/>
            <a:ext cx="225425" cy="346075"/>
          </a:xfrm>
          <a:prstGeom prst="actionButtonHelp">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Tree>
    <p:extLst>
      <p:ext uri="{BB962C8B-B14F-4D97-AF65-F5344CB8AC3E}">
        <p14:creationId xmlns:p14="http://schemas.microsoft.com/office/powerpoint/2010/main" val="2259878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3"/>
                    </p:tgtEl>
                  </p:cond>
                </p:stCondLst>
                <p:endSync evt="end" delay="0">
                  <p:rtn val="all"/>
                </p:endSync>
                <p:childTnLst>
                  <p:par>
                    <p:cTn id="32" fill="hold" nodeType="clickPar">
                      <p:stCondLst>
                        <p:cond delay="0"/>
                      </p:stCondLst>
                      <p:childTnLst>
                        <p:par>
                          <p:cTn id="33" fill="hold" nodeType="withGroup">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1000" fill="hold"/>
                                        <p:tgtEl>
                                          <p:spTgt spid="35"/>
                                        </p:tgtEl>
                                        <p:attrNameLst>
                                          <p:attrName>ppt_x</p:attrName>
                                        </p:attrNameLst>
                                      </p:cBhvr>
                                      <p:tavLst>
                                        <p:tav tm="0">
                                          <p:val>
                                            <p:strVal val="#ppt_x"/>
                                          </p:val>
                                        </p:tav>
                                        <p:tav tm="100000">
                                          <p:val>
                                            <p:strVal val="#ppt_x"/>
                                          </p:val>
                                        </p:tav>
                                      </p:tavLst>
                                    </p:anim>
                                    <p:anim calcmode="lin" valueType="num">
                                      <p:cBhvr additive="base">
                                        <p:cTn id="37" dur="10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3"/>
                  </p:tgtEl>
                </p:cond>
              </p:nextCondLst>
            </p:seq>
            <p:seq concurrent="1" nextAc="seek">
              <p:cTn id="38" restart="whenNotActive" fill="hold" evtFilter="cancelBubble" nodeType="interactiveSeq">
                <p:stCondLst>
                  <p:cond evt="onClick" delay="0">
                    <p:tgtEl>
                      <p:spTgt spid="9"/>
                    </p:tgtEl>
                  </p:cond>
                </p:stCondLst>
                <p:endSync evt="end" delay="0">
                  <p:rtn val="all"/>
                </p:endSync>
                <p:childTnLst>
                  <p:par>
                    <p:cTn id="39" fill="hold" nodeType="clickPar">
                      <p:stCondLst>
                        <p:cond delay="0"/>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1000" fill="hold"/>
                                        <p:tgtEl>
                                          <p:spTgt spid="36"/>
                                        </p:tgtEl>
                                        <p:attrNameLst>
                                          <p:attrName>ppt_x</p:attrName>
                                        </p:attrNameLst>
                                      </p:cBhvr>
                                      <p:tavLst>
                                        <p:tav tm="0">
                                          <p:val>
                                            <p:strVal val="#ppt_x"/>
                                          </p:val>
                                        </p:tav>
                                        <p:tav tm="100000">
                                          <p:val>
                                            <p:strVal val="#ppt_x"/>
                                          </p:val>
                                        </p:tav>
                                      </p:tavLst>
                                    </p:anim>
                                    <p:anim calcmode="lin" valueType="num">
                                      <p:cBhvr additive="base">
                                        <p:cTn id="44" dur="10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9"/>
                  </p:tgtEl>
                </p:cond>
              </p:nextCondLst>
            </p:seq>
            <p:seq concurrent="1" nextAc="seek">
              <p:cTn id="45" restart="whenNotActive" fill="hold" evtFilter="cancelBubble" nodeType="interactiveSeq">
                <p:stCondLst>
                  <p:cond evt="onClick" delay="0">
                    <p:tgtEl>
                      <p:spTgt spid="11"/>
                    </p:tgtEl>
                  </p:cond>
                </p:stCondLst>
                <p:endSync evt="end" delay="0">
                  <p:rtn val="all"/>
                </p:endSync>
                <p:childTnLst>
                  <p:par>
                    <p:cTn id="46" fill="hold" nodeType="clickPar">
                      <p:stCondLst>
                        <p:cond delay="0"/>
                      </p:stCondLst>
                      <p:childTnLst>
                        <p:par>
                          <p:cTn id="47" fill="hold" nodeType="withGroup">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1000" fill="hold"/>
                                        <p:tgtEl>
                                          <p:spTgt spid="37"/>
                                        </p:tgtEl>
                                        <p:attrNameLst>
                                          <p:attrName>ppt_x</p:attrName>
                                        </p:attrNameLst>
                                      </p:cBhvr>
                                      <p:tavLst>
                                        <p:tav tm="0">
                                          <p:val>
                                            <p:strVal val="#ppt_x"/>
                                          </p:val>
                                        </p:tav>
                                        <p:tav tm="100000">
                                          <p:val>
                                            <p:strVal val="#ppt_x"/>
                                          </p:val>
                                        </p:tav>
                                      </p:tavLst>
                                    </p:anim>
                                    <p:anim calcmode="lin" valueType="num">
                                      <p:cBhvr additive="base">
                                        <p:cTn id="51" dur="10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1"/>
                  </p:tgtEl>
                </p:cond>
              </p:nextCondLst>
            </p:seq>
            <p:seq concurrent="1" nextAc="seek">
              <p:cTn id="52" restart="whenNotActive" fill="hold" evtFilter="cancelBubble" nodeType="interactiveSeq">
                <p:stCondLst>
                  <p:cond evt="onClick" delay="0">
                    <p:tgtEl>
                      <p:spTgt spid="13"/>
                    </p:tgtEl>
                  </p:cond>
                </p:stCondLst>
                <p:endSync evt="end" delay="0">
                  <p:rtn val="all"/>
                </p:endSync>
                <p:childTnLst>
                  <p:par>
                    <p:cTn id="53" fill="hold" nodeType="clickPar">
                      <p:stCondLst>
                        <p:cond delay="0"/>
                      </p:stCondLst>
                      <p:childTnLst>
                        <p:par>
                          <p:cTn id="54" fill="hold" nodeType="withGroup">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additive="base">
                                        <p:cTn id="57" dur="1000" fill="hold"/>
                                        <p:tgtEl>
                                          <p:spTgt spid="38"/>
                                        </p:tgtEl>
                                        <p:attrNameLst>
                                          <p:attrName>ppt_x</p:attrName>
                                        </p:attrNameLst>
                                      </p:cBhvr>
                                      <p:tavLst>
                                        <p:tav tm="0">
                                          <p:val>
                                            <p:strVal val="#ppt_x"/>
                                          </p:val>
                                        </p:tav>
                                        <p:tav tm="100000">
                                          <p:val>
                                            <p:strVal val="#ppt_x"/>
                                          </p:val>
                                        </p:tav>
                                      </p:tavLst>
                                    </p:anim>
                                    <p:anim calcmode="lin" valueType="num">
                                      <p:cBhvr additive="base">
                                        <p:cTn id="58" dur="10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3"/>
                  </p:tgtEl>
                </p:cond>
              </p:nextCondLst>
            </p:seq>
            <p:seq concurrent="1" nextAc="seek">
              <p:cTn id="59" restart="whenNotActive" fill="hold" evtFilter="cancelBubble" nodeType="interactiveSeq">
                <p:stCondLst>
                  <p:cond evt="onClick" delay="0">
                    <p:tgtEl>
                      <p:spTgt spid="15"/>
                    </p:tgtEl>
                  </p:cond>
                </p:stCondLst>
                <p:endSync evt="end" delay="0">
                  <p:rtn val="all"/>
                </p:endSync>
                <p:childTnLst>
                  <p:par>
                    <p:cTn id="60" fill="hold" nodeType="clickPar">
                      <p:stCondLst>
                        <p:cond delay="0"/>
                      </p:stCondLst>
                      <p:childTnLst>
                        <p:par>
                          <p:cTn id="61" fill="hold" nodeType="withGroup">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39"/>
                                        </p:tgtEl>
                                        <p:attrNameLst>
                                          <p:attrName>style.visibility</p:attrName>
                                        </p:attrNameLst>
                                      </p:cBhvr>
                                      <p:to>
                                        <p:strVal val="visible"/>
                                      </p:to>
                                    </p:set>
                                    <p:anim calcmode="lin" valueType="num">
                                      <p:cBhvr additive="base">
                                        <p:cTn id="64" dur="1000" fill="hold"/>
                                        <p:tgtEl>
                                          <p:spTgt spid="39"/>
                                        </p:tgtEl>
                                        <p:attrNameLst>
                                          <p:attrName>ppt_x</p:attrName>
                                        </p:attrNameLst>
                                      </p:cBhvr>
                                      <p:tavLst>
                                        <p:tav tm="0">
                                          <p:val>
                                            <p:strVal val="#ppt_x"/>
                                          </p:val>
                                        </p:tav>
                                        <p:tav tm="100000">
                                          <p:val>
                                            <p:strVal val="#ppt_x"/>
                                          </p:val>
                                        </p:tav>
                                      </p:tavLst>
                                    </p:anim>
                                    <p:anim calcmode="lin" valueType="num">
                                      <p:cBhvr additive="base">
                                        <p:cTn id="65" dur="10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5"/>
                  </p:tgtEl>
                </p:cond>
              </p:nextCondLst>
            </p:seq>
            <p:seq concurrent="1" nextAc="seek">
              <p:cTn id="66" restart="whenNotActive" fill="hold" evtFilter="cancelBubble" nodeType="interactiveSeq">
                <p:stCondLst>
                  <p:cond evt="onClick" delay="0">
                    <p:tgtEl>
                      <p:spTgt spid="17"/>
                    </p:tgtEl>
                  </p:cond>
                </p:stCondLst>
                <p:endSync evt="end" delay="0">
                  <p:rtn val="all"/>
                </p:endSync>
                <p:childTnLst>
                  <p:par>
                    <p:cTn id="67" fill="hold" nodeType="clickPar">
                      <p:stCondLst>
                        <p:cond delay="0"/>
                      </p:stCondLst>
                      <p:childTnLst>
                        <p:par>
                          <p:cTn id="68" fill="hold" nodeType="withGroup">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additive="base">
                                        <p:cTn id="71" dur="1000" fill="hold"/>
                                        <p:tgtEl>
                                          <p:spTgt spid="40"/>
                                        </p:tgtEl>
                                        <p:attrNameLst>
                                          <p:attrName>ppt_x</p:attrName>
                                        </p:attrNameLst>
                                      </p:cBhvr>
                                      <p:tavLst>
                                        <p:tav tm="0">
                                          <p:val>
                                            <p:strVal val="#ppt_x"/>
                                          </p:val>
                                        </p:tav>
                                        <p:tav tm="100000">
                                          <p:val>
                                            <p:strVal val="#ppt_x"/>
                                          </p:val>
                                        </p:tav>
                                      </p:tavLst>
                                    </p:anim>
                                    <p:anim calcmode="lin" valueType="num">
                                      <p:cBhvr additive="base">
                                        <p:cTn id="72" dur="10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7"/>
                  </p:tgtEl>
                </p:cond>
              </p:nextCondLst>
            </p:seq>
            <p:seq concurrent="1" nextAc="seek">
              <p:cTn id="73" restart="whenNotActive" fill="hold" evtFilter="cancelBubble" nodeType="interactiveSeq">
                <p:stCondLst>
                  <p:cond evt="onClick" delay="0">
                    <p:tgtEl>
                      <p:spTgt spid="19"/>
                    </p:tgtEl>
                  </p:cond>
                </p:stCondLst>
                <p:endSync evt="end" delay="0">
                  <p:rtn val="all"/>
                </p:endSync>
                <p:childTnLst>
                  <p:par>
                    <p:cTn id="74" fill="hold" nodeType="clickPar">
                      <p:stCondLst>
                        <p:cond delay="0"/>
                      </p:stCondLst>
                      <p:childTnLst>
                        <p:par>
                          <p:cTn id="75" fill="hold" nodeType="withGroup">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41"/>
                                        </p:tgtEl>
                                        <p:attrNameLst>
                                          <p:attrName>style.visibility</p:attrName>
                                        </p:attrNameLst>
                                      </p:cBhvr>
                                      <p:to>
                                        <p:strVal val="visible"/>
                                      </p:to>
                                    </p:set>
                                    <p:anim calcmode="lin" valueType="num">
                                      <p:cBhvr additive="base">
                                        <p:cTn id="78" dur="1000" fill="hold"/>
                                        <p:tgtEl>
                                          <p:spTgt spid="41"/>
                                        </p:tgtEl>
                                        <p:attrNameLst>
                                          <p:attrName>ppt_x</p:attrName>
                                        </p:attrNameLst>
                                      </p:cBhvr>
                                      <p:tavLst>
                                        <p:tav tm="0">
                                          <p:val>
                                            <p:strVal val="#ppt_x"/>
                                          </p:val>
                                        </p:tav>
                                        <p:tav tm="100000">
                                          <p:val>
                                            <p:strVal val="#ppt_x"/>
                                          </p:val>
                                        </p:tav>
                                      </p:tavLst>
                                    </p:anim>
                                    <p:anim calcmode="lin" valueType="num">
                                      <p:cBhvr additive="base">
                                        <p:cTn id="79" dur="10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9"/>
                  </p:tgtEl>
                </p:cond>
              </p:nextCondLst>
            </p:seq>
            <p:seq concurrent="1" nextAc="seek">
              <p:cTn id="80" restart="whenNotActive" fill="hold" evtFilter="cancelBubble" nodeType="interactiveSeq">
                <p:stCondLst>
                  <p:cond evt="onClick" delay="0">
                    <p:tgtEl>
                      <p:spTgt spid="4"/>
                    </p:tgtEl>
                  </p:cond>
                </p:stCondLst>
                <p:endSync evt="end" delay="0">
                  <p:rtn val="all"/>
                </p:endSync>
                <p:childTnLst>
                  <p:par>
                    <p:cTn id="81" fill="hold" nodeType="clickPar">
                      <p:stCondLst>
                        <p:cond delay="0"/>
                      </p:stCondLst>
                      <p:childTnLst>
                        <p:par>
                          <p:cTn id="82" fill="hold" nodeType="withGroup">
                            <p:stCondLst>
                              <p:cond delay="0"/>
                            </p:stCondLst>
                            <p:childTnLst>
                              <p:par>
                                <p:cTn id="83" presetID="16" presetClass="entr" presetSubtype="21" fill="hold" grpId="0" nodeType="clickEffect">
                                  <p:stCondLst>
                                    <p:cond delay="0"/>
                                  </p:stCondLst>
                                  <p:childTnLst>
                                    <p:set>
                                      <p:cBhvr>
                                        <p:cTn id="84" dur="1" fill="hold">
                                          <p:stCondLst>
                                            <p:cond delay="0"/>
                                          </p:stCondLst>
                                        </p:cTn>
                                        <p:tgtEl>
                                          <p:spTgt spid="7"/>
                                        </p:tgtEl>
                                        <p:attrNameLst>
                                          <p:attrName>style.visibility</p:attrName>
                                        </p:attrNameLst>
                                      </p:cBhvr>
                                      <p:to>
                                        <p:strVal val="visible"/>
                                      </p:to>
                                    </p:set>
                                    <p:animEffect transition="in" filter="barn(inVertical)">
                                      <p:cBhvr>
                                        <p:cTn id="85" dur="1000"/>
                                        <p:tgtEl>
                                          <p:spTgt spid="7"/>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2" presetClass="exit" presetSubtype="4" fill="hold" grpId="1" nodeType="clickEffect">
                                  <p:stCondLst>
                                    <p:cond delay="0"/>
                                  </p:stCondLst>
                                  <p:childTnLst>
                                    <p:anim calcmode="lin" valueType="num">
                                      <p:cBhvr additive="base">
                                        <p:cTn id="89" dur="500"/>
                                        <p:tgtEl>
                                          <p:spTgt spid="35"/>
                                        </p:tgtEl>
                                        <p:attrNameLst>
                                          <p:attrName>ppt_x</p:attrName>
                                        </p:attrNameLst>
                                      </p:cBhvr>
                                      <p:tavLst>
                                        <p:tav tm="0">
                                          <p:val>
                                            <p:strVal val="ppt_x"/>
                                          </p:val>
                                        </p:tav>
                                        <p:tav tm="100000">
                                          <p:val>
                                            <p:strVal val="ppt_x"/>
                                          </p:val>
                                        </p:tav>
                                      </p:tavLst>
                                    </p:anim>
                                    <p:anim calcmode="lin" valueType="num">
                                      <p:cBhvr additive="base">
                                        <p:cTn id="90" dur="500"/>
                                        <p:tgtEl>
                                          <p:spTgt spid="35"/>
                                        </p:tgtEl>
                                        <p:attrNameLst>
                                          <p:attrName>ppt_y</p:attrName>
                                        </p:attrNameLst>
                                      </p:cBhvr>
                                      <p:tavLst>
                                        <p:tav tm="0">
                                          <p:val>
                                            <p:strVal val="ppt_y"/>
                                          </p:val>
                                        </p:tav>
                                        <p:tav tm="100000">
                                          <p:val>
                                            <p:strVal val="1+ppt_h/2"/>
                                          </p:val>
                                        </p:tav>
                                      </p:tavLst>
                                    </p:anim>
                                    <p:set>
                                      <p:cBhvr>
                                        <p:cTn id="91"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92" restart="whenNotActive" fill="hold" evtFilter="cancelBubble" nodeType="interactiveSeq">
                <p:stCondLst>
                  <p:cond evt="onClick" delay="0">
                    <p:tgtEl>
                      <p:spTgt spid="10"/>
                    </p:tgtEl>
                  </p:cond>
                </p:stCondLst>
                <p:endSync evt="end" delay="0">
                  <p:rtn val="all"/>
                </p:endSync>
                <p:childTnLst>
                  <p:par>
                    <p:cTn id="93" fill="hold" nodeType="clickPar">
                      <p:stCondLst>
                        <p:cond delay="0"/>
                      </p:stCondLst>
                      <p:childTnLst>
                        <p:par>
                          <p:cTn id="94" fill="hold" nodeType="withGroup">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barn(inVertical)">
                                      <p:cBhvr>
                                        <p:cTn id="97" dur="1000"/>
                                        <p:tgtEl>
                                          <p:spTgt spid="21"/>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2" presetClass="exit" presetSubtype="4" fill="hold" grpId="1" nodeType="clickEffect">
                                  <p:stCondLst>
                                    <p:cond delay="0"/>
                                  </p:stCondLst>
                                  <p:childTnLst>
                                    <p:anim calcmode="lin" valueType="num">
                                      <p:cBhvr additive="base">
                                        <p:cTn id="101" dur="500"/>
                                        <p:tgtEl>
                                          <p:spTgt spid="36"/>
                                        </p:tgtEl>
                                        <p:attrNameLst>
                                          <p:attrName>ppt_x</p:attrName>
                                        </p:attrNameLst>
                                      </p:cBhvr>
                                      <p:tavLst>
                                        <p:tav tm="0">
                                          <p:val>
                                            <p:strVal val="ppt_x"/>
                                          </p:val>
                                        </p:tav>
                                        <p:tav tm="100000">
                                          <p:val>
                                            <p:strVal val="ppt_x"/>
                                          </p:val>
                                        </p:tav>
                                      </p:tavLst>
                                    </p:anim>
                                    <p:anim calcmode="lin" valueType="num">
                                      <p:cBhvr additive="base">
                                        <p:cTn id="102" dur="500"/>
                                        <p:tgtEl>
                                          <p:spTgt spid="36"/>
                                        </p:tgtEl>
                                        <p:attrNameLst>
                                          <p:attrName>ppt_y</p:attrName>
                                        </p:attrNameLst>
                                      </p:cBhvr>
                                      <p:tavLst>
                                        <p:tav tm="0">
                                          <p:val>
                                            <p:strVal val="ppt_y"/>
                                          </p:val>
                                        </p:tav>
                                        <p:tav tm="100000">
                                          <p:val>
                                            <p:strVal val="1+ppt_h/2"/>
                                          </p:val>
                                        </p:tav>
                                      </p:tavLst>
                                    </p:anim>
                                    <p:set>
                                      <p:cBhvr>
                                        <p:cTn id="103"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04" restart="whenNotActive" fill="hold" evtFilter="cancelBubble" nodeType="interactiveSeq">
                <p:stCondLst>
                  <p:cond evt="onClick" delay="0">
                    <p:tgtEl>
                      <p:spTgt spid="12"/>
                    </p:tgtEl>
                  </p:cond>
                </p:stCondLst>
                <p:endSync evt="end" delay="0">
                  <p:rtn val="all"/>
                </p:endSync>
                <p:childTnLst>
                  <p:par>
                    <p:cTn id="105" fill="hold" nodeType="clickPar">
                      <p:stCondLst>
                        <p:cond delay="0"/>
                      </p:stCondLst>
                      <p:childTnLst>
                        <p:par>
                          <p:cTn id="106" fill="hold" nodeType="withGroup">
                            <p:stCondLst>
                              <p:cond delay="0"/>
                            </p:stCondLst>
                            <p:childTnLst>
                              <p:par>
                                <p:cTn id="107" presetID="16" presetClass="entr" presetSubtype="21" fill="hold" grpId="0" nodeType="clickEffect">
                                  <p:stCondLst>
                                    <p:cond delay="0"/>
                                  </p:stCondLst>
                                  <p:childTnLst>
                                    <p:set>
                                      <p:cBhvr>
                                        <p:cTn id="108" dur="1" fill="hold">
                                          <p:stCondLst>
                                            <p:cond delay="0"/>
                                          </p:stCondLst>
                                        </p:cTn>
                                        <p:tgtEl>
                                          <p:spTgt spid="22"/>
                                        </p:tgtEl>
                                        <p:attrNameLst>
                                          <p:attrName>style.visibility</p:attrName>
                                        </p:attrNameLst>
                                      </p:cBhvr>
                                      <p:to>
                                        <p:strVal val="visible"/>
                                      </p:to>
                                    </p:set>
                                    <p:animEffect transition="in" filter="barn(inVertical)">
                                      <p:cBhvr>
                                        <p:cTn id="109" dur="1000"/>
                                        <p:tgtEl>
                                          <p:spTgt spid="22"/>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 presetClass="exit" presetSubtype="4" fill="hold" grpId="1" nodeType="clickEffect">
                                  <p:stCondLst>
                                    <p:cond delay="0"/>
                                  </p:stCondLst>
                                  <p:childTnLst>
                                    <p:anim calcmode="lin" valueType="num">
                                      <p:cBhvr additive="base">
                                        <p:cTn id="113" dur="1000"/>
                                        <p:tgtEl>
                                          <p:spTgt spid="37"/>
                                        </p:tgtEl>
                                        <p:attrNameLst>
                                          <p:attrName>ppt_x</p:attrName>
                                        </p:attrNameLst>
                                      </p:cBhvr>
                                      <p:tavLst>
                                        <p:tav tm="0">
                                          <p:val>
                                            <p:strVal val="ppt_x"/>
                                          </p:val>
                                        </p:tav>
                                        <p:tav tm="100000">
                                          <p:val>
                                            <p:strVal val="ppt_x"/>
                                          </p:val>
                                        </p:tav>
                                      </p:tavLst>
                                    </p:anim>
                                    <p:anim calcmode="lin" valueType="num">
                                      <p:cBhvr additive="base">
                                        <p:cTn id="114" dur="1000"/>
                                        <p:tgtEl>
                                          <p:spTgt spid="37"/>
                                        </p:tgtEl>
                                        <p:attrNameLst>
                                          <p:attrName>ppt_y</p:attrName>
                                        </p:attrNameLst>
                                      </p:cBhvr>
                                      <p:tavLst>
                                        <p:tav tm="0">
                                          <p:val>
                                            <p:strVal val="ppt_y"/>
                                          </p:val>
                                        </p:tav>
                                        <p:tav tm="100000">
                                          <p:val>
                                            <p:strVal val="1+ppt_h/2"/>
                                          </p:val>
                                        </p:tav>
                                      </p:tavLst>
                                    </p:anim>
                                    <p:set>
                                      <p:cBhvr>
                                        <p:cTn id="115" dur="1" fill="hold">
                                          <p:stCondLst>
                                            <p:cond delay="9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116" restart="whenNotActive" fill="hold" evtFilter="cancelBubble" nodeType="interactiveSeq">
                <p:stCondLst>
                  <p:cond evt="onClick" delay="0">
                    <p:tgtEl>
                      <p:spTgt spid="14"/>
                    </p:tgtEl>
                  </p:cond>
                </p:stCondLst>
                <p:endSync evt="end" delay="0">
                  <p:rtn val="all"/>
                </p:endSync>
                <p:childTnLst>
                  <p:par>
                    <p:cTn id="117" fill="hold" nodeType="clickPar">
                      <p:stCondLst>
                        <p:cond delay="0"/>
                      </p:stCondLst>
                      <p:childTnLst>
                        <p:par>
                          <p:cTn id="118" fill="hold" nodeType="withGroup">
                            <p:stCondLst>
                              <p:cond delay="0"/>
                            </p:stCondLst>
                            <p:childTnLst>
                              <p:par>
                                <p:cTn id="119" presetID="16" presetClass="entr" presetSubtype="21" fill="hold" grpId="0" nodeType="clickEffect">
                                  <p:stCondLst>
                                    <p:cond delay="0"/>
                                  </p:stCondLst>
                                  <p:childTnLst>
                                    <p:set>
                                      <p:cBhvr>
                                        <p:cTn id="120" dur="1" fill="hold">
                                          <p:stCondLst>
                                            <p:cond delay="0"/>
                                          </p:stCondLst>
                                        </p:cTn>
                                        <p:tgtEl>
                                          <p:spTgt spid="8"/>
                                        </p:tgtEl>
                                        <p:attrNameLst>
                                          <p:attrName>style.visibility</p:attrName>
                                        </p:attrNameLst>
                                      </p:cBhvr>
                                      <p:to>
                                        <p:strVal val="visible"/>
                                      </p:to>
                                    </p:set>
                                    <p:animEffect transition="in" filter="barn(inVertical)">
                                      <p:cBhvr>
                                        <p:cTn id="121" dur="1000"/>
                                        <p:tgtEl>
                                          <p:spTgt spid="8"/>
                                        </p:tgtEl>
                                      </p:cBhvr>
                                    </p:animEffect>
                                  </p:childTnLst>
                                </p:cTn>
                              </p:par>
                            </p:childTnLst>
                          </p:cTn>
                        </p:par>
                      </p:childTnLst>
                    </p:cTn>
                  </p:par>
                  <p:par>
                    <p:cTn id="122" fill="hold" nodeType="clickPar">
                      <p:stCondLst>
                        <p:cond delay="indefinite"/>
                      </p:stCondLst>
                      <p:childTnLst>
                        <p:par>
                          <p:cTn id="123" fill="hold" nodeType="withGroup">
                            <p:stCondLst>
                              <p:cond delay="0"/>
                            </p:stCondLst>
                            <p:childTnLst>
                              <p:par>
                                <p:cTn id="124" presetID="2" presetClass="exit" presetSubtype="4" fill="hold" grpId="1" nodeType="clickEffect">
                                  <p:stCondLst>
                                    <p:cond delay="0"/>
                                  </p:stCondLst>
                                  <p:childTnLst>
                                    <p:anim calcmode="lin" valueType="num">
                                      <p:cBhvr additive="base">
                                        <p:cTn id="125" dur="1000"/>
                                        <p:tgtEl>
                                          <p:spTgt spid="38"/>
                                        </p:tgtEl>
                                        <p:attrNameLst>
                                          <p:attrName>ppt_x</p:attrName>
                                        </p:attrNameLst>
                                      </p:cBhvr>
                                      <p:tavLst>
                                        <p:tav tm="0">
                                          <p:val>
                                            <p:strVal val="ppt_x"/>
                                          </p:val>
                                        </p:tav>
                                        <p:tav tm="100000">
                                          <p:val>
                                            <p:strVal val="ppt_x"/>
                                          </p:val>
                                        </p:tav>
                                      </p:tavLst>
                                    </p:anim>
                                    <p:anim calcmode="lin" valueType="num">
                                      <p:cBhvr additive="base">
                                        <p:cTn id="126" dur="1000"/>
                                        <p:tgtEl>
                                          <p:spTgt spid="38"/>
                                        </p:tgtEl>
                                        <p:attrNameLst>
                                          <p:attrName>ppt_y</p:attrName>
                                        </p:attrNameLst>
                                      </p:cBhvr>
                                      <p:tavLst>
                                        <p:tav tm="0">
                                          <p:val>
                                            <p:strVal val="ppt_y"/>
                                          </p:val>
                                        </p:tav>
                                        <p:tav tm="100000">
                                          <p:val>
                                            <p:strVal val="1+ppt_h/2"/>
                                          </p:val>
                                        </p:tav>
                                      </p:tavLst>
                                    </p:anim>
                                    <p:set>
                                      <p:cBhvr>
                                        <p:cTn id="127" dur="1" fill="hold">
                                          <p:stCondLst>
                                            <p:cond delay="9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28" restart="whenNotActive" fill="hold" evtFilter="cancelBubble" nodeType="interactiveSeq">
                <p:stCondLst>
                  <p:cond evt="onClick" delay="0">
                    <p:tgtEl>
                      <p:spTgt spid="16"/>
                    </p:tgtEl>
                  </p:cond>
                </p:stCondLst>
                <p:endSync evt="end" delay="0">
                  <p:rtn val="all"/>
                </p:endSync>
                <p:childTnLst>
                  <p:par>
                    <p:cTn id="129" fill="hold" nodeType="clickPar">
                      <p:stCondLst>
                        <p:cond delay="0"/>
                      </p:stCondLst>
                      <p:childTnLst>
                        <p:par>
                          <p:cTn id="130" fill="hold" nodeType="withGroup">
                            <p:stCondLst>
                              <p:cond delay="0"/>
                            </p:stCondLst>
                            <p:childTnLst>
                              <p:par>
                                <p:cTn id="131" presetID="16" presetClass="entr" presetSubtype="21" fill="hold" grpId="0" nodeType="clickEffect">
                                  <p:stCondLst>
                                    <p:cond delay="0"/>
                                  </p:stCondLst>
                                  <p:childTnLst>
                                    <p:set>
                                      <p:cBhvr>
                                        <p:cTn id="132" dur="1" fill="hold">
                                          <p:stCondLst>
                                            <p:cond delay="0"/>
                                          </p:stCondLst>
                                        </p:cTn>
                                        <p:tgtEl>
                                          <p:spTgt spid="23"/>
                                        </p:tgtEl>
                                        <p:attrNameLst>
                                          <p:attrName>style.visibility</p:attrName>
                                        </p:attrNameLst>
                                      </p:cBhvr>
                                      <p:to>
                                        <p:strVal val="visible"/>
                                      </p:to>
                                    </p:set>
                                    <p:animEffect transition="in" filter="barn(inVertical)">
                                      <p:cBhvr>
                                        <p:cTn id="133" dur="1000"/>
                                        <p:tgtEl>
                                          <p:spTgt spid="23"/>
                                        </p:tgtEl>
                                      </p:cBhvr>
                                    </p:animEffect>
                                  </p:childTnLst>
                                </p:cTn>
                              </p:par>
                            </p:childTnLst>
                          </p:cTn>
                        </p:par>
                      </p:childTnLst>
                    </p:cTn>
                  </p:par>
                  <p:par>
                    <p:cTn id="134" fill="hold" nodeType="clickPar">
                      <p:stCondLst>
                        <p:cond delay="indefinite"/>
                      </p:stCondLst>
                      <p:childTnLst>
                        <p:par>
                          <p:cTn id="135" fill="hold" nodeType="withGroup">
                            <p:stCondLst>
                              <p:cond delay="0"/>
                            </p:stCondLst>
                            <p:childTnLst>
                              <p:par>
                                <p:cTn id="136" presetID="2" presetClass="exit" presetSubtype="4" fill="hold" grpId="1" nodeType="clickEffect">
                                  <p:stCondLst>
                                    <p:cond delay="0"/>
                                  </p:stCondLst>
                                  <p:childTnLst>
                                    <p:anim calcmode="lin" valueType="num">
                                      <p:cBhvr additive="base">
                                        <p:cTn id="137" dur="500"/>
                                        <p:tgtEl>
                                          <p:spTgt spid="39"/>
                                        </p:tgtEl>
                                        <p:attrNameLst>
                                          <p:attrName>ppt_x</p:attrName>
                                        </p:attrNameLst>
                                      </p:cBhvr>
                                      <p:tavLst>
                                        <p:tav tm="0">
                                          <p:val>
                                            <p:strVal val="ppt_x"/>
                                          </p:val>
                                        </p:tav>
                                        <p:tav tm="100000">
                                          <p:val>
                                            <p:strVal val="ppt_x"/>
                                          </p:val>
                                        </p:tav>
                                      </p:tavLst>
                                    </p:anim>
                                    <p:anim calcmode="lin" valueType="num">
                                      <p:cBhvr additive="base">
                                        <p:cTn id="138" dur="500"/>
                                        <p:tgtEl>
                                          <p:spTgt spid="39"/>
                                        </p:tgtEl>
                                        <p:attrNameLst>
                                          <p:attrName>ppt_y</p:attrName>
                                        </p:attrNameLst>
                                      </p:cBhvr>
                                      <p:tavLst>
                                        <p:tav tm="0">
                                          <p:val>
                                            <p:strVal val="ppt_y"/>
                                          </p:val>
                                        </p:tav>
                                        <p:tav tm="100000">
                                          <p:val>
                                            <p:strVal val="1+ppt_h/2"/>
                                          </p:val>
                                        </p:tav>
                                      </p:tavLst>
                                    </p:anim>
                                    <p:set>
                                      <p:cBhvr>
                                        <p:cTn id="139"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40" restart="whenNotActive" fill="hold" evtFilter="cancelBubble" nodeType="interactiveSeq">
                <p:stCondLst>
                  <p:cond evt="onClick" delay="0">
                    <p:tgtEl>
                      <p:spTgt spid="18"/>
                    </p:tgtEl>
                  </p:cond>
                </p:stCondLst>
                <p:endSync evt="end" delay="0">
                  <p:rtn val="all"/>
                </p:endSync>
                <p:childTnLst>
                  <p:par>
                    <p:cTn id="141" fill="hold" nodeType="clickPar">
                      <p:stCondLst>
                        <p:cond delay="0"/>
                      </p:stCondLst>
                      <p:childTnLst>
                        <p:par>
                          <p:cTn id="142" fill="hold" nodeType="withGroup">
                            <p:stCondLst>
                              <p:cond delay="0"/>
                            </p:stCondLst>
                            <p:childTnLst>
                              <p:par>
                                <p:cTn id="143" presetID="16" presetClass="entr" presetSubtype="21" fill="hold" grpId="0" nodeType="clickEffect">
                                  <p:stCondLst>
                                    <p:cond delay="0"/>
                                  </p:stCondLst>
                                  <p:childTnLst>
                                    <p:set>
                                      <p:cBhvr>
                                        <p:cTn id="144" dur="1" fill="hold">
                                          <p:stCondLst>
                                            <p:cond delay="0"/>
                                          </p:stCondLst>
                                        </p:cTn>
                                        <p:tgtEl>
                                          <p:spTgt spid="24"/>
                                        </p:tgtEl>
                                        <p:attrNameLst>
                                          <p:attrName>style.visibility</p:attrName>
                                        </p:attrNameLst>
                                      </p:cBhvr>
                                      <p:to>
                                        <p:strVal val="visible"/>
                                      </p:to>
                                    </p:set>
                                    <p:animEffect transition="in" filter="barn(inVertical)">
                                      <p:cBhvr>
                                        <p:cTn id="145" dur="1000"/>
                                        <p:tgtEl>
                                          <p:spTgt spid="24"/>
                                        </p:tgtEl>
                                      </p:cBhvr>
                                    </p:animEffect>
                                  </p:childTnLst>
                                </p:cTn>
                              </p:par>
                            </p:childTnLst>
                          </p:cTn>
                        </p:par>
                      </p:childTnLst>
                    </p:cTn>
                  </p:par>
                  <p:par>
                    <p:cTn id="146" fill="hold" nodeType="clickPar">
                      <p:stCondLst>
                        <p:cond delay="indefinite"/>
                      </p:stCondLst>
                      <p:childTnLst>
                        <p:par>
                          <p:cTn id="147" fill="hold" nodeType="withGroup">
                            <p:stCondLst>
                              <p:cond delay="0"/>
                            </p:stCondLst>
                            <p:childTnLst>
                              <p:par>
                                <p:cTn id="148" presetID="2" presetClass="exit" presetSubtype="4" fill="hold" grpId="1" nodeType="clickEffect">
                                  <p:stCondLst>
                                    <p:cond delay="0"/>
                                  </p:stCondLst>
                                  <p:childTnLst>
                                    <p:anim calcmode="lin" valueType="num">
                                      <p:cBhvr additive="base">
                                        <p:cTn id="149" dur="1000"/>
                                        <p:tgtEl>
                                          <p:spTgt spid="40"/>
                                        </p:tgtEl>
                                        <p:attrNameLst>
                                          <p:attrName>ppt_x</p:attrName>
                                        </p:attrNameLst>
                                      </p:cBhvr>
                                      <p:tavLst>
                                        <p:tav tm="0">
                                          <p:val>
                                            <p:strVal val="ppt_x"/>
                                          </p:val>
                                        </p:tav>
                                        <p:tav tm="100000">
                                          <p:val>
                                            <p:strVal val="ppt_x"/>
                                          </p:val>
                                        </p:tav>
                                      </p:tavLst>
                                    </p:anim>
                                    <p:anim calcmode="lin" valueType="num">
                                      <p:cBhvr additive="base">
                                        <p:cTn id="150" dur="1000"/>
                                        <p:tgtEl>
                                          <p:spTgt spid="40"/>
                                        </p:tgtEl>
                                        <p:attrNameLst>
                                          <p:attrName>ppt_y</p:attrName>
                                        </p:attrNameLst>
                                      </p:cBhvr>
                                      <p:tavLst>
                                        <p:tav tm="0">
                                          <p:val>
                                            <p:strVal val="ppt_y"/>
                                          </p:val>
                                        </p:tav>
                                        <p:tav tm="100000">
                                          <p:val>
                                            <p:strVal val="1+ppt_h/2"/>
                                          </p:val>
                                        </p:tav>
                                      </p:tavLst>
                                    </p:anim>
                                    <p:set>
                                      <p:cBhvr>
                                        <p:cTn id="151" dur="1" fill="hold">
                                          <p:stCondLst>
                                            <p:cond delay="9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52" restart="whenNotActive" fill="hold" evtFilter="cancelBubble" nodeType="interactiveSeq">
                <p:stCondLst>
                  <p:cond evt="onClick" delay="0">
                    <p:tgtEl>
                      <p:spTgt spid="20"/>
                    </p:tgtEl>
                  </p:cond>
                </p:stCondLst>
                <p:endSync evt="end" delay="0">
                  <p:rtn val="all"/>
                </p:endSync>
                <p:childTnLst>
                  <p:par>
                    <p:cTn id="153" fill="hold" nodeType="clickPar">
                      <p:stCondLst>
                        <p:cond delay="0"/>
                      </p:stCondLst>
                      <p:childTnLst>
                        <p:par>
                          <p:cTn id="154" fill="hold" nodeType="withGroup">
                            <p:stCondLst>
                              <p:cond delay="0"/>
                            </p:stCondLst>
                            <p:childTnLst>
                              <p:par>
                                <p:cTn id="155" presetID="16" presetClass="entr" presetSubtype="21" fill="hold" grpId="0" nodeType="clickEffect">
                                  <p:stCondLst>
                                    <p:cond delay="0"/>
                                  </p:stCondLst>
                                  <p:childTnLst>
                                    <p:set>
                                      <p:cBhvr>
                                        <p:cTn id="156" dur="1" fill="hold">
                                          <p:stCondLst>
                                            <p:cond delay="0"/>
                                          </p:stCondLst>
                                        </p:cTn>
                                        <p:tgtEl>
                                          <p:spTgt spid="25"/>
                                        </p:tgtEl>
                                        <p:attrNameLst>
                                          <p:attrName>style.visibility</p:attrName>
                                        </p:attrNameLst>
                                      </p:cBhvr>
                                      <p:to>
                                        <p:strVal val="visible"/>
                                      </p:to>
                                    </p:set>
                                    <p:animEffect transition="in" filter="barn(inVertical)">
                                      <p:cBhvr>
                                        <p:cTn id="157" dur="1000"/>
                                        <p:tgtEl>
                                          <p:spTgt spid="25"/>
                                        </p:tgtEl>
                                      </p:cBhvr>
                                    </p:animEffect>
                                  </p:childTnLst>
                                </p:cTn>
                              </p:par>
                            </p:childTnLst>
                          </p:cTn>
                        </p:par>
                      </p:childTnLst>
                    </p:cTn>
                  </p:par>
                  <p:par>
                    <p:cTn id="158" fill="hold" nodeType="clickPar">
                      <p:stCondLst>
                        <p:cond delay="indefinite"/>
                      </p:stCondLst>
                      <p:childTnLst>
                        <p:par>
                          <p:cTn id="159" fill="hold" nodeType="withGroup">
                            <p:stCondLst>
                              <p:cond delay="0"/>
                            </p:stCondLst>
                            <p:childTnLst>
                              <p:par>
                                <p:cTn id="160" presetID="2" presetClass="exit" presetSubtype="4" fill="hold" grpId="1" nodeType="clickEffect">
                                  <p:stCondLst>
                                    <p:cond delay="0"/>
                                  </p:stCondLst>
                                  <p:childTnLst>
                                    <p:anim calcmode="lin" valueType="num">
                                      <p:cBhvr additive="base">
                                        <p:cTn id="161" dur="500"/>
                                        <p:tgtEl>
                                          <p:spTgt spid="41"/>
                                        </p:tgtEl>
                                        <p:attrNameLst>
                                          <p:attrName>ppt_x</p:attrName>
                                        </p:attrNameLst>
                                      </p:cBhvr>
                                      <p:tavLst>
                                        <p:tav tm="0">
                                          <p:val>
                                            <p:strVal val="ppt_x"/>
                                          </p:val>
                                        </p:tav>
                                        <p:tav tm="100000">
                                          <p:val>
                                            <p:strVal val="ppt_x"/>
                                          </p:val>
                                        </p:tav>
                                      </p:tavLst>
                                    </p:anim>
                                    <p:anim calcmode="lin" valueType="num">
                                      <p:cBhvr additive="base">
                                        <p:cTn id="162" dur="500"/>
                                        <p:tgtEl>
                                          <p:spTgt spid="41"/>
                                        </p:tgtEl>
                                        <p:attrNameLst>
                                          <p:attrName>ppt_y</p:attrName>
                                        </p:attrNameLst>
                                      </p:cBhvr>
                                      <p:tavLst>
                                        <p:tav tm="0">
                                          <p:val>
                                            <p:strVal val="ppt_y"/>
                                          </p:val>
                                        </p:tav>
                                        <p:tav tm="100000">
                                          <p:val>
                                            <p:strVal val="1+ppt_h/2"/>
                                          </p:val>
                                        </p:tav>
                                      </p:tavLst>
                                    </p:anim>
                                    <p:set>
                                      <p:cBhvr>
                                        <p:cTn id="163"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bldLst>
      <p:bldP spid="7" grpId="0" animBg="1"/>
      <p:bldP spid="8" grpId="0"/>
      <p:bldP spid="21" grpId="0"/>
      <p:bldP spid="22" grpId="0"/>
      <p:bldP spid="23" grpId="0"/>
      <p:bldP spid="24" grpId="0"/>
      <p:bldP spid="25" grpId="0"/>
      <p:bldP spid="35" grpId="0"/>
      <p:bldP spid="35" grpId="1"/>
      <p:bldP spid="36" grpId="0"/>
      <p:bldP spid="36" grpId="1"/>
      <p:bldP spid="37" grpId="0"/>
      <p:bldP spid="37" grpId="1"/>
      <p:bldP spid="38" grpId="0"/>
      <p:bldP spid="38" grpId="1"/>
      <p:bldP spid="39" grpId="0"/>
      <p:bldP spid="39" grpId="1"/>
      <p:bldP spid="40" grpId="0"/>
      <p:bldP spid="40" grpId="1"/>
      <p:bldP spid="41" grpId="0"/>
      <p:bldP spid="41" grpId="1"/>
      <p:bldP spid="29" grpId="0"/>
      <p:bldP spid="31" grpId="0"/>
      <p:bldP spid="33" grpId="0"/>
      <p:bldP spid="34" grpId="0"/>
      <p:bldP spid="42" grpId="0"/>
      <p:bldP spid="4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3DE9B464-E7D5-4CAB-9097-723995DB4958}"/>
              </a:ext>
            </a:extLst>
          </p:cNvPr>
          <p:cNvSpPr/>
          <p:nvPr/>
        </p:nvSpPr>
        <p:spPr>
          <a:xfrm>
            <a:off x="1086706" y="-2095352"/>
            <a:ext cx="10018590" cy="4545411"/>
          </a:xfrm>
          <a:prstGeom prst="ellipse">
            <a:avLst/>
          </a:prstGeom>
          <a:solidFill>
            <a:srgbClr val="726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endParaRPr>
          </a:p>
        </p:txBody>
      </p:sp>
      <p:sp>
        <p:nvSpPr>
          <p:cNvPr id="11" name="AutoShape 4">
            <a:extLst>
              <a:ext uri="{FF2B5EF4-FFF2-40B4-BE49-F238E27FC236}">
                <a16:creationId xmlns:a16="http://schemas.microsoft.com/office/drawing/2014/main" id="{62D7C775-38E2-4C80-AA58-67981A55E3F9}"/>
              </a:ext>
            </a:extLst>
          </p:cNvPr>
          <p:cNvSpPr/>
          <p:nvPr/>
        </p:nvSpPr>
        <p:spPr>
          <a:xfrm>
            <a:off x="521709" y="4500872"/>
            <a:ext cx="10583587" cy="0"/>
          </a:xfrm>
          <a:prstGeom prst="line">
            <a:avLst/>
          </a:prstGeom>
          <a:ln w="38100" cap="flat">
            <a:solidFill>
              <a:srgbClr val="726753"/>
            </a:solidFill>
            <a:prstDash val="solid"/>
            <a:headEnd type="none" w="sm" len="sm"/>
            <a:tailEnd type="none" w="sm" len="sm"/>
          </a:ln>
        </p:spPr>
        <p:txBody>
          <a:bodyPr/>
          <a:lstStyle/>
          <a:p>
            <a:endParaRPr lang="en-US" sz="1200" dirty="0">
              <a:latin typeface="Times New Roman" panose="02020603050405020304" pitchFamily="18" charset="0"/>
            </a:endParaRPr>
          </a:p>
        </p:txBody>
      </p:sp>
      <p:sp>
        <p:nvSpPr>
          <p:cNvPr id="12" name="AutoShape 4">
            <a:extLst>
              <a:ext uri="{FF2B5EF4-FFF2-40B4-BE49-F238E27FC236}">
                <a16:creationId xmlns:a16="http://schemas.microsoft.com/office/drawing/2014/main" id="{00EE78D4-B12B-40B2-83C1-82EDFAFDE6FF}"/>
              </a:ext>
            </a:extLst>
          </p:cNvPr>
          <p:cNvSpPr/>
          <p:nvPr/>
        </p:nvSpPr>
        <p:spPr>
          <a:xfrm>
            <a:off x="521709" y="6072259"/>
            <a:ext cx="10583587" cy="0"/>
          </a:xfrm>
          <a:prstGeom prst="line">
            <a:avLst/>
          </a:prstGeom>
          <a:ln w="38100" cap="flat">
            <a:solidFill>
              <a:srgbClr val="726753"/>
            </a:solidFill>
            <a:prstDash val="solid"/>
            <a:headEnd type="none" w="sm" len="sm"/>
            <a:tailEnd type="none" w="sm" len="sm"/>
          </a:ln>
        </p:spPr>
        <p:txBody>
          <a:bodyPr/>
          <a:lstStyle/>
          <a:p>
            <a:endParaRPr lang="en-US" sz="1200" dirty="0">
              <a:latin typeface="Times New Roman" panose="02020603050405020304" pitchFamily="18" charset="0"/>
            </a:endParaRPr>
          </a:p>
        </p:txBody>
      </p:sp>
      <p:sp>
        <p:nvSpPr>
          <p:cNvPr id="6" name="Google Shape;265;p38">
            <a:extLst>
              <a:ext uri="{FF2B5EF4-FFF2-40B4-BE49-F238E27FC236}">
                <a16:creationId xmlns:a16="http://schemas.microsoft.com/office/drawing/2014/main" id="{F2AA123C-765E-4E70-9387-C177667C5B98}"/>
              </a:ext>
            </a:extLst>
          </p:cNvPr>
          <p:cNvSpPr txBox="1">
            <a:spLocks/>
          </p:cNvSpPr>
          <p:nvPr/>
        </p:nvSpPr>
        <p:spPr>
          <a:xfrm>
            <a:off x="3492500" y="2441198"/>
            <a:ext cx="4572000" cy="561200"/>
          </a:xfrm>
          <a:prstGeom prst="rect">
            <a:avLst/>
          </a:prstGeom>
        </p:spPr>
        <p:txBody>
          <a:bodyPr spcFirstLastPara="1" wrap="square" lIns="60950" tIns="60950" rIns="60950" bIns="6095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sz="2133" b="1" dirty="0">
              <a:solidFill>
                <a:srgbClr val="C00000"/>
              </a:solidFill>
              <a:latin typeface="Times New Roman" panose="02020603050405020304" pitchFamily="18" charset="0"/>
              <a:cs typeface="#9Slide04 Taviraj ExtraBold" pitchFamily="2" charset="-34"/>
            </a:endParaRPr>
          </a:p>
        </p:txBody>
      </p:sp>
      <p:sp>
        <p:nvSpPr>
          <p:cNvPr id="8" name="TextBox 7">
            <a:extLst>
              <a:ext uri="{FF2B5EF4-FFF2-40B4-BE49-F238E27FC236}">
                <a16:creationId xmlns:a16="http://schemas.microsoft.com/office/drawing/2014/main" id="{B725C538-011D-490D-BE5B-40B94FD33176}"/>
              </a:ext>
            </a:extLst>
          </p:cNvPr>
          <p:cNvSpPr txBox="1"/>
          <p:nvPr/>
        </p:nvSpPr>
        <p:spPr>
          <a:xfrm>
            <a:off x="2286000" y="4644768"/>
            <a:ext cx="7620000" cy="1323439"/>
          </a:xfrm>
          <a:prstGeom prst="rect">
            <a:avLst/>
          </a:prstGeom>
          <a:noFill/>
        </p:spPr>
        <p:txBody>
          <a:bodyPr wrap="square">
            <a:spAutoFit/>
          </a:bodyPr>
          <a:lstStyle>
            <a:defPPr>
              <a:defRPr lang="en-US"/>
            </a:defPPr>
            <a:lvl1pPr algn="ctr">
              <a:defRPr sz="9600" b="1" cap="all" spc="200">
                <a:solidFill>
                  <a:srgbClr val="726753"/>
                </a:solidFill>
                <a:latin typeface="#9Slide04 Faustina Medium" panose="00000600000000000000" pitchFamily="2" charset="0"/>
                <a:cs typeface="#9Slide04 Taviraj ExtraBold" pitchFamily="2" charset="-34"/>
              </a:defRPr>
            </a:lvl1pPr>
          </a:lstStyle>
          <a:p>
            <a:r>
              <a:rPr lang="en-US" sz="400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BÀI 12</a:t>
            </a:r>
            <a:r>
              <a:rPr lang="x-none" sz="4000">
                <a:solidFill>
                  <a:srgbClr val="FF0000"/>
                </a:solidFill>
                <a:latin typeface="Times New Roman" panose="02020603050405020304" pitchFamily="18" charset="0"/>
                <a:ea typeface="Arial"/>
                <a:cs typeface="Times New Roman" panose="02020603050405020304" pitchFamily="18" charset="0"/>
                <a:sym typeface="Arial"/>
              </a:rPr>
              <a:t> :</a:t>
            </a:r>
            <a:r>
              <a:rPr lang="en-US" sz="400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LIÊN KẾT CỘNG HÓA TRỊ</a:t>
            </a:r>
          </a:p>
        </p:txBody>
      </p:sp>
      <p:sp>
        <p:nvSpPr>
          <p:cNvPr id="16" name="Rectangle 15">
            <a:extLst>
              <a:ext uri="{FF2B5EF4-FFF2-40B4-BE49-F238E27FC236}">
                <a16:creationId xmlns:a16="http://schemas.microsoft.com/office/drawing/2014/main" id="{80B10A64-C2C3-4446-8711-9AA6DE9B5769}"/>
              </a:ext>
            </a:extLst>
          </p:cNvPr>
          <p:cNvSpPr/>
          <p:nvPr/>
        </p:nvSpPr>
        <p:spPr>
          <a:xfrm>
            <a:off x="2895600" y="4161849"/>
            <a:ext cx="6400800" cy="165822"/>
          </a:xfrm>
          <a:prstGeom prst="rect">
            <a:avLst/>
          </a:prstGeom>
          <a:solidFill>
            <a:srgbClr val="726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endParaRPr>
          </a:p>
        </p:txBody>
      </p:sp>
      <p:sp>
        <p:nvSpPr>
          <p:cNvPr id="17" name="Rectangle 16">
            <a:extLst>
              <a:ext uri="{FF2B5EF4-FFF2-40B4-BE49-F238E27FC236}">
                <a16:creationId xmlns:a16="http://schemas.microsoft.com/office/drawing/2014/main" id="{BE37510C-7B25-4BE1-A5A8-9D729F45A525}"/>
              </a:ext>
            </a:extLst>
          </p:cNvPr>
          <p:cNvSpPr/>
          <p:nvPr/>
        </p:nvSpPr>
        <p:spPr>
          <a:xfrm>
            <a:off x="2895600" y="6244673"/>
            <a:ext cx="6400800" cy="165822"/>
          </a:xfrm>
          <a:prstGeom prst="rect">
            <a:avLst/>
          </a:prstGeom>
          <a:solidFill>
            <a:srgbClr val="726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endParaRPr>
          </a:p>
        </p:txBody>
      </p:sp>
      <p:sp>
        <p:nvSpPr>
          <p:cNvPr id="18" name="TextBox 17">
            <a:extLst>
              <a:ext uri="{FF2B5EF4-FFF2-40B4-BE49-F238E27FC236}">
                <a16:creationId xmlns:a16="http://schemas.microsoft.com/office/drawing/2014/main" id="{69DE3957-CB45-49EA-8374-8C6BC209D135}"/>
              </a:ext>
            </a:extLst>
          </p:cNvPr>
          <p:cNvSpPr txBox="1"/>
          <p:nvPr/>
        </p:nvSpPr>
        <p:spPr>
          <a:xfrm>
            <a:off x="2057400" y="331456"/>
            <a:ext cx="8077200" cy="1631216"/>
          </a:xfrm>
          <a:prstGeom prst="rect">
            <a:avLst/>
          </a:prstGeom>
          <a:noFill/>
        </p:spPr>
        <p:txBody>
          <a:bodyPr wrap="square">
            <a:spAutoFit/>
          </a:bodyPr>
          <a:lstStyle>
            <a:defPPr>
              <a:defRPr lang="en-US"/>
            </a:defPPr>
            <a:lvl1pPr algn="ctr">
              <a:defRPr sz="9600" b="1" cap="all" spc="200">
                <a:solidFill>
                  <a:srgbClr val="726753"/>
                </a:solidFill>
                <a:latin typeface="#9Slide04 Faustina Medium" panose="00000600000000000000" pitchFamily="2" charset="0"/>
                <a:cs typeface="#9Slide04 Taviraj ExtraBold" pitchFamily="2" charset="-34"/>
              </a:defRPr>
            </a:lvl1pPr>
          </a:lstStyle>
          <a:p>
            <a:r>
              <a:rPr lang="en-GB" sz="5000" spc="0" dirty="0">
                <a:solidFill>
                  <a:schemeClr val="bg1"/>
                </a:solidFill>
                <a:latin typeface="Times New Roman" panose="02020603050405020304" pitchFamily="18" charset="0"/>
              </a:rPr>
              <a:t>CHÀO MỪNG CÁC EM</a:t>
            </a:r>
          </a:p>
          <a:p>
            <a:r>
              <a:rPr lang="en-GB" sz="5000" spc="0" dirty="0" err="1">
                <a:solidFill>
                  <a:schemeClr val="bg1"/>
                </a:solidFill>
                <a:latin typeface="Times New Roman" panose="02020603050405020304" pitchFamily="18" charset="0"/>
              </a:rPr>
              <a:t>Đến</a:t>
            </a:r>
            <a:r>
              <a:rPr lang="en-GB" sz="5000" spc="0" dirty="0">
                <a:solidFill>
                  <a:schemeClr val="bg1"/>
                </a:solidFill>
                <a:latin typeface="Times New Roman" panose="02020603050405020304" pitchFamily="18" charset="0"/>
              </a:rPr>
              <a:t> </a:t>
            </a:r>
            <a:r>
              <a:rPr lang="en-GB" sz="5000" spc="0" dirty="0" err="1">
                <a:solidFill>
                  <a:schemeClr val="bg1"/>
                </a:solidFill>
                <a:latin typeface="Times New Roman" panose="02020603050405020304" pitchFamily="18" charset="0"/>
              </a:rPr>
              <a:t>với</a:t>
            </a:r>
            <a:r>
              <a:rPr lang="en-GB" sz="5000" spc="0" dirty="0">
                <a:solidFill>
                  <a:schemeClr val="bg1"/>
                </a:solidFill>
                <a:latin typeface="Times New Roman" panose="02020603050405020304" pitchFamily="18" charset="0"/>
              </a:rPr>
              <a:t> </a:t>
            </a:r>
            <a:r>
              <a:rPr lang="en-GB" sz="5000" spc="0" dirty="0" err="1">
                <a:solidFill>
                  <a:schemeClr val="bg1"/>
                </a:solidFill>
                <a:latin typeface="Times New Roman" panose="02020603050405020304" pitchFamily="18" charset="0"/>
              </a:rPr>
              <a:t>buổi</a:t>
            </a:r>
            <a:r>
              <a:rPr lang="en-GB" sz="5000" spc="0" dirty="0">
                <a:solidFill>
                  <a:schemeClr val="bg1"/>
                </a:solidFill>
                <a:latin typeface="Times New Roman" panose="02020603050405020304" pitchFamily="18" charset="0"/>
              </a:rPr>
              <a:t> </a:t>
            </a:r>
            <a:r>
              <a:rPr lang="en-GB" sz="5000" spc="0" dirty="0" err="1">
                <a:solidFill>
                  <a:schemeClr val="bg1"/>
                </a:solidFill>
                <a:latin typeface="Times New Roman" panose="02020603050405020304" pitchFamily="18" charset="0"/>
              </a:rPr>
              <a:t>học</a:t>
            </a:r>
            <a:endParaRPr lang="en-GB" sz="5000" spc="0" dirty="0">
              <a:solidFill>
                <a:schemeClr val="bg1"/>
              </a:solidFill>
              <a:latin typeface="Times New Roman" panose="02020603050405020304" pitchFamily="18" charset="0"/>
            </a:endParaRPr>
          </a:p>
        </p:txBody>
      </p:sp>
      <p:sp>
        <p:nvSpPr>
          <p:cNvPr id="7" name="Oval 6">
            <a:extLst>
              <a:ext uri="{FF2B5EF4-FFF2-40B4-BE49-F238E27FC236}">
                <a16:creationId xmlns:a16="http://schemas.microsoft.com/office/drawing/2014/main" id="{FFAA700E-DC6F-458C-845F-FDDB1E8652A9}"/>
              </a:ext>
            </a:extLst>
          </p:cNvPr>
          <p:cNvSpPr/>
          <p:nvPr/>
        </p:nvSpPr>
        <p:spPr>
          <a:xfrm>
            <a:off x="5276170" y="2576172"/>
            <a:ext cx="1639660" cy="1639660"/>
          </a:xfrm>
          <a:prstGeom prst="ellipse">
            <a:avLst/>
          </a:prstGeom>
          <a:solidFill>
            <a:srgbClr val="726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endParaRPr>
          </a:p>
        </p:txBody>
      </p:sp>
      <p:pic>
        <p:nvPicPr>
          <p:cNvPr id="20" name="Picture 2" descr="Download and share Aesthetic Leaves Transparent Background, Cartoon. Seach  more similar FREE transparent … | Watercolor leaves, Watercolor art,  Watercolor paintings">
            <a:extLst>
              <a:ext uri="{FF2B5EF4-FFF2-40B4-BE49-F238E27FC236}">
                <a16:creationId xmlns:a16="http://schemas.microsoft.com/office/drawing/2014/main" id="{C5E104ED-E5B4-4C71-A554-FC67CC82DC8E}"/>
              </a:ext>
            </a:extLst>
          </p:cNvPr>
          <p:cNvPicPr>
            <a:picLocks noChangeAspect="1" noChangeArrowheads="1"/>
          </p:cNvPicPr>
          <p:nvPr/>
        </p:nvPicPr>
        <p:blipFill>
          <a:blip r:embed="rId2" cstate="print">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0" y="2038664"/>
            <a:ext cx="2963114" cy="539808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Download and share Aesthetic Leaves Transparent Background, Cartoon. Seach  more similar FREE transparent … | Watercolor leaves, Watercolor art,  Watercolor paintings">
            <a:extLst>
              <a:ext uri="{FF2B5EF4-FFF2-40B4-BE49-F238E27FC236}">
                <a16:creationId xmlns:a16="http://schemas.microsoft.com/office/drawing/2014/main" id="{88D46774-EF6C-40FA-87B4-C1055C02E33F}"/>
              </a:ext>
            </a:extLst>
          </p:cNvPr>
          <p:cNvPicPr>
            <a:picLocks noChangeAspect="1" noChangeArrowheads="1"/>
          </p:cNvPicPr>
          <p:nvPr/>
        </p:nvPicPr>
        <p:blipFill>
          <a:blip r:embed="rId2" cstate="print">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flipH="1">
            <a:off x="9228888" y="2038664"/>
            <a:ext cx="2963112" cy="539808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F46BC25D-515E-4535-8EE3-C0E0686B0B31}"/>
              </a:ext>
            </a:extLst>
          </p:cNvPr>
          <p:cNvGrpSpPr/>
          <p:nvPr/>
        </p:nvGrpSpPr>
        <p:grpSpPr>
          <a:xfrm>
            <a:off x="5321598" y="2577051"/>
            <a:ext cx="1639660" cy="1639660"/>
            <a:chOff x="5276170" y="2576172"/>
            <a:chExt cx="1639660" cy="1639660"/>
          </a:xfrm>
        </p:grpSpPr>
        <p:sp>
          <p:nvSpPr>
            <p:cNvPr id="24" name="Oval 23">
              <a:extLst>
                <a:ext uri="{FF2B5EF4-FFF2-40B4-BE49-F238E27FC236}">
                  <a16:creationId xmlns:a16="http://schemas.microsoft.com/office/drawing/2014/main" id="{FFAA700E-DC6F-458C-845F-FDDB1E8652A9}"/>
                </a:ext>
              </a:extLst>
            </p:cNvPr>
            <p:cNvSpPr/>
            <p:nvPr/>
          </p:nvSpPr>
          <p:spPr>
            <a:xfrm>
              <a:off x="5276170" y="2576172"/>
              <a:ext cx="1639660" cy="1639660"/>
            </a:xfrm>
            <a:prstGeom prst="ellipse">
              <a:avLst/>
            </a:prstGeom>
            <a:solidFill>
              <a:srgbClr val="726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endParaRPr>
            </a:p>
          </p:txBody>
        </p:sp>
        <p:pic>
          <p:nvPicPr>
            <p:cNvPr id="25" name="Picture 6" descr="TLTH - Bộ SGK Lớp 6 - Kết nối tri thức với cuộc sống - Công ty Cổ phần Đầu  tư và Phát triển Giáo dục Phương Nam">
              <a:extLst>
                <a:ext uri="{FF2B5EF4-FFF2-40B4-BE49-F238E27FC236}">
                  <a16:creationId xmlns:a16="http://schemas.microsoft.com/office/drawing/2014/main" id="{92196D33-8C65-4D5C-8FC3-956ECF205BD2}"/>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372100" y="2755901"/>
              <a:ext cx="1447800" cy="144779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84100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p:nvPr/>
        </p:nvSpPr>
        <p:spPr>
          <a:xfrm>
            <a:off x="0" y="0"/>
            <a:ext cx="12192000" cy="1224951"/>
          </a:xfrm>
          <a:prstGeom prst="rect">
            <a:avLst/>
          </a:prstGeom>
          <a:gradFill>
            <a:gsLst>
              <a:gs pos="0">
                <a:srgbClr val="FC86A9"/>
              </a:gs>
              <a:gs pos="15000">
                <a:srgbClr val="FC86A9"/>
              </a:gs>
              <a:gs pos="49000">
                <a:srgbClr val="F39F6C"/>
              </a:gs>
              <a:gs pos="99000">
                <a:srgbClr val="FCE45C"/>
              </a:gs>
              <a:gs pos="100000">
                <a:srgbClr val="FCE45C"/>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140464"/>
              </a:solidFill>
              <a:latin typeface="Calibri"/>
              <a:ea typeface="Calibri"/>
              <a:cs typeface="Calibri"/>
              <a:sym typeface="Calibri"/>
            </a:endParaRPr>
          </a:p>
        </p:txBody>
      </p:sp>
      <p:sp>
        <p:nvSpPr>
          <p:cNvPr id="2" name="Rectangle 1"/>
          <p:cNvSpPr/>
          <p:nvPr/>
        </p:nvSpPr>
        <p:spPr>
          <a:xfrm>
            <a:off x="1072954" y="150810"/>
            <a:ext cx="11114196" cy="707886"/>
          </a:xfrm>
          <a:prstGeom prst="rect">
            <a:avLst/>
          </a:prstGeom>
          <a:noFill/>
        </p:spPr>
        <p:txBody>
          <a:bodyPr wrap="none" lIns="91440" tIns="45720" rIns="91440" bIns="45720">
            <a:spAutoFit/>
          </a:bodyPr>
          <a:lstStyle/>
          <a:p>
            <a:r>
              <a:rPr lang="en-US" sz="4000" b="1">
                <a:latin typeface="Times New Roman" panose="02020603050405020304" pitchFamily="18" charset="0"/>
                <a:cs typeface="Times New Roman" panose="02020603050405020304" pitchFamily="18" charset="0"/>
              </a:rPr>
              <a:t>I. </a:t>
            </a:r>
            <a:r>
              <a:rPr lang="vi-VN" sz="4000" b="1">
                <a:latin typeface="Times New Roman" panose="02020603050405020304" pitchFamily="18" charset="0"/>
                <a:cs typeface="Times New Roman" panose="02020603050405020304" pitchFamily="18" charset="0"/>
              </a:rPr>
              <a:t>SỰ TẠO THÀNH LIÊN KẾT CỘNG HÓA TRỊ</a:t>
            </a:r>
            <a:endParaRPr lang="vi-VN" sz="4000" b="1" dirty="0">
              <a:latin typeface="Times New Roman" panose="02020603050405020304" pitchFamily="18" charset="0"/>
              <a:cs typeface="Times New Roman" panose="02020603050405020304" pitchFamily="18" charset="0"/>
            </a:endParaRPr>
          </a:p>
        </p:txBody>
      </p:sp>
      <p:sp>
        <p:nvSpPr>
          <p:cNvPr id="3" name="Oval 2"/>
          <p:cNvSpPr/>
          <p:nvPr/>
        </p:nvSpPr>
        <p:spPr>
          <a:xfrm>
            <a:off x="3562067" y="1252223"/>
            <a:ext cx="4490113" cy="2074460"/>
          </a:xfrm>
          <a:prstGeom prst="ellipse">
            <a:avLst/>
          </a:prstGeom>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r>
              <a:rPr lang="en-US" sz="3600" b="1">
                <a:latin typeface="Times New Roman" panose="02020603050405020304" pitchFamily="18" charset="0"/>
                <a:cs typeface="Times New Roman" panose="02020603050405020304" pitchFamily="18" charset="0"/>
              </a:rPr>
              <a:t>NHÓM CHUYÊN GIA</a:t>
            </a:r>
          </a:p>
        </p:txBody>
      </p:sp>
      <p:sp>
        <p:nvSpPr>
          <p:cNvPr id="4" name="Oval 3"/>
          <p:cNvSpPr/>
          <p:nvPr/>
        </p:nvSpPr>
        <p:spPr>
          <a:xfrm rot="18831514">
            <a:off x="48273" y="3679073"/>
            <a:ext cx="4181239" cy="171961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000">
                <a:latin typeface="Times New Roman" panose="02020603050405020304" pitchFamily="18" charset="0"/>
                <a:cs typeface="Times New Roman" panose="02020603050405020304" pitchFamily="18" charset="0"/>
              </a:rPr>
              <a:t>NHÓM 1,2</a:t>
            </a:r>
          </a:p>
          <a:p>
            <a:pPr algn="ctr"/>
            <a:r>
              <a:rPr lang="en-US" sz="2000">
                <a:latin typeface="Times New Roman" panose="02020603050405020304" pitchFamily="18" charset="0"/>
                <a:cs typeface="Times New Roman" panose="02020603050405020304" pitchFamily="18" charset="0"/>
              </a:rPr>
              <a:t>Sự tạo thành liên kết hóa học trong phân tử Cl</a:t>
            </a:r>
            <a:r>
              <a:rPr lang="en-US" sz="2000" baseline="-25000">
                <a:latin typeface="Times New Roman" panose="02020603050405020304" pitchFamily="18" charset="0"/>
                <a:cs typeface="Times New Roman" panose="02020603050405020304" pitchFamily="18" charset="0"/>
              </a:rPr>
              <a:t>2</a:t>
            </a:r>
            <a:r>
              <a:rPr lang="en-US" sz="2000">
                <a:latin typeface="Times New Roman" panose="02020603050405020304" pitchFamily="18" charset="0"/>
                <a:cs typeface="Times New Roman" panose="02020603050405020304" pitchFamily="18" charset="0"/>
              </a:rPr>
              <a:t>, HCl. Sự tạo thành liên kết hóa học trong phân tử Cl</a:t>
            </a:r>
            <a:r>
              <a:rPr lang="en-US" sz="2000" baseline="-25000">
                <a:latin typeface="Times New Roman" panose="02020603050405020304" pitchFamily="18" charset="0"/>
                <a:cs typeface="Times New Roman" panose="02020603050405020304" pitchFamily="18" charset="0"/>
              </a:rPr>
              <a:t>2</a:t>
            </a:r>
            <a:r>
              <a:rPr lang="en-US" sz="2000">
                <a:latin typeface="Times New Roman" panose="02020603050405020304" pitchFamily="18" charset="0"/>
                <a:cs typeface="Times New Roman" panose="02020603050405020304" pitchFamily="18" charset="0"/>
              </a:rPr>
              <a:t>, HCl.</a:t>
            </a:r>
          </a:p>
        </p:txBody>
      </p:sp>
      <p:sp>
        <p:nvSpPr>
          <p:cNvPr id="53" name="Oval 52"/>
          <p:cNvSpPr/>
          <p:nvPr/>
        </p:nvSpPr>
        <p:spPr>
          <a:xfrm rot="16200000">
            <a:off x="4124834" y="4207849"/>
            <a:ext cx="3364576" cy="171961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latin typeface="Times New Roman" panose="02020603050405020304" pitchFamily="18" charset="0"/>
                <a:cs typeface="Times New Roman" panose="02020603050405020304" pitchFamily="18" charset="0"/>
              </a:rPr>
              <a:t>NHÓM 3,4</a:t>
            </a:r>
          </a:p>
          <a:p>
            <a:pPr algn="ctr"/>
            <a:r>
              <a:rPr lang="en-US" sz="2400">
                <a:latin typeface="Times New Roman" panose="02020603050405020304" pitchFamily="18" charset="0"/>
                <a:cs typeface="Times New Roman" panose="02020603050405020304" pitchFamily="18" charset="0"/>
              </a:rPr>
              <a:t>Sự tạo thành liên kết hóa học trong phân tử O</a:t>
            </a:r>
            <a:r>
              <a:rPr lang="en-US" sz="2400" baseline="-25000">
                <a:latin typeface="Times New Roman" panose="02020603050405020304" pitchFamily="18" charset="0"/>
                <a:cs typeface="Times New Roman" panose="02020603050405020304" pitchFamily="18" charset="0"/>
              </a:rPr>
              <a:t>2</a:t>
            </a:r>
            <a:r>
              <a:rPr lang="en-US" sz="2400">
                <a:latin typeface="Times New Roman" panose="02020603050405020304" pitchFamily="18" charset="0"/>
                <a:cs typeface="Times New Roman" panose="02020603050405020304" pitchFamily="18" charset="0"/>
              </a:rPr>
              <a:t>, CO</a:t>
            </a:r>
            <a:r>
              <a:rPr lang="en-US" sz="2400" baseline="-25000">
                <a:latin typeface="Times New Roman" panose="02020603050405020304" pitchFamily="18" charset="0"/>
                <a:cs typeface="Times New Roman" panose="02020603050405020304" pitchFamily="18" charset="0"/>
              </a:rPr>
              <a:t>2</a:t>
            </a:r>
            <a:r>
              <a:rPr lang="en-US"/>
              <a:t>.</a:t>
            </a:r>
          </a:p>
        </p:txBody>
      </p:sp>
      <p:sp>
        <p:nvSpPr>
          <p:cNvPr id="54" name="Oval 53"/>
          <p:cNvSpPr/>
          <p:nvPr/>
        </p:nvSpPr>
        <p:spPr>
          <a:xfrm rot="3138937">
            <a:off x="6982192" y="3946976"/>
            <a:ext cx="4021155" cy="171961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a:latin typeface="Times New Roman" panose="02020603050405020304" pitchFamily="18" charset="0"/>
                <a:cs typeface="Times New Roman" panose="02020603050405020304" pitchFamily="18" charset="0"/>
              </a:rPr>
              <a:t>NHÓM 5,6</a:t>
            </a:r>
          </a:p>
          <a:p>
            <a:pPr algn="ctr"/>
            <a:r>
              <a:rPr lang="en-US" sz="2400">
                <a:latin typeface="Times New Roman" panose="02020603050405020304" pitchFamily="18" charset="0"/>
                <a:cs typeface="Times New Roman" panose="02020603050405020304" pitchFamily="18" charset="0"/>
              </a:rPr>
              <a:t>Sự tạo thành liên kết hóa học trong phân tử N</a:t>
            </a:r>
            <a:r>
              <a:rPr lang="en-US" sz="2400" baseline="-25000">
                <a:latin typeface="Times New Roman" panose="02020603050405020304" pitchFamily="18" charset="0"/>
                <a:cs typeface="Times New Roman" panose="02020603050405020304" pitchFamily="18" charset="0"/>
              </a:rPr>
              <a:t>2</a:t>
            </a:r>
            <a:r>
              <a:rPr lang="en-US" sz="2400">
                <a:latin typeface="Times New Roman" panose="02020603050405020304" pitchFamily="18" charset="0"/>
                <a:cs typeface="Times New Roman" panose="02020603050405020304" pitchFamily="18" charset="0"/>
              </a:rPr>
              <a:t>, NH</a:t>
            </a:r>
            <a:r>
              <a:rPr lang="en-US" sz="2400" baseline="-25000">
                <a:latin typeface="Times New Roman" panose="02020603050405020304" pitchFamily="18" charset="0"/>
                <a:cs typeface="Times New Roman" panose="02020603050405020304" pitchFamily="18" charset="0"/>
              </a:rPr>
              <a:t>3</a:t>
            </a:r>
            <a:r>
              <a:rPr lang="en-US" sz="2400">
                <a:latin typeface="Times New Roman" panose="02020603050405020304" pitchFamily="18" charset="0"/>
                <a:cs typeface="Times New Roman" panose="02020603050405020304" pitchFamily="18" charset="0"/>
              </a:rPr>
              <a:t>.</a:t>
            </a:r>
          </a:p>
        </p:txBody>
      </p:sp>
      <p:pic>
        <p:nvPicPr>
          <p:cNvPr id="8" name="Picture 10" descr="Digit 180"/>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873603" y="1559722"/>
            <a:ext cx="20574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100385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31" presetClass="exit" presetSubtype="0" fill="hold" nodeType="withEffect">
                                  <p:stCondLst>
                                    <p:cond delay="183000"/>
                                  </p:stCondLst>
                                  <p:iterate type="lt">
                                    <p:tmPct val="5000"/>
                                  </p:iterate>
                                  <p:childTnLst>
                                    <p:anim calcmode="lin" valueType="num">
                                      <p:cBhvr>
                                        <p:cTn id="20" dur="1000"/>
                                        <p:tgtEl>
                                          <p:spTgt spid="8"/>
                                        </p:tgtEl>
                                        <p:attrNameLst>
                                          <p:attrName>ppt_w</p:attrName>
                                        </p:attrNameLst>
                                      </p:cBhvr>
                                      <p:tavLst>
                                        <p:tav tm="0">
                                          <p:val>
                                            <p:strVal val="ppt_w"/>
                                          </p:val>
                                        </p:tav>
                                        <p:tav tm="100000">
                                          <p:val>
                                            <p:fltVal val="0"/>
                                          </p:val>
                                        </p:tav>
                                      </p:tavLst>
                                    </p:anim>
                                    <p:anim calcmode="lin" valueType="num">
                                      <p:cBhvr>
                                        <p:cTn id="21" dur="1000"/>
                                        <p:tgtEl>
                                          <p:spTgt spid="8"/>
                                        </p:tgtEl>
                                        <p:attrNameLst>
                                          <p:attrName>ppt_h</p:attrName>
                                        </p:attrNameLst>
                                      </p:cBhvr>
                                      <p:tavLst>
                                        <p:tav tm="0">
                                          <p:val>
                                            <p:strVal val="ppt_h"/>
                                          </p:val>
                                        </p:tav>
                                        <p:tav tm="100000">
                                          <p:val>
                                            <p:fltVal val="0"/>
                                          </p:val>
                                        </p:tav>
                                      </p:tavLst>
                                    </p:anim>
                                    <p:anim calcmode="lin" valueType="num">
                                      <p:cBhvr>
                                        <p:cTn id="22" dur="1000"/>
                                        <p:tgtEl>
                                          <p:spTgt spid="8"/>
                                        </p:tgtEl>
                                        <p:attrNameLst>
                                          <p:attrName>style.rotation</p:attrName>
                                        </p:attrNameLst>
                                      </p:cBhvr>
                                      <p:tavLst>
                                        <p:tav tm="0">
                                          <p:val>
                                            <p:fltVal val="0"/>
                                          </p:val>
                                        </p:tav>
                                        <p:tav tm="100000">
                                          <p:val>
                                            <p:fltVal val="90"/>
                                          </p:val>
                                        </p:tav>
                                      </p:tavLst>
                                    </p:anim>
                                    <p:animEffect transition="out" filter="fade">
                                      <p:cBhvr>
                                        <p:cTn id="23" dur="1000"/>
                                        <p:tgtEl>
                                          <p:spTgt spid="8"/>
                                        </p:tgtEl>
                                      </p:cBhvr>
                                    </p:animEffect>
                                    <p:set>
                                      <p:cBhvr>
                                        <p:cTn id="24" dur="1" fill="hold">
                                          <p:stCondLst>
                                            <p:cond delay="999"/>
                                          </p:stCondLst>
                                        </p:cTn>
                                        <p:tgtEl>
                                          <p:spTgt spid="8"/>
                                        </p:tgtEl>
                                        <p:attrNameLst>
                                          <p:attrName>style.visibility</p:attrName>
                                        </p:attrNameLst>
                                      </p:cBhvr>
                                      <p:to>
                                        <p:strVal val="hidden"/>
                                      </p:to>
                                    </p:set>
                                  </p:childTnLst>
                                  <p:subTnLst>
                                    <p:audio>
                                      <p:cMediaNode>
                                        <p:cTn display="0" masterRel="sameClick">
                                          <p:stCondLst>
                                            <p:cond evt="begin" delay="0">
                                              <p:tn val="19"/>
                                            </p:cond>
                                          </p:stCondLst>
                                          <p:endCondLst>
                                            <p:cond evt="onStopAudio" delay="0">
                                              <p:tgtEl>
                                                <p:sldTgt/>
                                              </p:tgtEl>
                                            </p:cond>
                                          </p:endCondLst>
                                        </p:cTn>
                                        <p:tgtEl>
                                          <p:sndTgt r:embed="rId3" name="RING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3" grpId="0" animBg="1"/>
      <p:bldP spid="5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p:nvPr/>
        </p:nvSpPr>
        <p:spPr>
          <a:xfrm>
            <a:off x="0" y="0"/>
            <a:ext cx="12192000" cy="1224951"/>
          </a:xfrm>
          <a:prstGeom prst="rect">
            <a:avLst/>
          </a:prstGeom>
          <a:gradFill>
            <a:gsLst>
              <a:gs pos="0">
                <a:srgbClr val="FC86A9"/>
              </a:gs>
              <a:gs pos="15000">
                <a:srgbClr val="FC86A9"/>
              </a:gs>
              <a:gs pos="49000">
                <a:srgbClr val="F39F6C"/>
              </a:gs>
              <a:gs pos="99000">
                <a:srgbClr val="FCE45C"/>
              </a:gs>
              <a:gs pos="100000">
                <a:srgbClr val="FCE45C"/>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140464"/>
              </a:solidFill>
              <a:latin typeface="Calibri"/>
              <a:ea typeface="Calibri"/>
              <a:cs typeface="Calibri"/>
              <a:sym typeface="Calibri"/>
            </a:endParaRPr>
          </a:p>
        </p:txBody>
      </p:sp>
      <p:sp>
        <p:nvSpPr>
          <p:cNvPr id="6" name="Rectangle 5"/>
          <p:cNvSpPr/>
          <p:nvPr/>
        </p:nvSpPr>
        <p:spPr>
          <a:xfrm>
            <a:off x="1072954" y="150810"/>
            <a:ext cx="10889712" cy="707886"/>
          </a:xfrm>
          <a:prstGeom prst="rect">
            <a:avLst/>
          </a:prstGeom>
          <a:noFill/>
        </p:spPr>
        <p:txBody>
          <a:bodyPr wrap="none" lIns="91440" tIns="45720" rIns="91440" bIns="45720">
            <a:spAutoFit/>
          </a:bodyPr>
          <a:lstStyle/>
          <a:p>
            <a:r>
              <a:rPr lang="en-US" sz="4000" b="1">
                <a:solidFill>
                  <a:srgbClr val="25AD9F"/>
                </a:solidFill>
              </a:rPr>
              <a:t>I. </a:t>
            </a:r>
            <a:r>
              <a:rPr lang="vi-VN" sz="4000" b="1">
                <a:solidFill>
                  <a:srgbClr val="25AD9F"/>
                </a:solidFill>
              </a:rPr>
              <a:t>SỰ TẠO THÀNH LIÊN KẾT CỘNG HÓA TRỊ</a:t>
            </a:r>
            <a:endParaRPr lang="vi-VN" sz="4000" b="1" dirty="0">
              <a:solidFill>
                <a:srgbClr val="25AD9F"/>
              </a:solidFill>
            </a:endParaRPr>
          </a:p>
        </p:txBody>
      </p:sp>
      <p:sp>
        <p:nvSpPr>
          <p:cNvPr id="3" name="Rectangle 2"/>
          <p:cNvSpPr/>
          <p:nvPr/>
        </p:nvSpPr>
        <p:spPr>
          <a:xfrm>
            <a:off x="0" y="1224951"/>
            <a:ext cx="4312693" cy="5601533"/>
          </a:xfrm>
          <a:prstGeom prst="rect">
            <a:avLst/>
          </a:prstGeom>
          <a:solidFill>
            <a:schemeClr val="accent2"/>
          </a:solidFill>
        </p:spPr>
        <p:txBody>
          <a:bodyPr wrap="square">
            <a:spAutoFit/>
          </a:bodyPr>
          <a:lstStyle/>
          <a:p>
            <a:pPr>
              <a:lnSpc>
                <a:spcPct val="130000"/>
              </a:lnSpc>
              <a:spcAft>
                <a:spcPts val="800"/>
              </a:spcAft>
            </a:pPr>
            <a:r>
              <a:rPr lang="en-US" sz="2000" b="1">
                <a:effectLst/>
                <a:latin typeface="Times New Roman" panose="02020603050405020304" pitchFamily="18" charset="0"/>
                <a:ea typeface="Calibri" panose="020F0502020204030204" pitchFamily="34" charset="0"/>
                <a:cs typeface="Times New Roman" panose="02020603050405020304" pitchFamily="18" charset="0"/>
              </a:rPr>
              <a:t>PHT 1: Sự tạo thành liên kết hóa học trong phân tử Cl</a:t>
            </a:r>
            <a:r>
              <a:rPr lang="en-US" sz="2000" b="1" baseline="-2500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b="1">
                <a:effectLst/>
                <a:latin typeface="Times New Roman" panose="02020603050405020304" pitchFamily="18" charset="0"/>
                <a:ea typeface="Calibri" panose="020F0502020204030204" pitchFamily="34" charset="0"/>
                <a:cs typeface="Times New Roman" panose="02020603050405020304" pitchFamily="18" charset="0"/>
              </a:rPr>
              <a:t>, HCl.</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30000"/>
              </a:lnSpc>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1. Viết cấu hình electron của nguyên tử H( Z=1); Cl( Z = 17)?</a:t>
            </a:r>
          </a:p>
          <a:p>
            <a:pPr>
              <a:lnSpc>
                <a:spcPct val="130000"/>
              </a:lnSpc>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2. Số electron ở  lớp ngoài của nguyên tử H, Cl? Biểu diễn số electron ngoài cùng của nguyên tử H, Cl( mỗi một electron là một dấu chấm)?</a:t>
            </a:r>
          </a:p>
          <a:p>
            <a:pPr>
              <a:lnSpc>
                <a:spcPct val="130000"/>
              </a:lnSpc>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3. Để đạt cấu hình electron bão hòa theo quy tắc octet thì H, Cl còn thiếu bao nhiêu electron? Trình bày sự hình thành liên kết trong phân tử Cl</a:t>
            </a:r>
            <a:r>
              <a:rPr lang="en-US" sz="2000" baseline="-2500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a:effectLst/>
                <a:latin typeface="Times New Roman" panose="02020603050405020304" pitchFamily="18" charset="0"/>
                <a:ea typeface="Calibri" panose="020F0502020204030204" pitchFamily="34" charset="0"/>
                <a:cs typeface="Times New Roman" panose="02020603050405020304" pitchFamily="18" charset="0"/>
              </a:rPr>
              <a:t>, HCl? Viết CT e,CT Lewis, CTCT của phân tửCl</a:t>
            </a:r>
            <a:r>
              <a:rPr lang="en-US" sz="2000" baseline="-2500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a:effectLst/>
                <a:latin typeface="Times New Roman" panose="02020603050405020304" pitchFamily="18" charset="0"/>
                <a:ea typeface="Calibri" panose="020F0502020204030204" pitchFamily="34" charset="0"/>
                <a:cs typeface="Times New Roman" panose="02020603050405020304" pitchFamily="18" charset="0"/>
              </a:rPr>
              <a:t>,HCl?</a:t>
            </a:r>
          </a:p>
        </p:txBody>
      </p:sp>
      <p:sp>
        <p:nvSpPr>
          <p:cNvPr id="4" name="TextBox 3"/>
          <p:cNvSpPr txBox="1"/>
          <p:nvPr/>
        </p:nvSpPr>
        <p:spPr>
          <a:xfrm>
            <a:off x="4355911" y="1224951"/>
            <a:ext cx="3573438" cy="5632311"/>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000" b="1">
                <a:latin typeface="Times New Roman" panose="02020603050405020304" pitchFamily="18" charset="0"/>
                <a:cs typeface="Times New Roman" panose="02020603050405020304" pitchFamily="18" charset="0"/>
              </a:rPr>
              <a:t>PHT 2: Sự tạo thành liên kết hóa học trong phân tử O</a:t>
            </a:r>
            <a:r>
              <a:rPr lang="en-US" sz="2000" b="1" baseline="-25000">
                <a:latin typeface="Times New Roman" panose="02020603050405020304" pitchFamily="18" charset="0"/>
                <a:cs typeface="Times New Roman" panose="02020603050405020304" pitchFamily="18" charset="0"/>
              </a:rPr>
              <a:t>2</a:t>
            </a:r>
            <a:r>
              <a:rPr lang="en-US" sz="2000" b="1">
                <a:latin typeface="Times New Roman" panose="02020603050405020304" pitchFamily="18" charset="0"/>
                <a:cs typeface="Times New Roman" panose="02020603050405020304" pitchFamily="18" charset="0"/>
              </a:rPr>
              <a:t>,CO</a:t>
            </a:r>
            <a:r>
              <a:rPr lang="en-US" sz="2000" b="1" baseline="-25000">
                <a:latin typeface="Times New Roman" panose="02020603050405020304" pitchFamily="18" charset="0"/>
                <a:cs typeface="Times New Roman" panose="02020603050405020304" pitchFamily="18" charset="0"/>
              </a:rPr>
              <a:t>2</a:t>
            </a:r>
            <a:r>
              <a:rPr lang="en-US" sz="2000" b="1">
                <a:latin typeface="Times New Roman" panose="02020603050405020304" pitchFamily="18" charset="0"/>
                <a:cs typeface="Times New Roman" panose="02020603050405020304" pitchFamily="18" charset="0"/>
              </a:rPr>
              <a:t>.</a:t>
            </a:r>
            <a:endParaRPr lang="en-US" sz="2000">
              <a:latin typeface="Times New Roman" panose="02020603050405020304" pitchFamily="18" charset="0"/>
              <a:cs typeface="Times New Roman" panose="02020603050405020304" pitchFamily="18" charset="0"/>
            </a:endParaRPr>
          </a:p>
          <a:p>
            <a:r>
              <a:rPr lang="en-US" sz="2000">
                <a:latin typeface="Times New Roman" panose="02020603050405020304" pitchFamily="18" charset="0"/>
                <a:cs typeface="Times New Roman" panose="02020603050405020304" pitchFamily="18" charset="0"/>
              </a:rPr>
              <a:t>1. Viết cấu hình electron của nguyên tử O( Z=8); C( Z = 6)?</a:t>
            </a:r>
          </a:p>
          <a:p>
            <a:r>
              <a:rPr lang="en-US" sz="2000">
                <a:latin typeface="Times New Roman" panose="02020603050405020304" pitchFamily="18" charset="0"/>
                <a:cs typeface="Times New Roman" panose="02020603050405020304" pitchFamily="18" charset="0"/>
              </a:rPr>
              <a:t>2. Số electron ở  lớp ngoài của nguyên tử O, C? Biểu diễn số electron </a:t>
            </a:r>
          </a:p>
          <a:p>
            <a:r>
              <a:rPr lang="en-US" sz="2000">
                <a:latin typeface="Times New Roman" panose="02020603050405020304" pitchFamily="18" charset="0"/>
                <a:cs typeface="Times New Roman" panose="02020603050405020304" pitchFamily="18" charset="0"/>
              </a:rPr>
              <a:t>ngoài cùng của nguyên tử O, C( mỗi một electron là một dấu chấm)?</a:t>
            </a:r>
          </a:p>
          <a:p>
            <a:r>
              <a:rPr lang="en-US" sz="2000">
                <a:latin typeface="Times New Roman" panose="02020603050405020304" pitchFamily="18" charset="0"/>
                <a:cs typeface="Times New Roman" panose="02020603050405020304" pitchFamily="18" charset="0"/>
              </a:rPr>
              <a:t>3. Để đạt cấu hình electron bão hòa theo quy tắc octet thì H, Cl còn thiếu </a:t>
            </a:r>
          </a:p>
          <a:p>
            <a:r>
              <a:rPr lang="en-US" sz="2000">
                <a:latin typeface="Times New Roman" panose="02020603050405020304" pitchFamily="18" charset="0"/>
                <a:cs typeface="Times New Roman" panose="02020603050405020304" pitchFamily="18" charset="0"/>
              </a:rPr>
              <a:t>bao nhiêu electron? Trình bày sự hình thành liên kết trong phân tử O</a:t>
            </a:r>
            <a:r>
              <a:rPr lang="en-US" sz="2000" baseline="-25000">
                <a:latin typeface="Times New Roman" panose="02020603050405020304" pitchFamily="18" charset="0"/>
                <a:cs typeface="Times New Roman" panose="02020603050405020304" pitchFamily="18" charset="0"/>
              </a:rPr>
              <a:t>2</a:t>
            </a:r>
            <a:r>
              <a:rPr lang="en-US" sz="2000">
                <a:latin typeface="Times New Roman" panose="02020603050405020304" pitchFamily="18" charset="0"/>
                <a:cs typeface="Times New Roman" panose="02020603050405020304" pitchFamily="18" charset="0"/>
              </a:rPr>
              <a:t>, CO</a:t>
            </a:r>
            <a:r>
              <a:rPr lang="en-US" sz="2000" baseline="-25000">
                <a:latin typeface="Times New Roman" panose="02020603050405020304" pitchFamily="18" charset="0"/>
                <a:cs typeface="Times New Roman" panose="02020603050405020304" pitchFamily="18" charset="0"/>
              </a:rPr>
              <a:t>2</a:t>
            </a:r>
            <a:r>
              <a:rPr lang="en-US" sz="2000">
                <a:latin typeface="Times New Roman" panose="02020603050405020304" pitchFamily="18" charset="0"/>
                <a:cs typeface="Times New Roman" panose="02020603050405020304" pitchFamily="18" charset="0"/>
              </a:rPr>
              <a:t>? </a:t>
            </a:r>
          </a:p>
          <a:p>
            <a:r>
              <a:rPr lang="en-US" sz="2000">
                <a:latin typeface="Times New Roman" panose="02020603050405020304" pitchFamily="18" charset="0"/>
                <a:cs typeface="Times New Roman" panose="02020603050405020304" pitchFamily="18" charset="0"/>
              </a:rPr>
              <a:t>Viết CT e, CT Lewis, CTCT của phân tử O</a:t>
            </a:r>
            <a:r>
              <a:rPr lang="en-US" sz="2000" baseline="-25000">
                <a:latin typeface="Times New Roman" panose="02020603050405020304" pitchFamily="18" charset="0"/>
                <a:cs typeface="Times New Roman" panose="02020603050405020304" pitchFamily="18" charset="0"/>
              </a:rPr>
              <a:t>2</a:t>
            </a:r>
            <a:r>
              <a:rPr lang="en-US" sz="2000">
                <a:latin typeface="Times New Roman" panose="02020603050405020304" pitchFamily="18" charset="0"/>
                <a:cs typeface="Times New Roman" panose="02020603050405020304" pitchFamily="18" charset="0"/>
              </a:rPr>
              <a:t>, CO</a:t>
            </a:r>
            <a:r>
              <a:rPr lang="en-US" sz="2000" baseline="-25000">
                <a:latin typeface="Times New Roman" panose="02020603050405020304" pitchFamily="18" charset="0"/>
                <a:cs typeface="Times New Roman" panose="02020603050405020304" pitchFamily="18" charset="0"/>
              </a:rPr>
              <a:t>2</a:t>
            </a:r>
            <a:r>
              <a:rPr lang="en-US" sz="2000">
                <a:latin typeface="Times New Roman" panose="02020603050405020304" pitchFamily="18" charset="0"/>
                <a:cs typeface="Times New Roman" panose="02020603050405020304" pitchFamily="18" charset="0"/>
              </a:rPr>
              <a:t>?</a:t>
            </a:r>
          </a:p>
        </p:txBody>
      </p:sp>
      <p:graphicFrame>
        <p:nvGraphicFramePr>
          <p:cNvPr id="9" name="Table 8"/>
          <p:cNvGraphicFramePr>
            <a:graphicFrameLocks noGrp="1"/>
          </p:cNvGraphicFramePr>
          <p:nvPr>
            <p:extLst>
              <p:ext uri="{D42A27DB-BD31-4B8C-83A1-F6EECF244321}">
                <p14:modId xmlns:p14="http://schemas.microsoft.com/office/powerpoint/2010/main" val="388425976"/>
              </p:ext>
            </p:extLst>
          </p:nvPr>
        </p:nvGraphicFramePr>
        <p:xfrm>
          <a:off x="7929349" y="1224951"/>
          <a:ext cx="4262652" cy="5632311"/>
        </p:xfrm>
        <a:graphic>
          <a:graphicData uri="http://schemas.openxmlformats.org/drawingml/2006/table">
            <a:tbl>
              <a:tblPr firstRow="1" firstCol="1" bandRow="1">
                <a:tableStyleId>{5C22544A-7EE6-4342-B048-85BDC9FD1C3A}</a:tableStyleId>
              </a:tblPr>
              <a:tblGrid>
                <a:gridCol w="4262652">
                  <a:extLst>
                    <a:ext uri="{9D8B030D-6E8A-4147-A177-3AD203B41FA5}">
                      <a16:colId xmlns:a16="http://schemas.microsoft.com/office/drawing/2014/main" val="20000"/>
                    </a:ext>
                  </a:extLst>
                </a:gridCol>
              </a:tblGrid>
              <a:tr h="5632311">
                <a:tc>
                  <a:txBody>
                    <a:bodyPr/>
                    <a:lstStyle/>
                    <a:p>
                      <a:pPr>
                        <a:lnSpc>
                          <a:spcPct val="130000"/>
                        </a:lnSpc>
                        <a:spcAft>
                          <a:spcPts val="0"/>
                        </a:spcAft>
                      </a:pPr>
                      <a:r>
                        <a:rPr lang="en-US" sz="2000" b="1">
                          <a:effectLst/>
                          <a:latin typeface="Times New Roman" panose="02020603050405020304" pitchFamily="18" charset="0"/>
                          <a:cs typeface="Times New Roman" panose="02020603050405020304" pitchFamily="18" charset="0"/>
                        </a:rPr>
                        <a:t>PHT 3: Sự tạo thành liên kết hóa học trong phân tử N</a:t>
                      </a:r>
                      <a:r>
                        <a:rPr lang="en-US" sz="2000" b="1" baseline="-25000">
                          <a:effectLst/>
                          <a:latin typeface="Times New Roman" panose="02020603050405020304" pitchFamily="18" charset="0"/>
                          <a:cs typeface="Times New Roman" panose="02020603050405020304" pitchFamily="18" charset="0"/>
                        </a:rPr>
                        <a:t>2</a:t>
                      </a:r>
                      <a:r>
                        <a:rPr lang="en-US" sz="2000" b="1">
                          <a:effectLst/>
                          <a:latin typeface="Times New Roman" panose="02020603050405020304" pitchFamily="18" charset="0"/>
                          <a:cs typeface="Times New Roman" panose="02020603050405020304" pitchFamily="18" charset="0"/>
                        </a:rPr>
                        <a:t>, NH</a:t>
                      </a:r>
                      <a:r>
                        <a:rPr lang="en-US" sz="2000" b="1" baseline="-25000">
                          <a:effectLst/>
                          <a:latin typeface="Times New Roman" panose="02020603050405020304" pitchFamily="18" charset="0"/>
                          <a:cs typeface="Times New Roman" panose="02020603050405020304" pitchFamily="18" charset="0"/>
                        </a:rPr>
                        <a:t>3</a:t>
                      </a:r>
                      <a:r>
                        <a:rPr lang="en-US" sz="2000" b="1">
                          <a:effectLst/>
                          <a:latin typeface="Times New Roman" panose="02020603050405020304" pitchFamily="18" charset="0"/>
                          <a:cs typeface="Times New Roman" panose="02020603050405020304" pitchFamily="18" charset="0"/>
                        </a:rPr>
                        <a:t>.</a:t>
                      </a:r>
                    </a:p>
                    <a:p>
                      <a:pPr>
                        <a:lnSpc>
                          <a:spcPct val="130000"/>
                        </a:lnSpc>
                        <a:spcAft>
                          <a:spcPts val="0"/>
                        </a:spcAft>
                      </a:pPr>
                      <a:r>
                        <a:rPr lang="en-US" sz="2000" b="0">
                          <a:effectLst/>
                          <a:latin typeface="Times New Roman" panose="02020603050405020304" pitchFamily="18" charset="0"/>
                          <a:cs typeface="Times New Roman" panose="02020603050405020304" pitchFamily="18" charset="0"/>
                        </a:rPr>
                        <a:t>1. Sự tạo thành liên kết hóa học trong phân tử 1. Viết cấu hình electron của nguyên tử N( Z=7); H( Z = 1).</a:t>
                      </a:r>
                    </a:p>
                    <a:p>
                      <a:pPr>
                        <a:lnSpc>
                          <a:spcPct val="130000"/>
                        </a:lnSpc>
                        <a:spcAft>
                          <a:spcPts val="0"/>
                        </a:spcAft>
                      </a:pPr>
                      <a:r>
                        <a:rPr lang="en-US" sz="2000" b="0">
                          <a:effectLst/>
                          <a:latin typeface="Times New Roman" panose="02020603050405020304" pitchFamily="18" charset="0"/>
                          <a:cs typeface="Times New Roman" panose="02020603050405020304" pitchFamily="18" charset="0"/>
                        </a:rPr>
                        <a:t>2. Số electron ở  lớp ngoài của nguyên tử N, H? Biểu diễn số electron ngoài cùng của nguyên tử H, N( mỗi một electron là một dấu chấm)?</a:t>
                      </a:r>
                    </a:p>
                    <a:p>
                      <a:pPr>
                        <a:lnSpc>
                          <a:spcPct val="130000"/>
                        </a:lnSpc>
                        <a:spcAft>
                          <a:spcPts val="0"/>
                        </a:spcAft>
                      </a:pPr>
                      <a:r>
                        <a:rPr lang="en-US" sz="2000" b="0">
                          <a:effectLst/>
                          <a:latin typeface="Times New Roman" panose="02020603050405020304" pitchFamily="18" charset="0"/>
                          <a:cs typeface="Times New Roman" panose="02020603050405020304" pitchFamily="18" charset="0"/>
                        </a:rPr>
                        <a:t>3. Để đạt cấu hình electron bão hòa theo quy tắc octet thì H, N còn thiếu bao nhiêu electron? Trình bày sự hình thành liên kết trong phân tử N</a:t>
                      </a:r>
                      <a:r>
                        <a:rPr lang="en-US" sz="2000" b="0" baseline="-25000">
                          <a:effectLst/>
                          <a:latin typeface="Times New Roman" panose="02020603050405020304" pitchFamily="18" charset="0"/>
                          <a:cs typeface="Times New Roman" panose="02020603050405020304" pitchFamily="18" charset="0"/>
                        </a:rPr>
                        <a:t>2</a:t>
                      </a:r>
                      <a:r>
                        <a:rPr lang="en-US" sz="2000" b="0">
                          <a:effectLst/>
                          <a:latin typeface="Times New Roman" panose="02020603050405020304" pitchFamily="18" charset="0"/>
                          <a:cs typeface="Times New Roman" panose="02020603050405020304" pitchFamily="18" charset="0"/>
                        </a:rPr>
                        <a:t>, NH</a:t>
                      </a:r>
                      <a:r>
                        <a:rPr lang="en-US" sz="2000" b="0" baseline="-25000">
                          <a:effectLst/>
                          <a:latin typeface="Times New Roman" panose="02020603050405020304" pitchFamily="18" charset="0"/>
                          <a:cs typeface="Times New Roman" panose="02020603050405020304" pitchFamily="18" charset="0"/>
                        </a:rPr>
                        <a:t>3</a:t>
                      </a:r>
                      <a:r>
                        <a:rPr lang="en-US" sz="2000" b="0">
                          <a:effectLst/>
                          <a:latin typeface="Times New Roman" panose="02020603050405020304" pitchFamily="18" charset="0"/>
                          <a:cs typeface="Times New Roman" panose="02020603050405020304" pitchFamily="18" charset="0"/>
                        </a:rPr>
                        <a:t>? Viết CT e, CT Lewis,CTCT của phân tử N</a:t>
                      </a:r>
                      <a:r>
                        <a:rPr lang="en-US" sz="2000" b="0" baseline="-25000">
                          <a:effectLst/>
                          <a:latin typeface="Times New Roman" panose="02020603050405020304" pitchFamily="18" charset="0"/>
                          <a:cs typeface="Times New Roman" panose="02020603050405020304" pitchFamily="18" charset="0"/>
                        </a:rPr>
                        <a:t>2</a:t>
                      </a:r>
                      <a:r>
                        <a:rPr lang="en-US" sz="2000" b="0">
                          <a:effectLst/>
                          <a:latin typeface="Times New Roman" panose="02020603050405020304" pitchFamily="18" charset="0"/>
                          <a:cs typeface="Times New Roman" panose="02020603050405020304" pitchFamily="18" charset="0"/>
                        </a:rPr>
                        <a:t>,NH</a:t>
                      </a:r>
                      <a:r>
                        <a:rPr lang="en-US" sz="2000" b="0" baseline="-25000">
                          <a:effectLst/>
                          <a:latin typeface="Times New Roman" panose="02020603050405020304" pitchFamily="18" charset="0"/>
                          <a:cs typeface="Times New Roman" panose="02020603050405020304" pitchFamily="18" charset="0"/>
                        </a:rPr>
                        <a:t>3</a:t>
                      </a:r>
                      <a:endParaRPr lang="en-US" sz="2000" b="0">
                        <a:effectLst/>
                        <a:latin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822588153"/>
      </p:ext>
    </p:extLst>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p:nvPr/>
        </p:nvSpPr>
        <p:spPr>
          <a:xfrm>
            <a:off x="0" y="0"/>
            <a:ext cx="12192000" cy="1224951"/>
          </a:xfrm>
          <a:prstGeom prst="rect">
            <a:avLst/>
          </a:prstGeom>
          <a:gradFill>
            <a:gsLst>
              <a:gs pos="0">
                <a:srgbClr val="FC86A9"/>
              </a:gs>
              <a:gs pos="15000">
                <a:srgbClr val="FC86A9"/>
              </a:gs>
              <a:gs pos="49000">
                <a:srgbClr val="F39F6C"/>
              </a:gs>
              <a:gs pos="99000">
                <a:srgbClr val="FCE45C"/>
              </a:gs>
              <a:gs pos="100000">
                <a:srgbClr val="FCE45C"/>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140464"/>
              </a:solidFill>
              <a:latin typeface="Calibri"/>
              <a:ea typeface="Calibri"/>
              <a:cs typeface="Calibri"/>
              <a:sym typeface="Calibri"/>
            </a:endParaRPr>
          </a:p>
        </p:txBody>
      </p:sp>
      <p:sp>
        <p:nvSpPr>
          <p:cNvPr id="3" name="Oval 2"/>
          <p:cNvSpPr/>
          <p:nvPr/>
        </p:nvSpPr>
        <p:spPr>
          <a:xfrm>
            <a:off x="3562067" y="1252223"/>
            <a:ext cx="4962955" cy="2074460"/>
          </a:xfrm>
          <a:prstGeom prst="ellipse">
            <a:avLst/>
          </a:prstGeom>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r>
              <a:rPr lang="en-US" sz="4000" b="1">
                <a:latin typeface="Times New Roman" panose="02020603050405020304" pitchFamily="18" charset="0"/>
                <a:cs typeface="Times New Roman" panose="02020603050405020304" pitchFamily="18" charset="0"/>
              </a:rPr>
              <a:t>NHÓM MẢNH GHÉP</a:t>
            </a:r>
          </a:p>
        </p:txBody>
      </p:sp>
      <p:sp>
        <p:nvSpPr>
          <p:cNvPr id="2" name="TextBox 1"/>
          <p:cNvSpPr txBox="1"/>
          <p:nvPr/>
        </p:nvSpPr>
        <p:spPr>
          <a:xfrm>
            <a:off x="805218" y="3794078"/>
            <a:ext cx="9648967" cy="2585323"/>
          </a:xfrm>
          <a:prstGeom prst="rect">
            <a:avLst/>
          </a:prstGeom>
          <a:noFill/>
        </p:spPr>
        <p:txBody>
          <a:bodyPr wrap="square" rtlCol="0">
            <a:spAutoFit/>
          </a:bodyPr>
          <a:lstStyle/>
          <a:p>
            <a:r>
              <a:rPr lang="en-US" sz="3600">
                <a:latin typeface="Times New Roman" panose="02020603050405020304" pitchFamily="18" charset="0"/>
                <a:cs typeface="Times New Roman" panose="02020603050405020304" pitchFamily="18" charset="0"/>
              </a:rPr>
              <a:t>+ Các thành viên có STT 1,2 lập thành nhóm mới. </a:t>
            </a:r>
          </a:p>
          <a:p>
            <a:r>
              <a:rPr lang="en-US" sz="3600">
                <a:latin typeface="Times New Roman" panose="02020603050405020304" pitchFamily="18" charset="0"/>
                <a:cs typeface="Times New Roman" panose="02020603050405020304" pitchFamily="18" charset="0"/>
              </a:rPr>
              <a:t>+ Các thành viên có STT 3,4 lập thành nhóm mới. </a:t>
            </a:r>
          </a:p>
          <a:p>
            <a:r>
              <a:rPr lang="en-US" sz="3600">
                <a:latin typeface="Times New Roman" panose="02020603050405020304" pitchFamily="18" charset="0"/>
                <a:cs typeface="Times New Roman" panose="02020603050405020304" pitchFamily="18" charset="0"/>
              </a:rPr>
              <a:t>+ Các thành viên có STT 5,6 lập thành nhóm mới. </a:t>
            </a:r>
          </a:p>
          <a:p>
            <a:r>
              <a:rPr lang="en-US" sz="3600">
                <a:latin typeface="Times New Roman" panose="02020603050405020304" pitchFamily="18" charset="0"/>
                <a:cs typeface="Times New Roman" panose="02020603050405020304" pitchFamily="18" charset="0"/>
              </a:rPr>
              <a:t>− Nhiệm vụ của các nhóm: Hoàn thành PHT 4</a:t>
            </a:r>
          </a:p>
          <a:p>
            <a:endParaRPr lang="en-US"/>
          </a:p>
        </p:txBody>
      </p:sp>
      <p:sp>
        <p:nvSpPr>
          <p:cNvPr id="6" name="Rectangle 5"/>
          <p:cNvSpPr/>
          <p:nvPr/>
        </p:nvSpPr>
        <p:spPr>
          <a:xfrm>
            <a:off x="540692" y="258532"/>
            <a:ext cx="11114196" cy="707886"/>
          </a:xfrm>
          <a:prstGeom prst="rect">
            <a:avLst/>
          </a:prstGeom>
          <a:noFill/>
        </p:spPr>
        <p:txBody>
          <a:bodyPr wrap="none" lIns="91440" tIns="45720" rIns="91440" bIns="45720">
            <a:spAutoFit/>
          </a:bodyPr>
          <a:lstStyle/>
          <a:p>
            <a:r>
              <a:rPr lang="en-US" sz="4000" b="1">
                <a:latin typeface="Times New Roman" panose="02020603050405020304" pitchFamily="18" charset="0"/>
                <a:cs typeface="Times New Roman" panose="02020603050405020304" pitchFamily="18" charset="0"/>
              </a:rPr>
              <a:t>I. </a:t>
            </a:r>
            <a:r>
              <a:rPr lang="vi-VN" sz="4000" b="1">
                <a:latin typeface="Times New Roman" panose="02020603050405020304" pitchFamily="18" charset="0"/>
                <a:cs typeface="Times New Roman" panose="02020603050405020304" pitchFamily="18" charset="0"/>
              </a:rPr>
              <a:t>SỰ TẠO THÀNH LIÊN KẾT CỘNG HÓA TRỊ</a:t>
            </a:r>
            <a:endParaRPr lang="vi-VN" sz="4000" b="1" dirty="0">
              <a:latin typeface="Times New Roman" panose="02020603050405020304" pitchFamily="18" charset="0"/>
              <a:cs typeface="Times New Roman" panose="02020603050405020304" pitchFamily="18" charset="0"/>
            </a:endParaRPr>
          </a:p>
        </p:txBody>
      </p:sp>
      <p:pic>
        <p:nvPicPr>
          <p:cNvPr id="7" name="Picture 10" descr="Digit 180"/>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789165" y="1483483"/>
            <a:ext cx="20574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9684714"/>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31" presetClass="exit" presetSubtype="0" fill="hold" nodeType="withEffect">
                                  <p:stCondLst>
                                    <p:cond delay="183000"/>
                                  </p:stCondLst>
                                  <p:iterate type="lt">
                                    <p:tmPct val="5000"/>
                                  </p:iterate>
                                  <p:childTnLst>
                                    <p:anim calcmode="lin" valueType="num">
                                      <p:cBhvr>
                                        <p:cTn id="12" dur="1000"/>
                                        <p:tgtEl>
                                          <p:spTgt spid="7"/>
                                        </p:tgtEl>
                                        <p:attrNameLst>
                                          <p:attrName>ppt_w</p:attrName>
                                        </p:attrNameLst>
                                      </p:cBhvr>
                                      <p:tavLst>
                                        <p:tav tm="0">
                                          <p:val>
                                            <p:strVal val="ppt_w"/>
                                          </p:val>
                                        </p:tav>
                                        <p:tav tm="100000">
                                          <p:val>
                                            <p:fltVal val="0"/>
                                          </p:val>
                                        </p:tav>
                                      </p:tavLst>
                                    </p:anim>
                                    <p:anim calcmode="lin" valueType="num">
                                      <p:cBhvr>
                                        <p:cTn id="13" dur="1000"/>
                                        <p:tgtEl>
                                          <p:spTgt spid="7"/>
                                        </p:tgtEl>
                                        <p:attrNameLst>
                                          <p:attrName>ppt_h</p:attrName>
                                        </p:attrNameLst>
                                      </p:cBhvr>
                                      <p:tavLst>
                                        <p:tav tm="0">
                                          <p:val>
                                            <p:strVal val="ppt_h"/>
                                          </p:val>
                                        </p:tav>
                                        <p:tav tm="100000">
                                          <p:val>
                                            <p:fltVal val="0"/>
                                          </p:val>
                                        </p:tav>
                                      </p:tavLst>
                                    </p:anim>
                                    <p:anim calcmode="lin" valueType="num">
                                      <p:cBhvr>
                                        <p:cTn id="14" dur="1000"/>
                                        <p:tgtEl>
                                          <p:spTgt spid="7"/>
                                        </p:tgtEl>
                                        <p:attrNameLst>
                                          <p:attrName>style.rotation</p:attrName>
                                        </p:attrNameLst>
                                      </p:cBhvr>
                                      <p:tavLst>
                                        <p:tav tm="0">
                                          <p:val>
                                            <p:fltVal val="0"/>
                                          </p:val>
                                        </p:tav>
                                        <p:tav tm="100000">
                                          <p:val>
                                            <p:fltVal val="90"/>
                                          </p:val>
                                        </p:tav>
                                      </p:tavLst>
                                    </p:anim>
                                    <p:animEffect transition="out" filter="fade">
                                      <p:cBhvr>
                                        <p:cTn id="15" dur="1000"/>
                                        <p:tgtEl>
                                          <p:spTgt spid="7"/>
                                        </p:tgtEl>
                                      </p:cBhvr>
                                    </p:animEffect>
                                    <p:set>
                                      <p:cBhvr>
                                        <p:cTn id="16" dur="1" fill="hold">
                                          <p:stCondLst>
                                            <p:cond delay="999"/>
                                          </p:stCondLst>
                                        </p:cTn>
                                        <p:tgtEl>
                                          <p:spTgt spid="7"/>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3" name="RING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p:nvPr/>
        </p:nvSpPr>
        <p:spPr>
          <a:xfrm>
            <a:off x="0" y="0"/>
            <a:ext cx="12192000" cy="1224951"/>
          </a:xfrm>
          <a:prstGeom prst="rect">
            <a:avLst/>
          </a:prstGeom>
          <a:gradFill>
            <a:gsLst>
              <a:gs pos="0">
                <a:srgbClr val="FC86A9"/>
              </a:gs>
              <a:gs pos="15000">
                <a:srgbClr val="FC86A9"/>
              </a:gs>
              <a:gs pos="49000">
                <a:srgbClr val="F39F6C"/>
              </a:gs>
              <a:gs pos="99000">
                <a:srgbClr val="FCE45C"/>
              </a:gs>
              <a:gs pos="100000">
                <a:srgbClr val="FCE45C"/>
              </a:gs>
            </a:gsLst>
            <a:lin ang="2700000" scaled="0"/>
          </a:gradFill>
          <a:ln>
            <a:noFill/>
          </a:ln>
        </p:spPr>
        <p:txBody>
          <a:bodyPr spcFirstLastPara="1" wrap="square" lIns="91425" tIns="45700" rIns="91425" bIns="45700" anchor="ctr" anchorCtr="0">
            <a:noAutofit/>
          </a:bodyPr>
          <a:lstStyle/>
          <a:p>
            <a:pPr algn="ctr"/>
            <a:r>
              <a:rPr lang="en-US" sz="4000" b="1">
                <a:latin typeface="Times New Roman" panose="02020603050405020304" pitchFamily="18" charset="0"/>
                <a:cs typeface="Times New Roman" panose="02020603050405020304" pitchFamily="18" charset="0"/>
              </a:rPr>
              <a:t>PHIẾU HỌC TẬP   SỐ 4</a:t>
            </a:r>
          </a:p>
          <a:p>
            <a:pPr marL="0" marR="0" lvl="0" indent="0" algn="ctr" rtl="0">
              <a:spcBef>
                <a:spcPts val="0"/>
              </a:spcBef>
              <a:spcAft>
                <a:spcPts val="0"/>
              </a:spcAft>
              <a:buNone/>
            </a:pPr>
            <a:endParaRPr sz="1800">
              <a:solidFill>
                <a:srgbClr val="140464"/>
              </a:solidFill>
              <a:latin typeface="Calibri"/>
              <a:ea typeface="Calibri"/>
              <a:cs typeface="Calibri"/>
              <a:sym typeface="Calibri"/>
            </a:endParaRPr>
          </a:p>
        </p:txBody>
      </p:sp>
      <p:graphicFrame>
        <p:nvGraphicFramePr>
          <p:cNvPr id="12" name="Table 11"/>
          <p:cNvGraphicFramePr>
            <a:graphicFrameLocks noGrp="1"/>
          </p:cNvGraphicFramePr>
          <p:nvPr>
            <p:extLst>
              <p:ext uri="{D42A27DB-BD31-4B8C-83A1-F6EECF244321}">
                <p14:modId xmlns:p14="http://schemas.microsoft.com/office/powerpoint/2010/main" val="2917883452"/>
              </p:ext>
            </p:extLst>
          </p:nvPr>
        </p:nvGraphicFramePr>
        <p:xfrm>
          <a:off x="140505" y="750626"/>
          <a:ext cx="11705752" cy="6211803"/>
        </p:xfrm>
        <a:graphic>
          <a:graphicData uri="http://schemas.openxmlformats.org/drawingml/2006/table">
            <a:tbl>
              <a:tblPr firstRow="1" firstCol="1" bandRow="1">
                <a:tableStyleId>{5C22544A-7EE6-4342-B048-85BDC9FD1C3A}</a:tableStyleId>
              </a:tblPr>
              <a:tblGrid>
                <a:gridCol w="1708133">
                  <a:extLst>
                    <a:ext uri="{9D8B030D-6E8A-4147-A177-3AD203B41FA5}">
                      <a16:colId xmlns:a16="http://schemas.microsoft.com/office/drawing/2014/main" val="20000"/>
                    </a:ext>
                  </a:extLst>
                </a:gridCol>
                <a:gridCol w="9997619">
                  <a:extLst>
                    <a:ext uri="{9D8B030D-6E8A-4147-A177-3AD203B41FA5}">
                      <a16:colId xmlns:a16="http://schemas.microsoft.com/office/drawing/2014/main" val="20001"/>
                    </a:ext>
                  </a:extLst>
                </a:gridCol>
              </a:tblGrid>
              <a:tr h="3581914">
                <a:tc rowSpan="3">
                  <a:txBody>
                    <a:bodyPr/>
                    <a:lstStyle/>
                    <a:p>
                      <a:pPr algn="ctr">
                        <a:lnSpc>
                          <a:spcPct val="130000"/>
                        </a:lnSpc>
                        <a:spcAft>
                          <a:spcPts val="0"/>
                        </a:spcAft>
                      </a:pPr>
                      <a:r>
                        <a:rPr lang="en-US" sz="900">
                          <a:effectLst/>
                        </a:rPr>
                        <a:t> </a:t>
                      </a:r>
                      <a:endParaRPr lang="en-US" sz="1000">
                        <a:effectLst/>
                      </a:endParaRPr>
                    </a:p>
                    <a:p>
                      <a:pPr algn="ctr">
                        <a:lnSpc>
                          <a:spcPct val="130000"/>
                        </a:lnSpc>
                        <a:spcAft>
                          <a:spcPts val="0"/>
                        </a:spcAft>
                      </a:pPr>
                      <a:r>
                        <a:rPr lang="en-US" sz="900">
                          <a:effectLst/>
                        </a:rPr>
                        <a:t> </a:t>
                      </a:r>
                      <a:endParaRPr lang="en-US" sz="1000">
                        <a:effectLst/>
                      </a:endParaRPr>
                    </a:p>
                    <a:p>
                      <a:pPr algn="ctr">
                        <a:lnSpc>
                          <a:spcPct val="130000"/>
                        </a:lnSpc>
                        <a:spcAft>
                          <a:spcPts val="0"/>
                        </a:spcAft>
                      </a:pPr>
                      <a:r>
                        <a:rPr lang="en-US" sz="900">
                          <a:effectLst/>
                        </a:rPr>
                        <a:t> </a:t>
                      </a:r>
                      <a:endParaRPr lang="en-US" sz="1000">
                        <a:effectLst/>
                      </a:endParaRPr>
                    </a:p>
                    <a:p>
                      <a:pPr algn="ctr">
                        <a:lnSpc>
                          <a:spcPct val="130000"/>
                        </a:lnSpc>
                        <a:spcAft>
                          <a:spcPts val="0"/>
                        </a:spcAft>
                      </a:pPr>
                      <a:r>
                        <a:rPr lang="en-US" sz="900">
                          <a:effectLst/>
                        </a:rPr>
                        <a:t> </a:t>
                      </a:r>
                      <a:endParaRPr lang="en-US" sz="1000">
                        <a:effectLst/>
                      </a:endParaRPr>
                    </a:p>
                    <a:p>
                      <a:pPr algn="ctr">
                        <a:lnSpc>
                          <a:spcPct val="130000"/>
                        </a:lnSpc>
                        <a:spcAft>
                          <a:spcPts val="0"/>
                        </a:spcAft>
                      </a:pPr>
                      <a:r>
                        <a:rPr lang="en-US" sz="900">
                          <a:effectLst/>
                        </a:rPr>
                        <a:t> </a:t>
                      </a:r>
                      <a:endParaRPr lang="en-US" sz="1000">
                        <a:effectLst/>
                      </a:endParaRPr>
                    </a:p>
                    <a:p>
                      <a:pPr algn="ctr">
                        <a:lnSpc>
                          <a:spcPct val="130000"/>
                        </a:lnSpc>
                        <a:spcAft>
                          <a:spcPts val="0"/>
                        </a:spcAft>
                      </a:pPr>
                      <a:r>
                        <a:rPr lang="en-US" sz="4000">
                          <a:effectLst/>
                          <a:latin typeface="Times New Roman" panose="02020603050405020304" pitchFamily="18" charset="0"/>
                          <a:cs typeface="Times New Roman" panose="02020603050405020304" pitchFamily="18" charset="0"/>
                        </a:rPr>
                        <a:t>Liên kết cộng hóa trị</a:t>
                      </a:r>
                      <a:endParaRPr lang="en-US" sz="4000">
                        <a:effectLst/>
                        <a:latin typeface="Times New Roman" panose="02020603050405020304" pitchFamily="18" charset="0"/>
                        <a:ea typeface="Calibri" panose="020F0502020204030204" pitchFamily="34" charset="0"/>
                        <a:cs typeface="Times New Roman" panose="02020603050405020304" pitchFamily="18" charset="0"/>
                      </a:endParaRPr>
                    </a:p>
                  </a:txBody>
                  <a:tcPr marL="48277" marR="48277" marT="0" marB="0"/>
                </a:tc>
                <a:tc>
                  <a:txBody>
                    <a:bodyPr/>
                    <a:lstStyle/>
                    <a:p>
                      <a:pPr>
                        <a:lnSpc>
                          <a:spcPct val="130000"/>
                        </a:lnSpc>
                        <a:spcAft>
                          <a:spcPts val="0"/>
                        </a:spcAft>
                      </a:pPr>
                      <a:r>
                        <a:rPr lang="en-US" sz="2800">
                          <a:effectLst/>
                          <a:latin typeface="Times New Roman" panose="02020603050405020304" pitchFamily="18" charset="0"/>
                          <a:cs typeface="Times New Roman" panose="02020603050405020304" pitchFamily="18" charset="0"/>
                        </a:rPr>
                        <a:t>- Khái niệm: là liên kết hóa học được hình thành giữa 2 nguyên tử bằng……………………………………………………………</a:t>
                      </a:r>
                    </a:p>
                    <a:p>
                      <a:pPr>
                        <a:lnSpc>
                          <a:spcPct val="130000"/>
                        </a:lnSpc>
                        <a:spcAft>
                          <a:spcPts val="0"/>
                        </a:spcAft>
                      </a:pPr>
                      <a:r>
                        <a:rPr lang="en-US" sz="2800">
                          <a:effectLst/>
                          <a:latin typeface="Times New Roman" panose="02020603050405020304" pitchFamily="18" charset="0"/>
                          <a:cs typeface="Times New Roman" panose="02020603050405020304" pitchFamily="18" charset="0"/>
                        </a:rPr>
                        <a:t>- Kiểu liên kết:</a:t>
                      </a:r>
                    </a:p>
                    <a:p>
                      <a:pPr marL="342900" lvl="0" indent="-342900">
                        <a:lnSpc>
                          <a:spcPct val="130000"/>
                        </a:lnSpc>
                        <a:spcAft>
                          <a:spcPts val="0"/>
                        </a:spcAft>
                        <a:buFont typeface="Symbol" panose="05050102010706020507" pitchFamily="18" charset="2"/>
                        <a:buChar char=""/>
                      </a:pPr>
                      <a:r>
                        <a:rPr lang="en-US" sz="2800">
                          <a:effectLst/>
                          <a:latin typeface="Times New Roman" panose="02020603050405020304" pitchFamily="18" charset="0"/>
                          <a:cs typeface="Times New Roman" panose="02020603050405020304" pitchFamily="18" charset="0"/>
                        </a:rPr>
                        <a:t>Liên kết đơn(-)…………………………………………………….</a:t>
                      </a:r>
                    </a:p>
                    <a:p>
                      <a:pPr marL="342900" lvl="0" indent="-342900">
                        <a:lnSpc>
                          <a:spcPct val="130000"/>
                        </a:lnSpc>
                        <a:spcAft>
                          <a:spcPts val="0"/>
                        </a:spcAft>
                        <a:buFont typeface="Symbol" panose="05050102010706020507" pitchFamily="18" charset="2"/>
                        <a:buChar char=""/>
                      </a:pPr>
                      <a:r>
                        <a:rPr lang="en-US" sz="2800">
                          <a:effectLst/>
                          <a:latin typeface="Times New Roman" panose="02020603050405020304" pitchFamily="18" charset="0"/>
                          <a:cs typeface="Times New Roman" panose="02020603050405020304" pitchFamily="18" charset="0"/>
                        </a:rPr>
                        <a:t>Liên kết đôi(=)……………………………………………………</a:t>
                      </a:r>
                    </a:p>
                    <a:p>
                      <a:pPr marL="342900" lvl="0" indent="-342900">
                        <a:lnSpc>
                          <a:spcPct val="130000"/>
                        </a:lnSpc>
                        <a:spcAft>
                          <a:spcPts val="0"/>
                        </a:spcAft>
                        <a:buFont typeface="Symbol" panose="05050102010706020507" pitchFamily="18" charset="2"/>
                        <a:buChar char=""/>
                      </a:pPr>
                      <a:r>
                        <a:rPr lang="en-US" sz="2800">
                          <a:effectLst/>
                          <a:latin typeface="Times New Roman" panose="02020603050405020304" pitchFamily="18" charset="0"/>
                          <a:cs typeface="Times New Roman" panose="02020603050405020304" pitchFamily="18" charset="0"/>
                        </a:rPr>
                        <a:t>Liên kết ba( )…………………………………………………….</a:t>
                      </a:r>
                    </a:p>
                  </a:txBody>
                  <a:tcPr marL="48277" marR="48277" marT="0" marB="0"/>
                </a:tc>
                <a:extLst>
                  <a:ext uri="{0D108BD9-81ED-4DB2-BD59-A6C34878D82A}">
                    <a16:rowId xmlns:a16="http://schemas.microsoft.com/office/drawing/2014/main" val="10000"/>
                  </a:ext>
                </a:extLst>
              </a:tr>
              <a:tr h="1005042">
                <a:tc vMerge="1">
                  <a:txBody>
                    <a:bodyPr/>
                    <a:lstStyle/>
                    <a:p>
                      <a:endParaRPr lang="en-US"/>
                    </a:p>
                  </a:txBody>
                  <a:tcPr/>
                </a:tc>
                <a:tc>
                  <a:txBody>
                    <a:bodyPr/>
                    <a:lstStyle/>
                    <a:p>
                      <a:pPr>
                        <a:lnSpc>
                          <a:spcPct val="130000"/>
                        </a:lnSpc>
                        <a:spcAft>
                          <a:spcPts val="0"/>
                        </a:spcAft>
                      </a:pPr>
                      <a:r>
                        <a:rPr lang="en-US" sz="2800">
                          <a:effectLst/>
                          <a:latin typeface="Times New Roman" panose="02020603050405020304" pitchFamily="18" charset="0"/>
                          <a:cs typeface="Times New Roman" panose="02020603050405020304" pitchFamily="18" charset="0"/>
                        </a:rPr>
                        <a:t>Không phân cực…………………………………………………</a:t>
                      </a:r>
                    </a:p>
                    <a:p>
                      <a:pPr>
                        <a:lnSpc>
                          <a:spcPct val="130000"/>
                        </a:lnSpc>
                        <a:spcAft>
                          <a:spcPts val="0"/>
                        </a:spcAft>
                      </a:pPr>
                      <a:r>
                        <a:rPr lang="en-US" sz="2800">
                          <a:effectLst/>
                          <a:latin typeface="Times New Roman" panose="02020603050405020304" pitchFamily="18" charset="0"/>
                          <a:cs typeface="Times New Roman" panose="02020603050405020304" pitchFamily="18" charset="0"/>
                        </a:rPr>
                        <a:t>Ví dụ:(2VD)</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48277" marR="48277" marT="0" marB="0"/>
                </a:tc>
                <a:extLst>
                  <a:ext uri="{0D108BD9-81ED-4DB2-BD59-A6C34878D82A}">
                    <a16:rowId xmlns:a16="http://schemas.microsoft.com/office/drawing/2014/main" val="10001"/>
                  </a:ext>
                </a:extLst>
              </a:tr>
              <a:tr h="1520417">
                <a:tc vMerge="1">
                  <a:txBody>
                    <a:bodyPr/>
                    <a:lstStyle/>
                    <a:p>
                      <a:endParaRPr lang="en-US"/>
                    </a:p>
                  </a:txBody>
                  <a:tcPr/>
                </a:tc>
                <a:tc>
                  <a:txBody>
                    <a:bodyPr/>
                    <a:lstStyle/>
                    <a:p>
                      <a:pPr>
                        <a:lnSpc>
                          <a:spcPct val="130000"/>
                        </a:lnSpc>
                        <a:spcAft>
                          <a:spcPts val="0"/>
                        </a:spcAft>
                      </a:pPr>
                      <a:r>
                        <a:rPr lang="en-US" sz="2800">
                          <a:effectLst/>
                          <a:latin typeface="Times New Roman" panose="02020603050405020304" pitchFamily="18" charset="0"/>
                          <a:cs typeface="Times New Roman" panose="02020603050405020304" pitchFamily="18" charset="0"/>
                        </a:rPr>
                        <a:t>Có phân cực ………………………………………………………..</a:t>
                      </a:r>
                    </a:p>
                    <a:p>
                      <a:pPr>
                        <a:lnSpc>
                          <a:spcPct val="130000"/>
                        </a:lnSpc>
                        <a:spcAft>
                          <a:spcPts val="0"/>
                        </a:spcAft>
                      </a:pPr>
                      <a:r>
                        <a:rPr lang="en-US" sz="2800">
                          <a:effectLst/>
                          <a:latin typeface="Times New Roman" panose="02020603050405020304" pitchFamily="18" charset="0"/>
                          <a:cs typeface="Times New Roman" panose="02020603050405020304" pitchFamily="18" charset="0"/>
                        </a:rPr>
                        <a:t>Ví dụ(2VD)………………………………………………………</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48277" marR="48277" marT="0" marB="0"/>
                </a:tc>
                <a:extLst>
                  <a:ext uri="{0D108BD9-81ED-4DB2-BD59-A6C34878D82A}">
                    <a16:rowId xmlns:a16="http://schemas.microsoft.com/office/drawing/2014/main" val="10002"/>
                  </a:ext>
                </a:extLst>
              </a:tr>
            </a:tbl>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364566574"/>
              </p:ext>
            </p:extLst>
          </p:nvPr>
        </p:nvGraphicFramePr>
        <p:xfrm>
          <a:off x="808535" y="1429840"/>
          <a:ext cx="123825" cy="114300"/>
        </p:xfrm>
        <a:graphic>
          <a:graphicData uri="http://schemas.openxmlformats.org/presentationml/2006/ole">
            <mc:AlternateContent xmlns:mc="http://schemas.openxmlformats.org/markup-compatibility/2006">
              <mc:Choice xmlns:v="urn:schemas-microsoft-com:vml" Requires="v">
                <p:oleObj spid="_x0000_s2090" name="Equation" r:id="rId4" imgW="126780" imgH="114102" progId="Equation.DSMT4">
                  <p:embed/>
                </p:oleObj>
              </mc:Choice>
              <mc:Fallback>
                <p:oleObj name="Equation" r:id="rId4" imgW="126780" imgH="114102" progId="Equation.DSMT4">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535" y="1429840"/>
                        <a:ext cx="123825" cy="114300"/>
                      </a:xfrm>
                      <a:prstGeom prst="rect">
                        <a:avLst/>
                      </a:prstGeom>
                      <a:noFill/>
                    </p:spPr>
                  </p:pic>
                </p:oleObj>
              </mc:Fallback>
            </mc:AlternateContent>
          </a:graphicData>
        </a:graphic>
      </p:graphicFrame>
    </p:spTree>
    <p:extLst>
      <p:ext uri="{BB962C8B-B14F-4D97-AF65-F5344CB8AC3E}">
        <p14:creationId xmlns:p14="http://schemas.microsoft.com/office/powerpoint/2010/main" val="3284209858"/>
      </p:ext>
    </p:extLst>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p:nvPr/>
        </p:nvSpPr>
        <p:spPr>
          <a:xfrm>
            <a:off x="0" y="0"/>
            <a:ext cx="12192000" cy="1224951"/>
          </a:xfrm>
          <a:prstGeom prst="rect">
            <a:avLst/>
          </a:prstGeom>
          <a:gradFill>
            <a:gsLst>
              <a:gs pos="0">
                <a:srgbClr val="FC86A9"/>
              </a:gs>
              <a:gs pos="15000">
                <a:srgbClr val="FC86A9"/>
              </a:gs>
              <a:gs pos="49000">
                <a:srgbClr val="F39F6C"/>
              </a:gs>
              <a:gs pos="99000">
                <a:srgbClr val="FCE45C"/>
              </a:gs>
              <a:gs pos="100000">
                <a:srgbClr val="FCE45C"/>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140464"/>
              </a:solidFill>
              <a:latin typeface="Calibri"/>
              <a:ea typeface="Calibri"/>
              <a:cs typeface="Calibri"/>
              <a:sym typeface="Calibri"/>
            </a:endParaRPr>
          </a:p>
        </p:txBody>
      </p:sp>
      <p:sp>
        <p:nvSpPr>
          <p:cNvPr id="5" name="TextBox 4"/>
          <p:cNvSpPr txBox="1"/>
          <p:nvPr/>
        </p:nvSpPr>
        <p:spPr>
          <a:xfrm>
            <a:off x="0" y="1494178"/>
            <a:ext cx="12192000" cy="5078313"/>
          </a:xfrm>
          <a:prstGeom prst="rect">
            <a:avLst/>
          </a:prstGeom>
          <a:noFill/>
        </p:spPr>
        <p:txBody>
          <a:bodyPr wrap="square" rtlCol="0">
            <a:spAutoFit/>
          </a:bodyPr>
          <a:lstStyle/>
          <a:p>
            <a:r>
              <a:rPr lang="fr-FR" sz="3200">
                <a:latin typeface="Times New Roman" panose="02020603050405020304" pitchFamily="18" charset="0"/>
                <a:cs typeface="Times New Roman" panose="02020603050405020304" pitchFamily="18" charset="0"/>
              </a:rPr>
              <a:t>- </a:t>
            </a:r>
            <a:r>
              <a:rPr lang="fr-FR" sz="3200">
                <a:solidFill>
                  <a:srgbClr val="FF0000"/>
                </a:solidFill>
                <a:latin typeface="Times New Roman" panose="02020603050405020304" pitchFamily="18" charset="0"/>
                <a:cs typeface="Times New Roman" panose="02020603050405020304" pitchFamily="18" charset="0"/>
              </a:rPr>
              <a:t>Liên kết cộng hóa trị </a:t>
            </a:r>
            <a:r>
              <a:rPr lang="fr-FR" sz="3200">
                <a:latin typeface="Times New Roman" panose="02020603050405020304" pitchFamily="18" charset="0"/>
                <a:cs typeface="Times New Roman" panose="02020603050405020304" pitchFamily="18" charset="0"/>
              </a:rPr>
              <a:t>được tạo thành giữa 2 nguyên tử bằng 1 hay nhiều cặp electron dùng chung.</a:t>
            </a:r>
            <a:endParaRPr lang="en-US" sz="3200">
              <a:latin typeface="Times New Roman" panose="02020603050405020304" pitchFamily="18" charset="0"/>
              <a:cs typeface="Times New Roman" panose="02020603050405020304" pitchFamily="18" charset="0"/>
            </a:endParaRPr>
          </a:p>
          <a:p>
            <a:r>
              <a:rPr lang="fr-FR" sz="3200">
                <a:latin typeface="Times New Roman" panose="02020603050405020304" pitchFamily="18" charset="0"/>
                <a:cs typeface="Times New Roman" panose="02020603050405020304" pitchFamily="18" charset="0"/>
              </a:rPr>
              <a:t>- </a:t>
            </a:r>
            <a:r>
              <a:rPr lang="fr-FR" sz="3200">
                <a:solidFill>
                  <a:srgbClr val="FF0000"/>
                </a:solidFill>
                <a:latin typeface="Times New Roman" panose="02020603050405020304" pitchFamily="18" charset="0"/>
                <a:cs typeface="Times New Roman" panose="02020603050405020304" pitchFamily="18" charset="0"/>
              </a:rPr>
              <a:t>Liên kết đơn (-)</a:t>
            </a:r>
            <a:r>
              <a:rPr lang="fr-FR" sz="3200">
                <a:latin typeface="Times New Roman" panose="02020603050405020304" pitchFamily="18" charset="0"/>
                <a:cs typeface="Times New Roman" panose="02020603050405020304" pitchFamily="18" charset="0"/>
              </a:rPr>
              <a:t> : thay 1 cặp electron dùng chung bằng </a:t>
            </a:r>
            <a:r>
              <a:rPr lang="en-US" sz="3200">
                <a:latin typeface="Times New Roman" panose="02020603050405020304" pitchFamily="18" charset="0"/>
                <a:cs typeface="Times New Roman" panose="02020603050405020304" pitchFamily="18" charset="0"/>
              </a:rPr>
              <a:t>1 dấu gạch nối</a:t>
            </a:r>
          </a:p>
          <a:p>
            <a:r>
              <a:rPr lang="fr-FR" sz="3200">
                <a:latin typeface="Times New Roman" panose="02020603050405020304" pitchFamily="18" charset="0"/>
                <a:cs typeface="Times New Roman" panose="02020603050405020304" pitchFamily="18" charset="0"/>
              </a:rPr>
              <a:t>- </a:t>
            </a:r>
            <a:r>
              <a:rPr lang="fr-FR" sz="3200">
                <a:solidFill>
                  <a:srgbClr val="FF0000"/>
                </a:solidFill>
                <a:latin typeface="Times New Roman" panose="02020603050405020304" pitchFamily="18" charset="0"/>
                <a:cs typeface="Times New Roman" panose="02020603050405020304" pitchFamily="18" charset="0"/>
              </a:rPr>
              <a:t>Liên kết đôi (=)</a:t>
            </a:r>
            <a:r>
              <a:rPr lang="fr-FR" sz="3200">
                <a:latin typeface="Times New Roman" panose="02020603050405020304" pitchFamily="18" charset="0"/>
                <a:cs typeface="Times New Roman" panose="02020603050405020304" pitchFamily="18" charset="0"/>
              </a:rPr>
              <a:t> : thay 2 cặp electron dùng chung bằng </a:t>
            </a:r>
            <a:r>
              <a:rPr lang="en-US" sz="3200">
                <a:latin typeface="Times New Roman" panose="02020603050405020304" pitchFamily="18" charset="0"/>
                <a:cs typeface="Times New Roman" panose="02020603050405020304" pitchFamily="18" charset="0"/>
              </a:rPr>
              <a:t>2 dấu gạch nối</a:t>
            </a:r>
          </a:p>
          <a:p>
            <a:r>
              <a:rPr lang="fr-FR" sz="3200">
                <a:latin typeface="Times New Roman" panose="02020603050405020304" pitchFamily="18" charset="0"/>
                <a:cs typeface="Times New Roman" panose="02020603050405020304" pitchFamily="18" charset="0"/>
              </a:rPr>
              <a:t>- </a:t>
            </a:r>
            <a:r>
              <a:rPr lang="fr-FR" sz="3200">
                <a:solidFill>
                  <a:srgbClr val="FF0000"/>
                </a:solidFill>
                <a:latin typeface="Times New Roman" panose="02020603050405020304" pitchFamily="18" charset="0"/>
                <a:cs typeface="Times New Roman" panose="02020603050405020304" pitchFamily="18" charset="0"/>
              </a:rPr>
              <a:t>Liên kết ba (≡) </a:t>
            </a:r>
            <a:r>
              <a:rPr lang="fr-FR" sz="3200">
                <a:latin typeface="Times New Roman" panose="02020603050405020304" pitchFamily="18" charset="0"/>
                <a:cs typeface="Times New Roman" panose="02020603050405020304" pitchFamily="18" charset="0"/>
              </a:rPr>
              <a:t>: thay 1 cặp electron dùng chung bằng </a:t>
            </a:r>
            <a:r>
              <a:rPr lang="en-US" sz="3200">
                <a:latin typeface="Times New Roman" panose="02020603050405020304" pitchFamily="18" charset="0"/>
                <a:cs typeface="Times New Roman" panose="02020603050405020304" pitchFamily="18" charset="0"/>
              </a:rPr>
              <a:t>1 dấu gạch nối</a:t>
            </a:r>
          </a:p>
          <a:p>
            <a:r>
              <a:rPr lang="fr-FR" sz="3200">
                <a:latin typeface="Times New Roman" panose="02020603050405020304" pitchFamily="18" charset="0"/>
                <a:cs typeface="Times New Roman" panose="02020603050405020304" pitchFamily="18" charset="0"/>
              </a:rPr>
              <a:t>- </a:t>
            </a:r>
            <a:r>
              <a:rPr lang="fr-FR" sz="3200">
                <a:solidFill>
                  <a:srgbClr val="FF0000"/>
                </a:solidFill>
                <a:latin typeface="Times New Roman" panose="02020603050405020304" pitchFamily="18" charset="0"/>
                <a:cs typeface="Times New Roman" panose="02020603050405020304" pitchFamily="18" charset="0"/>
              </a:rPr>
              <a:t>Liên kết cộng hóa trị không phân cực </a:t>
            </a:r>
            <a:r>
              <a:rPr lang="fr-FR" sz="3200">
                <a:latin typeface="Times New Roman" panose="02020603050405020304" pitchFamily="18" charset="0"/>
                <a:cs typeface="Times New Roman" panose="02020603050405020304" pitchFamily="18" charset="0"/>
              </a:rPr>
              <a:t>có cặp electron dùng chung không bị hút lệch về phía nguyên tử nào</a:t>
            </a:r>
            <a:endParaRPr lang="en-US" sz="3200">
              <a:latin typeface="Times New Roman" panose="02020603050405020304" pitchFamily="18" charset="0"/>
              <a:cs typeface="Times New Roman" panose="02020603050405020304" pitchFamily="18" charset="0"/>
            </a:endParaRPr>
          </a:p>
          <a:p>
            <a:r>
              <a:rPr lang="fr-FR" sz="3200">
                <a:latin typeface="Times New Roman" panose="02020603050405020304" pitchFamily="18" charset="0"/>
                <a:cs typeface="Times New Roman" panose="02020603050405020304" pitchFamily="18" charset="0"/>
              </a:rPr>
              <a:t>- </a:t>
            </a:r>
            <a:r>
              <a:rPr lang="fr-FR" sz="3200">
                <a:solidFill>
                  <a:srgbClr val="FF0000"/>
                </a:solidFill>
                <a:latin typeface="Times New Roman" panose="02020603050405020304" pitchFamily="18" charset="0"/>
                <a:cs typeface="Times New Roman" panose="02020603050405020304" pitchFamily="18" charset="0"/>
              </a:rPr>
              <a:t>Liên kết cộng hóa trị phân cực </a:t>
            </a:r>
            <a:r>
              <a:rPr lang="fr-FR" sz="3200">
                <a:latin typeface="Times New Roman" panose="02020603050405020304" pitchFamily="18" charset="0"/>
                <a:cs typeface="Times New Roman" panose="02020603050405020304" pitchFamily="18" charset="0"/>
              </a:rPr>
              <a:t>có cặp electron dùng chung lệch về phía nguyên tử có độ âm điện lớn hơn.</a:t>
            </a:r>
            <a:endParaRPr lang="en-US" sz="3200">
              <a:latin typeface="Times New Roman" panose="02020603050405020304" pitchFamily="18" charset="0"/>
              <a:cs typeface="Times New Roman" panose="02020603050405020304" pitchFamily="18" charset="0"/>
            </a:endParaRPr>
          </a:p>
          <a:p>
            <a:endParaRPr lang="en-US"/>
          </a:p>
          <a:p>
            <a:endParaRPr lang="en-US"/>
          </a:p>
        </p:txBody>
      </p:sp>
      <p:sp>
        <p:nvSpPr>
          <p:cNvPr id="28" name="TextBox 27"/>
          <p:cNvSpPr txBox="1"/>
          <p:nvPr/>
        </p:nvSpPr>
        <p:spPr>
          <a:xfrm>
            <a:off x="1528549" y="3848669"/>
            <a:ext cx="184731" cy="369332"/>
          </a:xfrm>
          <a:prstGeom prst="rect">
            <a:avLst/>
          </a:prstGeom>
          <a:noFill/>
        </p:spPr>
        <p:txBody>
          <a:bodyPr wrap="none" rtlCol="0">
            <a:spAutoFit/>
          </a:bodyPr>
          <a:lstStyle/>
          <a:p>
            <a:endParaRPr lang="en-US"/>
          </a:p>
        </p:txBody>
      </p:sp>
      <p:sp>
        <p:nvSpPr>
          <p:cNvPr id="36" name="Rectangle 35"/>
          <p:cNvSpPr/>
          <p:nvPr/>
        </p:nvSpPr>
        <p:spPr>
          <a:xfrm>
            <a:off x="417862" y="192944"/>
            <a:ext cx="10889712" cy="707886"/>
          </a:xfrm>
          <a:prstGeom prst="rect">
            <a:avLst/>
          </a:prstGeom>
          <a:noFill/>
        </p:spPr>
        <p:txBody>
          <a:bodyPr wrap="none" lIns="91440" tIns="45720" rIns="91440" bIns="45720">
            <a:spAutoFit/>
          </a:bodyPr>
          <a:lstStyle/>
          <a:p>
            <a:r>
              <a:rPr lang="en-US" sz="4000" b="1">
                <a:latin typeface="Times New Roman" panose="02020603050405020304" pitchFamily="18" charset="0"/>
                <a:cs typeface="Times New Roman" panose="02020603050405020304" pitchFamily="18" charset="0"/>
              </a:rPr>
              <a:t>I. </a:t>
            </a:r>
            <a:r>
              <a:rPr lang="vi-VN" sz="4000" b="1">
                <a:latin typeface="Times New Roman" panose="02020603050405020304" pitchFamily="18" charset="0"/>
                <a:cs typeface="Times New Roman" panose="02020603050405020304" pitchFamily="18" charset="0"/>
              </a:rPr>
              <a:t>SỰ </a:t>
            </a:r>
            <a:r>
              <a:rPr lang="vi-VN" sz="4000" b="1"/>
              <a:t>TẠO THÀNH LIÊN KẾT CỘNG HÓA TRỊ</a:t>
            </a:r>
            <a:endParaRPr lang="vi-VN" sz="4000" b="1" dirty="0"/>
          </a:p>
        </p:txBody>
      </p:sp>
    </p:spTree>
    <p:extLst>
      <p:ext uri="{BB962C8B-B14F-4D97-AF65-F5344CB8AC3E}">
        <p14:creationId xmlns:p14="http://schemas.microsoft.com/office/powerpoint/2010/main" val="1128780502"/>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p:nvPr/>
        </p:nvSpPr>
        <p:spPr>
          <a:xfrm>
            <a:off x="0" y="0"/>
            <a:ext cx="12192000" cy="1224951"/>
          </a:xfrm>
          <a:prstGeom prst="rect">
            <a:avLst/>
          </a:prstGeom>
          <a:gradFill>
            <a:gsLst>
              <a:gs pos="0">
                <a:srgbClr val="FC86A9"/>
              </a:gs>
              <a:gs pos="15000">
                <a:srgbClr val="FC86A9"/>
              </a:gs>
              <a:gs pos="49000">
                <a:srgbClr val="F39F6C"/>
              </a:gs>
              <a:gs pos="99000">
                <a:srgbClr val="FCE45C"/>
              </a:gs>
              <a:gs pos="100000">
                <a:srgbClr val="FCE45C"/>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140464"/>
              </a:solidFill>
              <a:latin typeface="Calibri"/>
              <a:ea typeface="Calibri"/>
              <a:cs typeface="Calibri"/>
              <a:sym typeface="Calibri"/>
            </a:endParaRPr>
          </a:p>
        </p:txBody>
      </p:sp>
      <p:sp>
        <p:nvSpPr>
          <p:cNvPr id="5" name="TextBox 4"/>
          <p:cNvSpPr txBox="1"/>
          <p:nvPr/>
        </p:nvSpPr>
        <p:spPr>
          <a:xfrm>
            <a:off x="201265" y="1501070"/>
            <a:ext cx="6848949" cy="584775"/>
          </a:xfrm>
          <a:prstGeom prst="rect">
            <a:avLst/>
          </a:prstGeom>
          <a:noFill/>
        </p:spPr>
        <p:txBody>
          <a:bodyPr wrap="square" rtlCol="0">
            <a:spAutoFit/>
          </a:bodyPr>
          <a:lstStyle/>
          <a:p>
            <a:r>
              <a:rPr lang="en-US" sz="3200" b="1">
                <a:solidFill>
                  <a:srgbClr val="FF0000"/>
                </a:solidFill>
                <a:latin typeface="Times New Roman" panose="02020603050405020304" pitchFamily="18" charset="0"/>
                <a:cs typeface="Times New Roman" panose="02020603050405020304" pitchFamily="18" charset="0"/>
              </a:rPr>
              <a:t>Liên kết cho nhận</a:t>
            </a:r>
            <a:endParaRPr lang="en-US" sz="3200">
              <a:solidFill>
                <a:srgbClr val="FF0000"/>
              </a:solidFill>
              <a:latin typeface="Times New Roman" panose="02020603050405020304" pitchFamily="18" charset="0"/>
              <a:cs typeface="Times New Roman" panose="02020603050405020304" pitchFamily="18" charset="0"/>
            </a:endParaRPr>
          </a:p>
        </p:txBody>
      </p:sp>
      <p:sp>
        <p:nvSpPr>
          <p:cNvPr id="28" name="TextBox 27"/>
          <p:cNvSpPr txBox="1"/>
          <p:nvPr/>
        </p:nvSpPr>
        <p:spPr>
          <a:xfrm>
            <a:off x="1528549" y="3848669"/>
            <a:ext cx="184731" cy="369332"/>
          </a:xfrm>
          <a:prstGeom prst="rect">
            <a:avLst/>
          </a:prstGeom>
          <a:noFill/>
        </p:spPr>
        <p:txBody>
          <a:bodyPr wrap="none" rtlCol="0">
            <a:spAutoFit/>
          </a:bodyPr>
          <a:lstStyle/>
          <a:p>
            <a:endParaRPr lang="en-US"/>
          </a:p>
        </p:txBody>
      </p:sp>
      <p:sp>
        <p:nvSpPr>
          <p:cNvPr id="36" name="Rectangle 35"/>
          <p:cNvSpPr/>
          <p:nvPr/>
        </p:nvSpPr>
        <p:spPr>
          <a:xfrm>
            <a:off x="417862" y="192944"/>
            <a:ext cx="10889712" cy="707886"/>
          </a:xfrm>
          <a:prstGeom prst="rect">
            <a:avLst/>
          </a:prstGeom>
          <a:noFill/>
        </p:spPr>
        <p:txBody>
          <a:bodyPr wrap="none" lIns="91440" tIns="45720" rIns="91440" bIns="45720">
            <a:spAutoFit/>
          </a:bodyPr>
          <a:lstStyle/>
          <a:p>
            <a:r>
              <a:rPr lang="en-US" sz="4000" b="1">
                <a:latin typeface="Times New Roman" panose="02020603050405020304" pitchFamily="18" charset="0"/>
                <a:cs typeface="Times New Roman" panose="02020603050405020304" pitchFamily="18" charset="0"/>
              </a:rPr>
              <a:t>I. </a:t>
            </a:r>
            <a:r>
              <a:rPr lang="vi-VN" sz="4000" b="1">
                <a:latin typeface="Times New Roman" panose="02020603050405020304" pitchFamily="18" charset="0"/>
                <a:cs typeface="Times New Roman" panose="02020603050405020304" pitchFamily="18" charset="0"/>
              </a:rPr>
              <a:t>SỰ </a:t>
            </a:r>
            <a:r>
              <a:rPr lang="vi-VN" sz="4000" b="1"/>
              <a:t>TẠO THÀNH LIÊN KẾT CỘNG HÓA TRỊ</a:t>
            </a:r>
            <a:endParaRPr lang="vi-VN" sz="4000" b="1" dirty="0"/>
          </a:p>
        </p:txBody>
      </p:sp>
      <p:pic>
        <p:nvPicPr>
          <p:cNvPr id="6" name="Picture 5" descr="Shape&#10;&#10;Description automatically generated with medium confidence">
            <a:extLst>
              <a:ext uri="{FF2B5EF4-FFF2-40B4-BE49-F238E27FC236}">
                <a16:creationId xmlns:a16="http://schemas.microsoft.com/office/drawing/2014/main" id="{4F8788FF-49E7-4265-B24E-0BA6A428E78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385" b="18583"/>
          <a:stretch/>
        </p:blipFill>
        <p:spPr>
          <a:xfrm>
            <a:off x="1369133" y="2463674"/>
            <a:ext cx="5909688" cy="2228290"/>
          </a:xfrm>
          <a:prstGeom prst="rect">
            <a:avLst/>
          </a:prstGeom>
        </p:spPr>
      </p:pic>
      <p:sp>
        <p:nvSpPr>
          <p:cNvPr id="7" name="TextBox 6">
            <a:extLst>
              <a:ext uri="{FF2B5EF4-FFF2-40B4-BE49-F238E27FC236}">
                <a16:creationId xmlns:a16="http://schemas.microsoft.com/office/drawing/2014/main" id="{4A2FE1E8-DACE-4876-AC67-5463CF60BDD4}"/>
              </a:ext>
            </a:extLst>
          </p:cNvPr>
          <p:cNvSpPr txBox="1"/>
          <p:nvPr/>
        </p:nvSpPr>
        <p:spPr>
          <a:xfrm>
            <a:off x="3740611" y="4620337"/>
            <a:ext cx="3626242" cy="523220"/>
          </a:xfrm>
          <a:prstGeom prst="rect">
            <a:avLst/>
          </a:prstGeom>
          <a:noFill/>
        </p:spPr>
        <p:txBody>
          <a:bodyPr wrap="square" rtlCol="0">
            <a:spAutoFit/>
          </a:bodyPr>
          <a:lstStyle/>
          <a:p>
            <a:r>
              <a:rPr lang="vi-VN" sz="2800" dirty="0">
                <a:latin typeface="+mj-lt"/>
              </a:rPr>
              <a:t>Công thức electron</a:t>
            </a:r>
          </a:p>
        </p:txBody>
      </p:sp>
      <p:pic>
        <p:nvPicPr>
          <p:cNvPr id="8" name="Picture 7" descr="Shape&#10;&#10;Description automatically generated with medium confidence">
            <a:extLst>
              <a:ext uri="{FF2B5EF4-FFF2-40B4-BE49-F238E27FC236}">
                <a16:creationId xmlns:a16="http://schemas.microsoft.com/office/drawing/2014/main" id="{D6694106-1DD7-4100-A3EB-4038E17A74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215" t="15125" r="12254" b="17703"/>
          <a:stretch/>
        </p:blipFill>
        <p:spPr>
          <a:xfrm>
            <a:off x="6538090" y="2463673"/>
            <a:ext cx="4049056" cy="2265442"/>
          </a:xfrm>
          <a:prstGeom prst="rect">
            <a:avLst/>
          </a:prstGeom>
        </p:spPr>
      </p:pic>
      <p:sp>
        <p:nvSpPr>
          <p:cNvPr id="9" name="TextBox 8">
            <a:extLst>
              <a:ext uri="{FF2B5EF4-FFF2-40B4-BE49-F238E27FC236}">
                <a16:creationId xmlns:a16="http://schemas.microsoft.com/office/drawing/2014/main" id="{0FC3AC0D-F13C-4563-BBB0-7C428887041D}"/>
              </a:ext>
            </a:extLst>
          </p:cNvPr>
          <p:cNvSpPr txBox="1"/>
          <p:nvPr/>
        </p:nvSpPr>
        <p:spPr>
          <a:xfrm>
            <a:off x="6928271" y="4626483"/>
            <a:ext cx="3482812" cy="523220"/>
          </a:xfrm>
          <a:prstGeom prst="rect">
            <a:avLst/>
          </a:prstGeom>
          <a:noFill/>
        </p:spPr>
        <p:txBody>
          <a:bodyPr wrap="square" rtlCol="0">
            <a:spAutoFit/>
          </a:bodyPr>
          <a:lstStyle/>
          <a:p>
            <a:r>
              <a:rPr lang="vi-VN" sz="2800" dirty="0">
                <a:latin typeface="+mj-lt"/>
              </a:rPr>
              <a:t>Công thức cấu tạo</a:t>
            </a:r>
          </a:p>
        </p:txBody>
      </p:sp>
      <p:sp>
        <p:nvSpPr>
          <p:cNvPr id="10" name="TextBox 9">
            <a:extLst>
              <a:ext uri="{FF2B5EF4-FFF2-40B4-BE49-F238E27FC236}">
                <a16:creationId xmlns:a16="http://schemas.microsoft.com/office/drawing/2014/main" id="{069A9C50-6E93-4CD5-A84D-6F3CFA595B2C}"/>
              </a:ext>
            </a:extLst>
          </p:cNvPr>
          <p:cNvSpPr txBox="1"/>
          <p:nvPr/>
        </p:nvSpPr>
        <p:spPr>
          <a:xfrm>
            <a:off x="3625739" y="5444617"/>
            <a:ext cx="6358969" cy="523220"/>
          </a:xfrm>
          <a:prstGeom prst="rect">
            <a:avLst/>
          </a:prstGeom>
          <a:noFill/>
        </p:spPr>
        <p:txBody>
          <a:bodyPr wrap="square" rtlCol="0">
            <a:spAutoFit/>
          </a:bodyPr>
          <a:lstStyle/>
          <a:p>
            <a:pPr algn="ctr"/>
            <a:r>
              <a:rPr lang="vi-VN" sz="2800" b="1" dirty="0">
                <a:latin typeface="+mj-lt"/>
              </a:rPr>
              <a:t>Sơ đồ tạo thành ion NH</a:t>
            </a:r>
            <a:r>
              <a:rPr lang="vi-VN" sz="2800" b="1" baseline="-25000" dirty="0">
                <a:latin typeface="+mj-lt"/>
              </a:rPr>
              <a:t>4</a:t>
            </a:r>
            <a:r>
              <a:rPr lang="vi-VN" sz="2800" b="1" baseline="30000" dirty="0">
                <a:latin typeface="+mj-lt"/>
              </a:rPr>
              <a:t>+</a:t>
            </a:r>
          </a:p>
        </p:txBody>
      </p:sp>
    </p:spTree>
    <p:extLst>
      <p:ext uri="{BB962C8B-B14F-4D97-AF65-F5344CB8AC3E}">
        <p14:creationId xmlns:p14="http://schemas.microsoft.com/office/powerpoint/2010/main" val="149352182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500"/>
                                        <p:tgtEl>
                                          <p:spTgt spid="9"/>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up)">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p:nvPr/>
        </p:nvSpPr>
        <p:spPr>
          <a:xfrm>
            <a:off x="0" y="0"/>
            <a:ext cx="12192000" cy="1224951"/>
          </a:xfrm>
          <a:prstGeom prst="rect">
            <a:avLst/>
          </a:prstGeom>
          <a:gradFill>
            <a:gsLst>
              <a:gs pos="0">
                <a:srgbClr val="FC86A9"/>
              </a:gs>
              <a:gs pos="15000">
                <a:srgbClr val="FC86A9"/>
              </a:gs>
              <a:gs pos="49000">
                <a:srgbClr val="F39F6C"/>
              </a:gs>
              <a:gs pos="99000">
                <a:srgbClr val="FCE45C"/>
              </a:gs>
              <a:gs pos="100000">
                <a:srgbClr val="FCE45C"/>
              </a:gs>
            </a:gsLst>
            <a:lin ang="2700000" scaled="0"/>
          </a:gradFill>
          <a:ln>
            <a:noFill/>
          </a:ln>
        </p:spPr>
        <p:txBody>
          <a:bodyPr spcFirstLastPara="1" wrap="square" lIns="91425" tIns="45700" rIns="91425" bIns="45700" anchor="ctr" anchorCtr="0">
            <a:noAutofit/>
          </a:bodyPr>
          <a:lstStyle/>
          <a:p>
            <a:r>
              <a:rPr lang="en-US" sz="4000" b="1">
                <a:latin typeface="Times New Roman" panose="02020603050405020304" pitchFamily="18" charset="0"/>
                <a:cs typeface="Times New Roman" panose="02020603050405020304" pitchFamily="18" charset="0"/>
              </a:rPr>
              <a:t>II. </a:t>
            </a:r>
            <a:r>
              <a:rPr lang="vi-VN" sz="4000" b="1">
                <a:latin typeface="Times New Roman" panose="02020603050405020304" pitchFamily="18" charset="0"/>
                <a:cs typeface="Times New Roman" panose="02020603050405020304" pitchFamily="18" charset="0"/>
              </a:rPr>
              <a:t>ĐỘ ÂM ĐIỆN VÀ LIÊN KẾT HÓA HỌC</a:t>
            </a:r>
            <a:endParaRPr lang="vi-VN" sz="4000" b="1" dirty="0">
              <a:latin typeface="Times New Roman" panose="02020603050405020304" pitchFamily="18" charset="0"/>
              <a:cs typeface="Times New Roman" panose="02020603050405020304" pitchFamily="18" charset="0"/>
            </a:endParaRPr>
          </a:p>
        </p:txBody>
      </p:sp>
      <p:sp>
        <p:nvSpPr>
          <p:cNvPr id="2" name="Rounded Rectangle 1"/>
          <p:cNvSpPr/>
          <p:nvPr/>
        </p:nvSpPr>
        <p:spPr>
          <a:xfrm>
            <a:off x="4913195" y="3480179"/>
            <a:ext cx="45719"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E9A2324-90C5-4AC3-B42C-147829A7B159}"/>
              </a:ext>
            </a:extLst>
          </p:cNvPr>
          <p:cNvSpPr txBox="1"/>
          <p:nvPr/>
        </p:nvSpPr>
        <p:spPr>
          <a:xfrm>
            <a:off x="422032" y="1873148"/>
            <a:ext cx="11507372" cy="3170099"/>
          </a:xfrm>
          <a:prstGeom prst="rect">
            <a:avLst/>
          </a:prstGeom>
          <a:noFill/>
        </p:spPr>
        <p:txBody>
          <a:bodyPr wrap="square">
            <a:spAutoFit/>
          </a:bodyPr>
          <a:lstStyle/>
          <a:p>
            <a:r>
              <a:rPr lang="vi-VN" sz="4000" b="0" i="0" dirty="0">
                <a:solidFill>
                  <a:schemeClr val="tx1"/>
                </a:solidFill>
                <a:effectLst/>
                <a:latin typeface="+mj-lt"/>
              </a:rPr>
              <a:t>Độ âm điện đặc trưng cho khả năng hút electron của nguyên tử khi hình thành liên kết hoá học. Dựa vào sự khác nhau về độ âm điện giữa các nguyên tử tham gia liên kết, có thể dự đoán được loại liên kết giữa hai nguyên tử đó</a:t>
            </a:r>
            <a:endParaRPr lang="vi-VN" sz="4000" dirty="0">
              <a:solidFill>
                <a:schemeClr val="tx1"/>
              </a:solidFill>
              <a:latin typeface="+mj-lt"/>
            </a:endParaRPr>
          </a:p>
        </p:txBody>
      </p:sp>
    </p:spTree>
    <p:extLst>
      <p:ext uri="{BB962C8B-B14F-4D97-AF65-F5344CB8AC3E}">
        <p14:creationId xmlns:p14="http://schemas.microsoft.com/office/powerpoint/2010/main" val="1742147158"/>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p:nvPr/>
        </p:nvSpPr>
        <p:spPr>
          <a:xfrm>
            <a:off x="0" y="0"/>
            <a:ext cx="12192000" cy="1224951"/>
          </a:xfrm>
          <a:prstGeom prst="rect">
            <a:avLst/>
          </a:prstGeom>
          <a:gradFill>
            <a:gsLst>
              <a:gs pos="0">
                <a:srgbClr val="FC86A9"/>
              </a:gs>
              <a:gs pos="15000">
                <a:srgbClr val="FC86A9"/>
              </a:gs>
              <a:gs pos="49000">
                <a:srgbClr val="F39F6C"/>
              </a:gs>
              <a:gs pos="99000">
                <a:srgbClr val="FCE45C"/>
              </a:gs>
              <a:gs pos="100000">
                <a:srgbClr val="FCE45C"/>
              </a:gs>
            </a:gsLst>
            <a:lin ang="2700000" scaled="0"/>
          </a:gradFill>
          <a:ln>
            <a:noFill/>
          </a:ln>
        </p:spPr>
        <p:txBody>
          <a:bodyPr spcFirstLastPara="1" wrap="square" lIns="91425" tIns="45700" rIns="91425" bIns="45700" anchor="ctr" anchorCtr="0">
            <a:noAutofit/>
          </a:bodyPr>
          <a:lstStyle/>
          <a:p>
            <a:r>
              <a:rPr lang="en-US" sz="4000" b="1">
                <a:latin typeface="Times New Roman" panose="02020603050405020304" pitchFamily="18" charset="0"/>
                <a:cs typeface="Times New Roman" panose="02020603050405020304" pitchFamily="18" charset="0"/>
              </a:rPr>
              <a:t>II. </a:t>
            </a:r>
            <a:r>
              <a:rPr lang="vi-VN" sz="4000" b="1">
                <a:latin typeface="+mj-lt"/>
              </a:rPr>
              <a:t>ĐỘ ÂM ĐIỆN VÀ LIÊN KẾT HÓA HỌC</a:t>
            </a:r>
            <a:endParaRPr lang="vi-VN" sz="4000" b="1" dirty="0">
              <a:latin typeface="+mj-lt"/>
            </a:endParaRPr>
          </a:p>
        </p:txBody>
      </p:sp>
      <p:sp>
        <p:nvSpPr>
          <p:cNvPr id="2" name="Rounded Rectangle 1"/>
          <p:cNvSpPr/>
          <p:nvPr/>
        </p:nvSpPr>
        <p:spPr>
          <a:xfrm>
            <a:off x="4913195" y="3480179"/>
            <a:ext cx="45719"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2">
            <a:extLst>
              <a:ext uri="{FF2B5EF4-FFF2-40B4-BE49-F238E27FC236}">
                <a16:creationId xmlns:a16="http://schemas.microsoft.com/office/drawing/2014/main" id="{69970E4A-3DEE-4856-BFC5-DE7D7299CABF}"/>
              </a:ext>
            </a:extLst>
          </p:cNvPr>
          <p:cNvGraphicFramePr>
            <a:graphicFrameLocks noGrp="1"/>
          </p:cNvGraphicFramePr>
          <p:nvPr>
            <p:extLst>
              <p:ext uri="{D42A27DB-BD31-4B8C-83A1-F6EECF244321}">
                <p14:modId xmlns:p14="http://schemas.microsoft.com/office/powerpoint/2010/main" val="2695569860"/>
              </p:ext>
            </p:extLst>
          </p:nvPr>
        </p:nvGraphicFramePr>
        <p:xfrm>
          <a:off x="0" y="1141607"/>
          <a:ext cx="12191999" cy="5716393"/>
        </p:xfrm>
        <a:graphic>
          <a:graphicData uri="http://schemas.openxmlformats.org/drawingml/2006/table">
            <a:tbl>
              <a:tblPr firstRow="1" bandRow="1">
                <a:tableStyleId>{E8B1032C-EA38-4F05-BA0D-38AFFFC7BED3}</a:tableStyleId>
              </a:tblPr>
              <a:tblGrid>
                <a:gridCol w="5414202">
                  <a:extLst>
                    <a:ext uri="{9D8B030D-6E8A-4147-A177-3AD203B41FA5}">
                      <a16:colId xmlns:a16="http://schemas.microsoft.com/office/drawing/2014/main" val="1724226865"/>
                    </a:ext>
                  </a:extLst>
                </a:gridCol>
                <a:gridCol w="2504024">
                  <a:extLst>
                    <a:ext uri="{9D8B030D-6E8A-4147-A177-3AD203B41FA5}">
                      <a16:colId xmlns:a16="http://schemas.microsoft.com/office/drawing/2014/main" val="516448370"/>
                    </a:ext>
                  </a:extLst>
                </a:gridCol>
                <a:gridCol w="2465023">
                  <a:extLst>
                    <a:ext uri="{9D8B030D-6E8A-4147-A177-3AD203B41FA5}">
                      <a16:colId xmlns:a16="http://schemas.microsoft.com/office/drawing/2014/main" val="1391216862"/>
                    </a:ext>
                  </a:extLst>
                </a:gridCol>
                <a:gridCol w="1808750">
                  <a:extLst>
                    <a:ext uri="{9D8B030D-6E8A-4147-A177-3AD203B41FA5}">
                      <a16:colId xmlns:a16="http://schemas.microsoft.com/office/drawing/2014/main" val="3383901131"/>
                    </a:ext>
                  </a:extLst>
                </a:gridCol>
              </a:tblGrid>
              <a:tr h="989376">
                <a:tc>
                  <a:txBody>
                    <a:bodyPr/>
                    <a:lstStyle/>
                    <a:p>
                      <a:r>
                        <a:rPr lang="vi-VN" sz="2800" b="0" i="0" kern="1200" dirty="0">
                          <a:solidFill>
                            <a:schemeClr val="tx1"/>
                          </a:solidFill>
                          <a:effectLst/>
                          <a:latin typeface="+mj-lt"/>
                          <a:ea typeface="+mn-ea"/>
                          <a:cs typeface="+mn-cs"/>
                        </a:rPr>
                        <a:t>Trạng thái của cặp electron liên kết</a:t>
                      </a:r>
                      <a:endParaRPr lang="vi-VN" sz="2800" dirty="0">
                        <a:latin typeface="+mj-lt"/>
                      </a:endParaRPr>
                    </a:p>
                  </a:txBody>
                  <a:tcPr/>
                </a:tc>
                <a:tc>
                  <a:txBody>
                    <a:bodyPr/>
                    <a:lstStyle/>
                    <a:p>
                      <a:r>
                        <a:rPr lang="vi-VN" sz="2800" b="0" i="0" kern="1200" dirty="0">
                          <a:solidFill>
                            <a:schemeClr val="tx1"/>
                          </a:solidFill>
                          <a:effectLst/>
                          <a:latin typeface="+mj-lt"/>
                          <a:ea typeface="+mn-ea"/>
                          <a:cs typeface="+mn-cs"/>
                        </a:rPr>
                        <a:t>Hiệu độ âm điện (Ax)</a:t>
                      </a:r>
                      <a:endParaRPr lang="vi-VN" sz="2800" dirty="0">
                        <a:latin typeface="+mj-lt"/>
                      </a:endParaRPr>
                    </a:p>
                  </a:txBody>
                  <a:tcPr/>
                </a:tc>
                <a:tc>
                  <a:txBody>
                    <a:bodyPr/>
                    <a:lstStyle/>
                    <a:p>
                      <a:r>
                        <a:rPr lang="vi-VN" sz="2800" b="0" i="0" kern="1200" dirty="0">
                          <a:solidFill>
                            <a:schemeClr val="tx1"/>
                          </a:solidFill>
                          <a:effectLst/>
                          <a:latin typeface="+mj-lt"/>
                          <a:ea typeface="+mn-ea"/>
                          <a:cs typeface="+mn-cs"/>
                        </a:rPr>
                        <a:t>Đặc điểm liên kết</a:t>
                      </a:r>
                      <a:endParaRPr lang="vi-VN" sz="2800" dirty="0">
                        <a:latin typeface="+mj-lt"/>
                      </a:endParaRPr>
                    </a:p>
                  </a:txBody>
                  <a:tcPr/>
                </a:tc>
                <a:tc>
                  <a:txBody>
                    <a:bodyPr/>
                    <a:lstStyle/>
                    <a:p>
                      <a:r>
                        <a:rPr lang="vi-VN" sz="2800" b="0" i="0" kern="1200" dirty="0">
                          <a:solidFill>
                            <a:schemeClr val="tx1"/>
                          </a:solidFill>
                          <a:effectLst/>
                          <a:latin typeface="+mj-lt"/>
                          <a:ea typeface="+mn-ea"/>
                          <a:cs typeface="+mn-cs"/>
                        </a:rPr>
                        <a:t>Loại liên kết</a:t>
                      </a:r>
                      <a:endParaRPr lang="vi-VN" sz="2800" dirty="0">
                        <a:latin typeface="+mj-lt"/>
                      </a:endParaRPr>
                    </a:p>
                  </a:txBody>
                  <a:tcPr/>
                </a:tc>
                <a:extLst>
                  <a:ext uri="{0D108BD9-81ED-4DB2-BD59-A6C34878D82A}">
                    <a16:rowId xmlns:a16="http://schemas.microsoft.com/office/drawing/2014/main" val="1794665031"/>
                  </a:ext>
                </a:extLst>
              </a:tr>
              <a:tr h="1429098">
                <a:tc>
                  <a:txBody>
                    <a:bodyPr/>
                    <a:lstStyle/>
                    <a:p>
                      <a:r>
                        <a:rPr lang="vi-VN" sz="2800" b="0" i="0" kern="1200" dirty="0">
                          <a:solidFill>
                            <a:schemeClr val="tx1"/>
                          </a:solidFill>
                          <a:effectLst/>
                          <a:latin typeface="+mj-lt"/>
                          <a:ea typeface="+mn-ea"/>
                          <a:cs typeface="+mn-cs"/>
                        </a:rPr>
                        <a:t>Cặp electron liên kết không bị hút lệch về phía nguyên tử nào</a:t>
                      </a:r>
                      <a:r>
                        <a:rPr lang="vi-VN" sz="2400" b="0" i="0" kern="1200" dirty="0">
                          <a:solidFill>
                            <a:schemeClr val="tx1"/>
                          </a:solidFill>
                          <a:effectLst/>
                          <a:latin typeface="+mj-lt"/>
                          <a:ea typeface="+mn-ea"/>
                          <a:cs typeface="+mn-cs"/>
                        </a:rPr>
                        <a:t>.</a:t>
                      </a:r>
                      <a:endParaRPr lang="vi-VN" sz="2400" dirty="0">
                        <a:latin typeface="+mj-lt"/>
                      </a:endParaRPr>
                    </a:p>
                  </a:txBody>
                  <a:tcPr/>
                </a:tc>
                <a:tc>
                  <a:txBody>
                    <a:bodyPr/>
                    <a:lstStyle/>
                    <a:p>
                      <a:r>
                        <a:rPr lang="fr-FR" sz="2400" kern="1200">
                          <a:solidFill>
                            <a:schemeClr val="tx1"/>
                          </a:solidFill>
                          <a:effectLst/>
                          <a:latin typeface="Times New Roman" panose="02020603050405020304" pitchFamily="18" charset="0"/>
                          <a:ea typeface="+mn-ea"/>
                          <a:cs typeface="Times New Roman" panose="02020603050405020304" pitchFamily="18" charset="0"/>
                        </a:rPr>
                        <a:t>0,4  &gt; ∆ X ≥ 0 </a:t>
                      </a:r>
                      <a:endParaRPr lang="vi-VN" sz="2400" dirty="0">
                        <a:latin typeface="Times New Roman" panose="02020603050405020304" pitchFamily="18" charset="0"/>
                        <a:cs typeface="Times New Roman" panose="02020603050405020304" pitchFamily="18" charset="0"/>
                      </a:endParaRPr>
                    </a:p>
                  </a:txBody>
                  <a:tcPr/>
                </a:tc>
                <a:tc>
                  <a:txBody>
                    <a:bodyPr/>
                    <a:lstStyle/>
                    <a:p>
                      <a:r>
                        <a:rPr lang="en-US" sz="2800" dirty="0" err="1">
                          <a:latin typeface="Times New Roman" panose="02020603050405020304" pitchFamily="18" charset="0"/>
                          <a:cs typeface="Times New Roman" panose="02020603050405020304" pitchFamily="18" charset="0"/>
                        </a:rPr>
                        <a:t>Liên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cực</a:t>
                      </a:r>
                      <a:endParaRPr lang="vi-VN" sz="2800" dirty="0">
                        <a:latin typeface="Times New Roman" panose="02020603050405020304" pitchFamily="18" charset="0"/>
                        <a:cs typeface="Times New Roman" panose="02020603050405020304" pitchFamily="18" charset="0"/>
                      </a:endParaRPr>
                    </a:p>
                  </a:txBody>
                  <a:tcPr/>
                </a:tc>
                <a:tc>
                  <a:txBody>
                    <a:bodyPr/>
                    <a:lstStyle/>
                    <a:p>
                      <a:r>
                        <a:rPr lang="en-US" sz="2800" dirty="0" err="1">
                          <a:latin typeface="Times New Roman" panose="02020603050405020304" pitchFamily="18" charset="0"/>
                          <a:cs typeface="Times New Roman" panose="02020603050405020304" pitchFamily="18" charset="0"/>
                        </a:rPr>
                        <a:t>Cộng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hóa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cực</a:t>
                      </a:r>
                      <a:r>
                        <a:rPr lang="en-US" sz="2800" dirty="0">
                          <a:latin typeface="Times New Roman" panose="02020603050405020304" pitchFamily="18" charset="0"/>
                          <a:cs typeface="Times New Roman" panose="02020603050405020304" pitchFamily="18" charset="0"/>
                        </a:rPr>
                        <a:t> </a:t>
                      </a:r>
                      <a:endParaRPr lang="vi-VN" sz="2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60428627"/>
                  </a:ext>
                </a:extLst>
              </a:tr>
              <a:tr h="1429098">
                <a:tc>
                  <a:txBody>
                    <a:bodyPr/>
                    <a:lstStyle/>
                    <a:p>
                      <a:r>
                        <a:rPr lang="vi-VN" sz="2800" b="0" i="0" kern="1200" dirty="0">
                          <a:solidFill>
                            <a:schemeClr val="tx1"/>
                          </a:solidFill>
                          <a:effectLst/>
                          <a:latin typeface="+mj-lt"/>
                          <a:ea typeface="+mn-ea"/>
                          <a:cs typeface="+mn-cs"/>
                        </a:rPr>
                        <a:t>Cặp electron liên kết hút lệch về phía nguyên tử có độ âm điện lớn hơn.</a:t>
                      </a:r>
                      <a:endParaRPr lang="vi-VN" sz="2800" dirty="0">
                        <a:latin typeface="+mj-lt"/>
                      </a:endParaRPr>
                    </a:p>
                  </a:txBody>
                  <a:tcPr/>
                </a:tc>
                <a:tc>
                  <a:txBody>
                    <a:bodyPr/>
                    <a:lstStyle/>
                    <a:p>
                      <a:r>
                        <a:rPr lang="fr-FR" sz="2400" kern="1200">
                          <a:solidFill>
                            <a:schemeClr val="tx1"/>
                          </a:solidFill>
                          <a:effectLst/>
                          <a:latin typeface="Times New Roman" panose="02020603050405020304" pitchFamily="18" charset="0"/>
                          <a:ea typeface="+mn-ea"/>
                          <a:cs typeface="Times New Roman" panose="02020603050405020304" pitchFamily="18" charset="0"/>
                        </a:rPr>
                        <a:t>1,7 &gt; ∆ X ≥  0,4</a:t>
                      </a:r>
                      <a:endParaRPr lang="vi-VN" sz="2400">
                        <a:latin typeface="Times New Roman" panose="02020603050405020304" pitchFamily="18" charset="0"/>
                        <a:cs typeface="Times New Roman" panose="02020603050405020304" pitchFamily="18" charset="0"/>
                      </a:endParaRPr>
                    </a:p>
                  </a:txBody>
                  <a:tcPr/>
                </a:tc>
                <a:tc>
                  <a:txBody>
                    <a:bodyPr/>
                    <a:lstStyle/>
                    <a:p>
                      <a:r>
                        <a:rPr lang="en-US" sz="2800" dirty="0" err="1">
                          <a:latin typeface="Times New Roman" panose="02020603050405020304" pitchFamily="18" charset="0"/>
                          <a:cs typeface="Times New Roman" panose="02020603050405020304" pitchFamily="18" charset="0"/>
                        </a:rPr>
                        <a:t>Liên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cực</a:t>
                      </a:r>
                      <a:endParaRPr lang="vi-VN" sz="2800" dirty="0">
                        <a:latin typeface="Times New Roman" panose="02020603050405020304" pitchFamily="18" charset="0"/>
                        <a:cs typeface="Times New Roman" panose="02020603050405020304" pitchFamily="18" charset="0"/>
                      </a:endParaRPr>
                    </a:p>
                  </a:txBody>
                  <a:tcPr/>
                </a:tc>
                <a:tc>
                  <a:txBody>
                    <a:bodyPr/>
                    <a:lstStyle/>
                    <a:p>
                      <a:r>
                        <a:rPr lang="en-US" sz="2800" dirty="0" err="1">
                          <a:latin typeface="Times New Roman" panose="02020603050405020304" pitchFamily="18" charset="0"/>
                          <a:cs typeface="Times New Roman" panose="02020603050405020304" pitchFamily="18" charset="0"/>
                        </a:rPr>
                        <a:t>Cộng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hóa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cực</a:t>
                      </a:r>
                      <a:endParaRPr lang="vi-VN" sz="2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0626566"/>
                  </a:ext>
                </a:extLst>
              </a:tr>
              <a:tr h="1868821">
                <a:tc>
                  <a:txBody>
                    <a:bodyPr/>
                    <a:lstStyle/>
                    <a:p>
                      <a:r>
                        <a:rPr lang="vi-VN" sz="2800" b="0" i="0" kern="1200" dirty="0">
                          <a:solidFill>
                            <a:schemeClr val="tx1"/>
                          </a:solidFill>
                          <a:effectLst/>
                          <a:latin typeface="+mj-lt"/>
                          <a:ea typeface="+mn-ea"/>
                          <a:cs typeface="+mn-cs"/>
                        </a:rPr>
                        <a:t>Cặp electron liên kết chuyển hắn đến nguyên tử nhận electron tạo thành ion âm và nguyên tử nhường electron tạo thành ion dương.</a:t>
                      </a:r>
                      <a:endParaRPr lang="vi-VN" sz="2800" dirty="0">
                        <a:latin typeface="+mj-lt"/>
                      </a:endParaRPr>
                    </a:p>
                  </a:txBody>
                  <a:tcPr/>
                </a:tc>
                <a:tc>
                  <a:txBody>
                    <a:bodyPr/>
                    <a:lstStyle/>
                    <a:p>
                      <a:r>
                        <a:rPr lang="fr-FR" sz="2400" kern="1200">
                          <a:solidFill>
                            <a:schemeClr val="tx1"/>
                          </a:solidFill>
                          <a:effectLst/>
                          <a:latin typeface="Times New Roman" panose="02020603050405020304" pitchFamily="18" charset="0"/>
                          <a:ea typeface="+mn-ea"/>
                          <a:cs typeface="Times New Roman" panose="02020603050405020304" pitchFamily="18" charset="0"/>
                        </a:rPr>
                        <a:t> ∆ X ≥  1,7</a:t>
                      </a:r>
                      <a:endParaRPr lang="vi-VN" sz="2400">
                        <a:latin typeface="Times New Roman" panose="02020603050405020304" pitchFamily="18" charset="0"/>
                        <a:cs typeface="Times New Roman" panose="02020603050405020304" pitchFamily="18" charset="0"/>
                      </a:endParaRPr>
                    </a:p>
                  </a:txBody>
                  <a:tcPr/>
                </a:tc>
                <a:tc>
                  <a:txBody>
                    <a:bodyPr/>
                    <a:lstStyle/>
                    <a:p>
                      <a:r>
                        <a:rPr lang="en-US" sz="2800" dirty="0" err="1">
                          <a:latin typeface="Times New Roman" panose="02020603050405020304" pitchFamily="18" charset="0"/>
                          <a:cs typeface="Times New Roman" panose="02020603050405020304" pitchFamily="18" charset="0"/>
                        </a:rPr>
                        <a:t>Liên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mạnh</a:t>
                      </a:r>
                      <a:endParaRPr lang="vi-VN" sz="2800" dirty="0">
                        <a:latin typeface="Times New Roman" panose="02020603050405020304" pitchFamily="18" charset="0"/>
                        <a:cs typeface="Times New Roman" panose="02020603050405020304" pitchFamily="18" charset="0"/>
                      </a:endParaRPr>
                    </a:p>
                  </a:txBody>
                  <a:tcPr/>
                </a:tc>
                <a:tc>
                  <a:txBody>
                    <a:bodyPr/>
                    <a:lstStyle/>
                    <a:p>
                      <a:r>
                        <a:rPr lang="en-US" sz="2800" dirty="0">
                          <a:latin typeface="Times New Roman" panose="02020603050405020304" pitchFamily="18" charset="0"/>
                          <a:cs typeface="Times New Roman" panose="02020603050405020304" pitchFamily="18" charset="0"/>
                        </a:rPr>
                        <a:t>ion</a:t>
                      </a:r>
                      <a:endParaRPr lang="vi-VN" sz="2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26303078"/>
                  </a:ext>
                </a:extLst>
              </a:tr>
            </a:tbl>
          </a:graphicData>
        </a:graphic>
      </p:graphicFrame>
    </p:spTree>
    <p:extLst>
      <p:ext uri="{BB962C8B-B14F-4D97-AF65-F5344CB8AC3E}">
        <p14:creationId xmlns:p14="http://schemas.microsoft.com/office/powerpoint/2010/main" val="239460447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p:nvPr/>
        </p:nvSpPr>
        <p:spPr>
          <a:xfrm>
            <a:off x="0" y="0"/>
            <a:ext cx="12192000" cy="1224951"/>
          </a:xfrm>
          <a:prstGeom prst="rect">
            <a:avLst/>
          </a:prstGeom>
          <a:gradFill>
            <a:gsLst>
              <a:gs pos="0">
                <a:srgbClr val="FC86A9"/>
              </a:gs>
              <a:gs pos="15000">
                <a:srgbClr val="FC86A9"/>
              </a:gs>
              <a:gs pos="49000">
                <a:srgbClr val="F39F6C"/>
              </a:gs>
              <a:gs pos="99000">
                <a:srgbClr val="FCE45C"/>
              </a:gs>
              <a:gs pos="100000">
                <a:srgbClr val="FCE45C"/>
              </a:gs>
            </a:gsLst>
            <a:lin ang="2700000" scaled="0"/>
          </a:gradFill>
          <a:ln>
            <a:noFill/>
          </a:ln>
        </p:spPr>
        <p:txBody>
          <a:bodyPr spcFirstLastPara="1" wrap="square" lIns="91425" tIns="45700" rIns="91425" bIns="45700" anchor="ctr" anchorCtr="0">
            <a:noAutofit/>
          </a:bodyPr>
          <a:lstStyle/>
          <a:p>
            <a:r>
              <a:rPr lang="en-US" sz="4000" b="1">
                <a:latin typeface="Times New Roman" panose="02020603050405020304" pitchFamily="18" charset="0"/>
                <a:cs typeface="Times New Roman" panose="02020603050405020304" pitchFamily="18" charset="0"/>
              </a:rPr>
              <a:t>II. </a:t>
            </a:r>
            <a:r>
              <a:rPr lang="vi-VN" sz="4000" b="1">
                <a:latin typeface="+mj-lt"/>
              </a:rPr>
              <a:t>ĐỘ ÂM ĐIỆN VÀ LIÊN KẾT HÓA HỌC</a:t>
            </a:r>
            <a:endParaRPr lang="vi-VN" sz="4000" b="1" dirty="0">
              <a:latin typeface="+mj-lt"/>
            </a:endParaRPr>
          </a:p>
        </p:txBody>
      </p:sp>
      <p:sp>
        <p:nvSpPr>
          <p:cNvPr id="3" name="9Slide.vn 4">
            <a:extLst>
              <a:ext uri="{FF2B5EF4-FFF2-40B4-BE49-F238E27FC236}">
                <a16:creationId xmlns:a16="http://schemas.microsoft.com/office/drawing/2014/main" id="{C7DEE69C-AC40-4DF5-95B7-8D855735DC59}"/>
              </a:ext>
            </a:extLst>
          </p:cNvPr>
          <p:cNvSpPr/>
          <p:nvPr/>
        </p:nvSpPr>
        <p:spPr>
          <a:xfrm>
            <a:off x="663913" y="1861264"/>
            <a:ext cx="10899730" cy="322530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vi-VN" sz="2800" b="0" i="0">
                <a:effectLst/>
                <a:latin typeface="+mj-lt"/>
              </a:rPr>
              <a:t> </a:t>
            </a:r>
            <a:r>
              <a:rPr lang="vi-VN" sz="4000" b="0" i="0" dirty="0">
                <a:effectLst/>
                <a:latin typeface="+mj-lt"/>
              </a:rPr>
              <a:t>Dựa vào giá trị độ âm điện trong Bảng 6.2, dự đoán loại liên kết (liên kết cộng hoá trị phân cực, liên kết cộng hoá trị không phân cực, liên kết ion) trong các phân tử: MgCl2, AlCl3, HBr, O2, H2, NH3.</a:t>
            </a:r>
            <a:endParaRPr kumimoji="0" lang="en-US" sz="4000" b="0" i="0" u="none" strike="noStrike" kern="1200" cap="none" spc="0" normalizeH="0" baseline="0" noProof="0" dirty="0">
              <a:ln>
                <a:noFill/>
              </a:ln>
              <a:effectLst/>
              <a:uLnTx/>
              <a:uFillTx/>
              <a:latin typeface="+mj-lt"/>
              <a:cs typeface="Arial" panose="020B0604020202020204" pitchFamily="34" charset="0"/>
            </a:endParaRPr>
          </a:p>
        </p:txBody>
      </p:sp>
      <p:sp>
        <p:nvSpPr>
          <p:cNvPr id="2" name="Rounded Rectangle 1"/>
          <p:cNvSpPr/>
          <p:nvPr/>
        </p:nvSpPr>
        <p:spPr>
          <a:xfrm>
            <a:off x="4913195" y="3480179"/>
            <a:ext cx="45719"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2021420"/>
      </p:ext>
    </p:extLst>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p:nvPr/>
        </p:nvSpPr>
        <p:spPr>
          <a:xfrm>
            <a:off x="0" y="0"/>
            <a:ext cx="12192000" cy="1224951"/>
          </a:xfrm>
          <a:prstGeom prst="rect">
            <a:avLst/>
          </a:prstGeom>
          <a:gradFill>
            <a:gsLst>
              <a:gs pos="0">
                <a:srgbClr val="FC86A9"/>
              </a:gs>
              <a:gs pos="15000">
                <a:srgbClr val="FC86A9"/>
              </a:gs>
              <a:gs pos="49000">
                <a:srgbClr val="F39F6C"/>
              </a:gs>
              <a:gs pos="99000">
                <a:srgbClr val="FCE45C"/>
              </a:gs>
              <a:gs pos="100000">
                <a:srgbClr val="FCE45C"/>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140464"/>
              </a:solidFill>
              <a:latin typeface="Calibri"/>
              <a:ea typeface="Calibri"/>
              <a:cs typeface="Calibri"/>
              <a:sym typeface="Calibri"/>
            </a:endParaRPr>
          </a:p>
        </p:txBody>
      </p:sp>
      <p:sp>
        <p:nvSpPr>
          <p:cNvPr id="3" name="9Slide.vn 2">
            <a:extLst>
              <a:ext uri="{FF2B5EF4-FFF2-40B4-BE49-F238E27FC236}">
                <a16:creationId xmlns:a16="http://schemas.microsoft.com/office/drawing/2014/main" id="{715B51A9-806E-4CBA-B350-0B6797E721CD}"/>
              </a:ext>
            </a:extLst>
          </p:cNvPr>
          <p:cNvSpPr/>
          <p:nvPr/>
        </p:nvSpPr>
        <p:spPr>
          <a:xfrm>
            <a:off x="1774208" y="1337482"/>
            <a:ext cx="7956645" cy="4392850"/>
          </a:xfrm>
          <a:prstGeom prst="roundRect">
            <a:avLst>
              <a:gd name="adj" fmla="val 4707"/>
            </a:avLst>
          </a:prstGeom>
          <a:solidFill>
            <a:schemeClr val="bg1"/>
          </a:solidFill>
          <a:ln w="38100">
            <a:solidFill>
              <a:srgbClr val="FFC000"/>
            </a:solidFill>
          </a:ln>
          <a:effectLst>
            <a:outerShdw blurRad="774700" dist="444500" dir="5400000" sx="90000" sy="90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9Slide02 Noi dung dai" panose="02000000000000000000" pitchFamily="2" charset="0"/>
              <a:ea typeface="+mn-ea"/>
              <a:cs typeface="+mn-cs"/>
            </a:endParaRPr>
          </a:p>
        </p:txBody>
      </p:sp>
      <p:sp>
        <p:nvSpPr>
          <p:cNvPr id="4" name="9Slide.vn 4">
            <a:extLst>
              <a:ext uri="{FF2B5EF4-FFF2-40B4-BE49-F238E27FC236}">
                <a16:creationId xmlns:a16="http://schemas.microsoft.com/office/drawing/2014/main" id="{C7DEE69C-AC40-4DF5-95B7-8D855735DC59}"/>
              </a:ext>
            </a:extLst>
          </p:cNvPr>
          <p:cNvSpPr/>
          <p:nvPr/>
        </p:nvSpPr>
        <p:spPr>
          <a:xfrm>
            <a:off x="1849271" y="1337482"/>
            <a:ext cx="7806518" cy="4435830"/>
          </a:xfrm>
          <a:prstGeom prst="rect">
            <a:avLst/>
          </a:prstGeom>
        </p:spPr>
        <p:txBody>
          <a:bodyPr wrap="square">
            <a:spAutoFit/>
          </a:bodyPr>
          <a:lstStyle/>
          <a:p>
            <a:pPr algn="just">
              <a:lnSpc>
                <a:spcPct val="150000"/>
              </a:lnSpc>
            </a:pPr>
            <a:r>
              <a:rPr lang="pt-BR" sz="3200" b="0" i="0" dirty="0">
                <a:solidFill>
                  <a:srgbClr val="000000"/>
                </a:solidFill>
                <a:effectLst/>
                <a:latin typeface="Times New Roman" panose="02020603050405020304" pitchFamily="18" charset="0"/>
                <a:cs typeface="Times New Roman" panose="02020603050405020304" pitchFamily="18" charset="0"/>
              </a:rPr>
              <a:t>MgCl</a:t>
            </a:r>
            <a:r>
              <a:rPr lang="pt-BR" sz="3200" b="0" i="0" baseline="-25000" dirty="0">
                <a:solidFill>
                  <a:srgbClr val="000000"/>
                </a:solidFill>
                <a:effectLst/>
                <a:latin typeface="Times New Roman" panose="02020603050405020304" pitchFamily="18" charset="0"/>
                <a:cs typeface="Times New Roman" panose="02020603050405020304" pitchFamily="18" charset="0"/>
              </a:rPr>
              <a:t>2</a:t>
            </a:r>
            <a:r>
              <a:rPr lang="pt-BR" sz="3200" b="0" i="0" dirty="0">
                <a:solidFill>
                  <a:srgbClr val="000000"/>
                </a:solidFill>
                <a:effectLst/>
                <a:latin typeface="Times New Roman" panose="02020603050405020304" pitchFamily="18" charset="0"/>
                <a:cs typeface="Times New Roman" panose="02020603050405020304" pitchFamily="18" charset="0"/>
              </a:rPr>
              <a:t>: liên kết ion.</a:t>
            </a:r>
          </a:p>
          <a:p>
            <a:pPr algn="just">
              <a:lnSpc>
                <a:spcPct val="150000"/>
              </a:lnSpc>
            </a:pPr>
            <a:r>
              <a:rPr lang="pt-BR" sz="3200" b="0" i="0" dirty="0">
                <a:solidFill>
                  <a:srgbClr val="000000"/>
                </a:solidFill>
                <a:effectLst/>
                <a:latin typeface="Times New Roman" panose="02020603050405020304" pitchFamily="18" charset="0"/>
                <a:cs typeface="Times New Roman" panose="02020603050405020304" pitchFamily="18" charset="0"/>
              </a:rPr>
              <a:t>AlCl</a:t>
            </a:r>
            <a:r>
              <a:rPr lang="pt-BR" sz="3200" b="0" i="0" baseline="-25000" dirty="0">
                <a:solidFill>
                  <a:srgbClr val="000000"/>
                </a:solidFill>
                <a:effectLst/>
                <a:latin typeface="Times New Roman" panose="02020603050405020304" pitchFamily="18" charset="0"/>
                <a:cs typeface="Times New Roman" panose="02020603050405020304" pitchFamily="18" charset="0"/>
              </a:rPr>
              <a:t>3</a:t>
            </a:r>
            <a:r>
              <a:rPr lang="pt-BR" sz="3200" b="0" i="0" dirty="0">
                <a:solidFill>
                  <a:srgbClr val="000000"/>
                </a:solidFill>
                <a:effectLst/>
                <a:latin typeface="Times New Roman" panose="02020603050405020304" pitchFamily="18" charset="0"/>
                <a:cs typeface="Times New Roman" panose="02020603050405020304" pitchFamily="18" charset="0"/>
              </a:rPr>
              <a:t>: liên kết cộng hóa trị có cực</a:t>
            </a:r>
          </a:p>
          <a:p>
            <a:pPr algn="just">
              <a:lnSpc>
                <a:spcPct val="150000"/>
              </a:lnSpc>
            </a:pPr>
            <a:r>
              <a:rPr lang="pt-BR" sz="3200" b="0" i="0" dirty="0">
                <a:solidFill>
                  <a:srgbClr val="000000"/>
                </a:solidFill>
                <a:effectLst/>
                <a:latin typeface="Times New Roman" panose="02020603050405020304" pitchFamily="18" charset="0"/>
                <a:cs typeface="Times New Roman" panose="02020603050405020304" pitchFamily="18" charset="0"/>
              </a:rPr>
              <a:t>HBr: liên kết cộng hóa trị có cực</a:t>
            </a:r>
          </a:p>
          <a:p>
            <a:pPr algn="just">
              <a:lnSpc>
                <a:spcPct val="150000"/>
              </a:lnSpc>
            </a:pPr>
            <a:r>
              <a:rPr lang="pt-BR" sz="3200" b="0" i="0" dirty="0">
                <a:solidFill>
                  <a:srgbClr val="000000"/>
                </a:solidFill>
                <a:effectLst/>
                <a:latin typeface="Times New Roman" panose="02020603050405020304" pitchFamily="18" charset="0"/>
                <a:cs typeface="Times New Roman" panose="02020603050405020304" pitchFamily="18" charset="0"/>
              </a:rPr>
              <a:t>O</a:t>
            </a:r>
            <a:r>
              <a:rPr lang="pt-BR" sz="3200" b="0" i="0" baseline="-25000" dirty="0">
                <a:solidFill>
                  <a:srgbClr val="000000"/>
                </a:solidFill>
                <a:effectLst/>
                <a:latin typeface="Times New Roman" panose="02020603050405020304" pitchFamily="18" charset="0"/>
                <a:cs typeface="Times New Roman" panose="02020603050405020304" pitchFamily="18" charset="0"/>
              </a:rPr>
              <a:t>2</a:t>
            </a:r>
            <a:r>
              <a:rPr lang="pt-BR" sz="3200" b="0" i="0" dirty="0">
                <a:solidFill>
                  <a:srgbClr val="000000"/>
                </a:solidFill>
                <a:effectLst/>
                <a:latin typeface="Times New Roman" panose="02020603050405020304" pitchFamily="18" charset="0"/>
                <a:cs typeface="Times New Roman" panose="02020603050405020304" pitchFamily="18" charset="0"/>
              </a:rPr>
              <a:t>: liên kết cộng hóa trị không cực</a:t>
            </a:r>
          </a:p>
          <a:p>
            <a:pPr algn="just">
              <a:lnSpc>
                <a:spcPct val="150000"/>
              </a:lnSpc>
            </a:pPr>
            <a:r>
              <a:rPr lang="pt-BR" sz="3200" b="0" i="0" dirty="0">
                <a:solidFill>
                  <a:srgbClr val="000000"/>
                </a:solidFill>
                <a:effectLst/>
                <a:latin typeface="Times New Roman" panose="02020603050405020304" pitchFamily="18" charset="0"/>
                <a:cs typeface="Times New Roman" panose="02020603050405020304" pitchFamily="18" charset="0"/>
              </a:rPr>
              <a:t>H</a:t>
            </a:r>
            <a:r>
              <a:rPr lang="pt-BR" sz="3200" b="0" i="0" baseline="-25000" dirty="0">
                <a:solidFill>
                  <a:srgbClr val="000000"/>
                </a:solidFill>
                <a:effectLst/>
                <a:latin typeface="Times New Roman" panose="02020603050405020304" pitchFamily="18" charset="0"/>
                <a:cs typeface="Times New Roman" panose="02020603050405020304" pitchFamily="18" charset="0"/>
              </a:rPr>
              <a:t>2</a:t>
            </a:r>
            <a:r>
              <a:rPr lang="pt-BR" sz="3200" b="0" i="0" dirty="0">
                <a:solidFill>
                  <a:srgbClr val="000000"/>
                </a:solidFill>
                <a:effectLst/>
                <a:latin typeface="Times New Roman" panose="02020603050405020304" pitchFamily="18" charset="0"/>
                <a:cs typeface="Times New Roman" panose="02020603050405020304" pitchFamily="18" charset="0"/>
              </a:rPr>
              <a:t>: liên kết cộng hóa trị không cực</a:t>
            </a:r>
          </a:p>
          <a:p>
            <a:pPr algn="just">
              <a:lnSpc>
                <a:spcPct val="150000"/>
              </a:lnSpc>
            </a:pPr>
            <a:r>
              <a:rPr lang="pt-BR" sz="3200" b="0" i="0" dirty="0">
                <a:solidFill>
                  <a:srgbClr val="000000"/>
                </a:solidFill>
                <a:effectLst/>
                <a:latin typeface="Times New Roman" panose="02020603050405020304" pitchFamily="18" charset="0"/>
                <a:cs typeface="Times New Roman" panose="02020603050405020304" pitchFamily="18" charset="0"/>
              </a:rPr>
              <a:t>NH</a:t>
            </a:r>
            <a:r>
              <a:rPr lang="pt-BR" sz="3200" b="0" i="0" baseline="-25000" dirty="0">
                <a:solidFill>
                  <a:srgbClr val="000000"/>
                </a:solidFill>
                <a:effectLst/>
                <a:latin typeface="Times New Roman" panose="02020603050405020304" pitchFamily="18" charset="0"/>
                <a:cs typeface="Times New Roman" panose="02020603050405020304" pitchFamily="18" charset="0"/>
              </a:rPr>
              <a:t>3</a:t>
            </a:r>
            <a:r>
              <a:rPr lang="pt-BR" sz="3200" b="0" i="0" dirty="0">
                <a:solidFill>
                  <a:srgbClr val="000000"/>
                </a:solidFill>
                <a:effectLst/>
                <a:latin typeface="Times New Roman" panose="02020603050405020304" pitchFamily="18" charset="0"/>
                <a:cs typeface="Times New Roman" panose="02020603050405020304" pitchFamily="18" charset="0"/>
              </a:rPr>
              <a:t>: liên kết cộng hóa trị không cực</a:t>
            </a:r>
          </a:p>
        </p:txBody>
      </p:sp>
      <p:sp>
        <p:nvSpPr>
          <p:cNvPr id="5" name="Google Shape;144;p4"/>
          <p:cNvSpPr/>
          <p:nvPr/>
        </p:nvSpPr>
        <p:spPr>
          <a:xfrm>
            <a:off x="0" y="21490"/>
            <a:ext cx="12192000" cy="1224951"/>
          </a:xfrm>
          <a:prstGeom prst="rect">
            <a:avLst/>
          </a:prstGeom>
          <a:gradFill>
            <a:gsLst>
              <a:gs pos="0">
                <a:srgbClr val="FC86A9"/>
              </a:gs>
              <a:gs pos="15000">
                <a:srgbClr val="FC86A9"/>
              </a:gs>
              <a:gs pos="49000">
                <a:srgbClr val="F39F6C"/>
              </a:gs>
              <a:gs pos="99000">
                <a:srgbClr val="FCE45C"/>
              </a:gs>
              <a:gs pos="100000">
                <a:srgbClr val="FCE45C"/>
              </a:gs>
            </a:gsLst>
            <a:lin ang="2700000" scaled="0"/>
          </a:gradFill>
          <a:ln>
            <a:noFill/>
          </a:ln>
        </p:spPr>
        <p:txBody>
          <a:bodyPr spcFirstLastPara="1" wrap="square" lIns="91425" tIns="45700" rIns="91425" bIns="45700" anchor="ctr" anchorCtr="0">
            <a:noAutofit/>
          </a:bodyPr>
          <a:lstStyle/>
          <a:p>
            <a:r>
              <a:rPr lang="en-US" sz="4000" b="1">
                <a:latin typeface="Times New Roman" panose="02020603050405020304" pitchFamily="18" charset="0"/>
                <a:cs typeface="Times New Roman" panose="02020603050405020304" pitchFamily="18" charset="0"/>
              </a:rPr>
              <a:t>II. </a:t>
            </a:r>
            <a:r>
              <a:rPr lang="vi-VN" sz="4000" b="1">
                <a:latin typeface="+mj-lt"/>
              </a:rPr>
              <a:t>ĐỘ ÂM ĐIỆN VÀ LIÊN KẾT HÓA HỌC</a:t>
            </a:r>
            <a:endParaRPr lang="vi-VN" sz="4000" b="1" dirty="0">
              <a:latin typeface="+mj-lt"/>
            </a:endParaRPr>
          </a:p>
        </p:txBody>
      </p:sp>
    </p:spTree>
    <p:extLst>
      <p:ext uri="{BB962C8B-B14F-4D97-AF65-F5344CB8AC3E}">
        <p14:creationId xmlns:p14="http://schemas.microsoft.com/office/powerpoint/2010/main" val="15089607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iterate type="lt">
                                    <p:tmPct val="7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p:nvPr/>
        </p:nvSpPr>
        <p:spPr>
          <a:xfrm>
            <a:off x="0" y="0"/>
            <a:ext cx="12192000" cy="1224951"/>
          </a:xfrm>
          <a:prstGeom prst="rect">
            <a:avLst/>
          </a:prstGeom>
          <a:gradFill>
            <a:gsLst>
              <a:gs pos="0">
                <a:srgbClr val="FC86A9"/>
              </a:gs>
              <a:gs pos="15000">
                <a:srgbClr val="FC86A9"/>
              </a:gs>
              <a:gs pos="49000">
                <a:srgbClr val="F39F6C"/>
              </a:gs>
              <a:gs pos="99000">
                <a:srgbClr val="FCE45C"/>
              </a:gs>
              <a:gs pos="100000">
                <a:srgbClr val="FCE45C"/>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140464"/>
              </a:solidFill>
              <a:latin typeface="Calibri"/>
              <a:ea typeface="Calibri"/>
              <a:cs typeface="Calibri"/>
              <a:sym typeface="Calibri"/>
            </a:endParaRPr>
          </a:p>
        </p:txBody>
      </p:sp>
      <p:sp>
        <p:nvSpPr>
          <p:cNvPr id="4" name="TextBox 3">
            <a:extLst>
              <a:ext uri="{FF2B5EF4-FFF2-40B4-BE49-F238E27FC236}">
                <a16:creationId xmlns:a16="http://schemas.microsoft.com/office/drawing/2014/main" id="{FFE1EBF5-3E1B-4036-B744-48995FDA5E14}"/>
              </a:ext>
            </a:extLst>
          </p:cNvPr>
          <p:cNvSpPr txBox="1"/>
          <p:nvPr/>
        </p:nvSpPr>
        <p:spPr>
          <a:xfrm>
            <a:off x="513138" y="105559"/>
            <a:ext cx="10358370" cy="1815882"/>
          </a:xfrm>
          <a:prstGeom prst="rect">
            <a:avLst/>
          </a:prstGeom>
          <a:noFill/>
        </p:spPr>
        <p:txBody>
          <a:bodyPr wrap="square">
            <a:spAutoFit/>
          </a:bodyPr>
          <a:lstStyle/>
          <a:p>
            <a:pPr algn="ctr"/>
            <a:r>
              <a:rPr lang="en-US" sz="3600" b="1">
                <a:latin typeface="Times New Roman" panose="02020603050405020304" pitchFamily="18" charset="0"/>
                <a:cs typeface="Times New Roman" panose="02020603050405020304" pitchFamily="18" charset="0"/>
              </a:rPr>
              <a:t>III. </a:t>
            </a:r>
            <a:r>
              <a:rPr lang="vi-VN" sz="3600" b="1">
                <a:latin typeface="Times New Roman" panose="02020603050405020304" pitchFamily="18" charset="0"/>
                <a:cs typeface="Times New Roman" panose="02020603050405020304" pitchFamily="18" charset="0"/>
              </a:rPr>
              <a:t>M</a:t>
            </a:r>
            <a:r>
              <a:rPr lang="vi-VN" sz="3600" b="1" i="0">
                <a:effectLst/>
                <a:latin typeface="Times New Roman" panose="02020603050405020304" pitchFamily="18" charset="0"/>
                <a:cs typeface="Times New Roman" panose="02020603050405020304" pitchFamily="18" charset="0"/>
              </a:rPr>
              <a:t>Ô </a:t>
            </a:r>
            <a:r>
              <a:rPr lang="vi-VN" sz="3600" b="1" i="0" dirty="0">
                <a:effectLst/>
                <a:latin typeface="Times New Roman" panose="02020603050405020304" pitchFamily="18" charset="0"/>
                <a:cs typeface="Times New Roman" panose="02020603050405020304" pitchFamily="18" charset="0"/>
              </a:rPr>
              <a:t>TẢ LIÊN KẾT CỘNG HOÁ TRỊ BẰNG SỰ XEN PHỦ CÁC ORBITAL NGUYÊN TỬ </a:t>
            </a:r>
            <a:br>
              <a:rPr lang="vi-VN" sz="4000" b="1" dirty="0">
                <a:latin typeface="#9Slide03 AllRoundGothic" panose="020B0703020202020104" pitchFamily="34" charset="0"/>
              </a:rPr>
            </a:br>
            <a:endParaRPr lang="vi-VN" sz="4000" b="1" dirty="0">
              <a:latin typeface="#9Slide03 AllRoundGothic" panose="020B0703020202020104" pitchFamily="34" charset="0"/>
            </a:endParaRPr>
          </a:p>
        </p:txBody>
      </p:sp>
      <p:sp>
        <p:nvSpPr>
          <p:cNvPr id="6" name="TextBox 5"/>
          <p:cNvSpPr txBox="1"/>
          <p:nvPr/>
        </p:nvSpPr>
        <p:spPr>
          <a:xfrm>
            <a:off x="300252" y="1446663"/>
            <a:ext cx="11696130" cy="5109091"/>
          </a:xfrm>
          <a:prstGeom prst="rect">
            <a:avLst/>
          </a:prstGeom>
          <a:noFill/>
        </p:spPr>
        <p:txBody>
          <a:bodyPr wrap="square" rtlCol="0">
            <a:spAutoFit/>
          </a:bodyPr>
          <a:lstStyle/>
          <a:p>
            <a:r>
              <a:rPr lang="fr-FR" sz="2800" b="1">
                <a:latin typeface="Times New Roman" panose="02020603050405020304" pitchFamily="18" charset="0"/>
                <a:cs typeface="Times New Roman" panose="02020603050405020304" pitchFamily="18" charset="0"/>
              </a:rPr>
              <a:t>NHÓM 1</a:t>
            </a:r>
            <a:r>
              <a:rPr lang="fr-FR" sz="2800">
                <a:latin typeface="Times New Roman" panose="02020603050405020304" pitchFamily="18" charset="0"/>
                <a:cs typeface="Times New Roman" panose="02020603050405020304" pitchFamily="18" charset="0"/>
              </a:rPr>
              <a:t>) Vẽ sơ đồ xen phủ orbital s – s trong phân tử H</a:t>
            </a:r>
            <a:r>
              <a:rPr lang="fr-FR" sz="2800" baseline="-25000">
                <a:latin typeface="Times New Roman" panose="02020603050405020304" pitchFamily="18" charset="0"/>
                <a:cs typeface="Times New Roman" panose="02020603050405020304" pitchFamily="18" charset="0"/>
              </a:rPr>
              <a:t>2</a:t>
            </a:r>
            <a:r>
              <a:rPr lang="fr-FR" sz="2800">
                <a:latin typeface="Times New Roman" panose="02020603050405020304" pitchFamily="18" charset="0"/>
                <a:cs typeface="Times New Roman" panose="02020603050405020304" pitchFamily="18" charset="0"/>
              </a:rPr>
              <a:t>. Từ đó so sánh khoảng cách giữa tâm của hai hạt nhân nguyên tử H so với tổng bán kính của hai nguyên tử hiđro. Kết luận về độ bền của phân tử H</a:t>
            </a:r>
            <a:r>
              <a:rPr lang="fr-FR" sz="2800" baseline="-25000">
                <a:latin typeface="Times New Roman" panose="02020603050405020304" pitchFamily="18" charset="0"/>
                <a:cs typeface="Times New Roman" panose="02020603050405020304" pitchFamily="18" charset="0"/>
              </a:rPr>
              <a:t>2</a:t>
            </a:r>
            <a:r>
              <a:rPr lang="fr-FR" sz="2800">
                <a:latin typeface="Times New Roman" panose="02020603050405020304" pitchFamily="18" charset="0"/>
                <a:cs typeface="Times New Roman" panose="02020603050405020304" pitchFamily="18" charset="0"/>
              </a:rPr>
              <a:t> so với nguyên tử hiđro riêng rẽ.</a:t>
            </a:r>
            <a:endParaRPr lang="en-US" sz="2800">
              <a:latin typeface="Times New Roman" panose="02020603050405020304" pitchFamily="18" charset="0"/>
              <a:cs typeface="Times New Roman" panose="02020603050405020304" pitchFamily="18" charset="0"/>
            </a:endParaRPr>
          </a:p>
          <a:p>
            <a:r>
              <a:rPr lang="fr-FR" sz="2800" b="1">
                <a:latin typeface="Times New Roman" panose="02020603050405020304" pitchFamily="18" charset="0"/>
                <a:cs typeface="Times New Roman" panose="02020603050405020304" pitchFamily="18" charset="0"/>
              </a:rPr>
              <a:t>NHÓM 2</a:t>
            </a:r>
            <a:r>
              <a:rPr lang="fr-FR" sz="2800">
                <a:latin typeface="Times New Roman" panose="02020603050405020304" pitchFamily="18" charset="0"/>
                <a:cs typeface="Times New Roman" panose="02020603050405020304" pitchFamily="18" charset="0"/>
              </a:rPr>
              <a:t>) Vẽ sơ đồ xen phủ orbital s – p trong phân tử HF. Cho biết mối quan hệ giữa vùng xen phủ với độ bền liên kết ?</a:t>
            </a:r>
            <a:endParaRPr lang="en-US" sz="2800">
              <a:latin typeface="Times New Roman" panose="02020603050405020304" pitchFamily="18" charset="0"/>
              <a:cs typeface="Times New Roman" panose="02020603050405020304" pitchFamily="18" charset="0"/>
            </a:endParaRPr>
          </a:p>
          <a:p>
            <a:r>
              <a:rPr lang="fr-FR" sz="2800" b="1">
                <a:latin typeface="Times New Roman" panose="02020603050405020304" pitchFamily="18" charset="0"/>
                <a:cs typeface="Times New Roman" panose="02020603050405020304" pitchFamily="18" charset="0"/>
              </a:rPr>
              <a:t>NHÓM 3) </a:t>
            </a:r>
            <a:r>
              <a:rPr lang="fr-FR" sz="2800">
                <a:latin typeface="Times New Roman" panose="02020603050405020304" pitchFamily="18" charset="0"/>
                <a:cs typeface="Times New Roman" panose="02020603050405020304" pitchFamily="18" charset="0"/>
              </a:rPr>
              <a:t>Vẽ sơ đồ xen phủ orbital p – p trong phân tử clo.</a:t>
            </a:r>
            <a:endParaRPr lang="en-US" sz="2800">
              <a:latin typeface="Times New Roman" panose="02020603050405020304" pitchFamily="18" charset="0"/>
              <a:cs typeface="Times New Roman" panose="02020603050405020304" pitchFamily="18" charset="0"/>
            </a:endParaRPr>
          </a:p>
          <a:p>
            <a:r>
              <a:rPr lang="fr-FR" sz="2800">
                <a:latin typeface="Times New Roman" panose="02020603050405020304" pitchFamily="18" charset="0"/>
                <a:cs typeface="Times New Roman" panose="02020603050405020304" pitchFamily="18" charset="0"/>
              </a:rPr>
              <a:t>Sự xen phủ các orbital trong các phân tử H</a:t>
            </a:r>
            <a:r>
              <a:rPr lang="fr-FR" sz="2800" baseline="-25000">
                <a:latin typeface="Times New Roman" panose="02020603050405020304" pitchFamily="18" charset="0"/>
                <a:cs typeface="Times New Roman" panose="02020603050405020304" pitchFamily="18" charset="0"/>
              </a:rPr>
              <a:t>2</a:t>
            </a:r>
            <a:r>
              <a:rPr lang="fr-FR" sz="2800">
                <a:latin typeface="Times New Roman" panose="02020603050405020304" pitchFamily="18" charset="0"/>
                <a:cs typeface="Times New Roman" panose="02020603050405020304" pitchFamily="18" charset="0"/>
              </a:rPr>
              <a:t>, HF, Cl</a:t>
            </a:r>
            <a:r>
              <a:rPr lang="fr-FR" sz="2800" baseline="-25000">
                <a:latin typeface="Times New Roman" panose="02020603050405020304" pitchFamily="18" charset="0"/>
                <a:cs typeface="Times New Roman" panose="02020603050405020304" pitchFamily="18" charset="0"/>
              </a:rPr>
              <a:t>2</a:t>
            </a:r>
            <a:r>
              <a:rPr lang="fr-FR" sz="2800">
                <a:latin typeface="Times New Roman" panose="02020603050405020304" pitchFamily="18" charset="0"/>
                <a:cs typeface="Times New Roman" panose="02020603050405020304" pitchFamily="18" charset="0"/>
              </a:rPr>
              <a:t> đều là sự xen phủ trục và tạo liên kết gì ?</a:t>
            </a:r>
            <a:endParaRPr lang="en-US" sz="2800">
              <a:latin typeface="Times New Roman" panose="02020603050405020304" pitchFamily="18" charset="0"/>
              <a:cs typeface="Times New Roman" panose="02020603050405020304" pitchFamily="18" charset="0"/>
            </a:endParaRPr>
          </a:p>
          <a:p>
            <a:r>
              <a:rPr lang="fr-FR" sz="2800" b="1">
                <a:latin typeface="Times New Roman" panose="02020603050405020304" pitchFamily="18" charset="0"/>
                <a:cs typeface="Times New Roman" panose="02020603050405020304" pitchFamily="18" charset="0"/>
              </a:rPr>
              <a:t>NHÓM 4</a:t>
            </a:r>
            <a:r>
              <a:rPr lang="fr-FR" sz="2800">
                <a:latin typeface="Times New Roman" panose="02020603050405020304" pitchFamily="18" charset="0"/>
                <a:cs typeface="Times New Roman" panose="02020603050405020304" pitchFamily="18" charset="0"/>
              </a:rPr>
              <a:t>) Thế nào là sự xen phủ bên ? Sự xen phủ bên tạo ra liên kết gì ? Liên kết đơn, liên kết đôi, liên kết ba gồm những liên kết gì ?</a:t>
            </a:r>
            <a:endParaRPr lang="en-US" sz="2800">
              <a:latin typeface="Times New Roman" panose="02020603050405020304" pitchFamily="18" charset="0"/>
              <a:cs typeface="Times New Roman" panose="02020603050405020304" pitchFamily="18" charset="0"/>
            </a:endParaRPr>
          </a:p>
          <a:p>
            <a:endParaRPr lang="en-US"/>
          </a:p>
        </p:txBody>
      </p:sp>
    </p:spTree>
    <p:extLst>
      <p:ext uri="{BB962C8B-B14F-4D97-AF65-F5344CB8AC3E}">
        <p14:creationId xmlns:p14="http://schemas.microsoft.com/office/powerpoint/2010/main" val="2331901624"/>
      </p:ext>
    </p:extLst>
  </p:cSld>
  <p:clrMapOvr>
    <a:masterClrMapping/>
  </p:clrMapOvr>
  <p:transition spd="slow">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8A5179F-C6AE-486B-AF6C-299453D40F0D}"/>
              </a:ext>
            </a:extLst>
          </p:cNvPr>
          <p:cNvSpPr/>
          <p:nvPr/>
        </p:nvSpPr>
        <p:spPr>
          <a:xfrm>
            <a:off x="0" y="5687314"/>
            <a:ext cx="12192000" cy="1175657"/>
          </a:xfrm>
          <a:prstGeom prst="rect">
            <a:avLst/>
          </a:prstGeom>
          <a:solidFill>
            <a:srgbClr val="A1D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Rectangle 9">
            <a:extLst>
              <a:ext uri="{FF2B5EF4-FFF2-40B4-BE49-F238E27FC236}">
                <a16:creationId xmlns:a16="http://schemas.microsoft.com/office/drawing/2014/main" id="{BE68562C-B923-4C32-90E5-1AC87856FC2E}"/>
              </a:ext>
            </a:extLst>
          </p:cNvPr>
          <p:cNvSpPr/>
          <p:nvPr/>
        </p:nvSpPr>
        <p:spPr>
          <a:xfrm>
            <a:off x="0" y="0"/>
            <a:ext cx="12192000" cy="1180628"/>
          </a:xfrm>
          <a:prstGeom prst="rect">
            <a:avLst/>
          </a:prstGeom>
          <a:solidFill>
            <a:srgbClr val="B7FFC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chemeClr val="tx1"/>
                </a:solidFill>
                <a:latin typeface="Times New Roman" panose="02020603050405020304" pitchFamily="18" charset="0"/>
                <a:cs typeface="Times New Roman" panose="02020603050405020304" pitchFamily="18" charset="0"/>
              </a:rPr>
              <a:t>III. </a:t>
            </a:r>
            <a:r>
              <a:rPr lang="vi-VN" sz="4000" b="1">
                <a:solidFill>
                  <a:schemeClr val="tx1"/>
                </a:solidFill>
                <a:latin typeface="Times New Roman" panose="02020603050405020304" pitchFamily="18" charset="0"/>
                <a:cs typeface="Times New Roman" panose="02020603050405020304" pitchFamily="18" charset="0"/>
              </a:rPr>
              <a:t>MÔ TẢ LIÊN KẾT CỘNG HOÁ TRỊ BẰNG SỰ XEN PHỦ CÁC ORBITAL NGUYÊN TỬ</a:t>
            </a:r>
            <a:endParaRPr lang="vi-VN" sz="4000">
              <a:solidFill>
                <a:schemeClr val="tx1"/>
              </a:solidFill>
            </a:endParaRPr>
          </a:p>
        </p:txBody>
      </p:sp>
      <p:grpSp>
        <p:nvGrpSpPr>
          <p:cNvPr id="4" name="Group 3">
            <a:extLst>
              <a:ext uri="{FF2B5EF4-FFF2-40B4-BE49-F238E27FC236}">
                <a16:creationId xmlns:a16="http://schemas.microsoft.com/office/drawing/2014/main" id="{9CBC50C8-4D44-47EA-B8E5-914185AA3981}"/>
              </a:ext>
            </a:extLst>
          </p:cNvPr>
          <p:cNvGrpSpPr/>
          <p:nvPr/>
        </p:nvGrpSpPr>
        <p:grpSpPr>
          <a:xfrm>
            <a:off x="3043517" y="2033587"/>
            <a:ext cx="7083121" cy="1770006"/>
            <a:chOff x="3550023" y="2217547"/>
            <a:chExt cx="6104964" cy="1770006"/>
          </a:xfrm>
        </p:grpSpPr>
        <p:sp>
          <p:nvSpPr>
            <p:cNvPr id="12" name="TextBox 11">
              <a:extLst>
                <a:ext uri="{FF2B5EF4-FFF2-40B4-BE49-F238E27FC236}">
                  <a16:creationId xmlns:a16="http://schemas.microsoft.com/office/drawing/2014/main" id="{36A9390D-CE8D-4573-B79D-33DFA74782A9}"/>
                </a:ext>
              </a:extLst>
            </p:cNvPr>
            <p:cNvSpPr txBox="1"/>
            <p:nvPr/>
          </p:nvSpPr>
          <p:spPr>
            <a:xfrm>
              <a:off x="3550023" y="2217547"/>
              <a:ext cx="6104964" cy="1446550"/>
            </a:xfrm>
            <a:prstGeom prst="rect">
              <a:avLst/>
            </a:prstGeom>
            <a:noFill/>
          </p:spPr>
          <p:txBody>
            <a:bodyPr wrap="square">
              <a:spAutoFit/>
            </a:bodyPr>
            <a:lstStyle/>
            <a:p>
              <a:r>
                <a:rPr lang="vi-VN" sz="4400" b="0" i="0" dirty="0">
                  <a:effectLst/>
                  <a:latin typeface="Times New Roman" panose="02020603050405020304" pitchFamily="18" charset="0"/>
                  <a:cs typeface="Times New Roman" panose="02020603050405020304" pitchFamily="18" charset="0"/>
                </a:rPr>
                <a:t>1. </a:t>
              </a:r>
              <a:r>
                <a:rPr lang="vi-VN" sz="4400" b="0" i="0">
                  <a:effectLst/>
                  <a:latin typeface="Times New Roman" panose="02020603050405020304" pitchFamily="18" charset="0"/>
                  <a:cs typeface="Times New Roman" panose="02020603050405020304" pitchFamily="18" charset="0"/>
                </a:rPr>
                <a:t>Sự xen </a:t>
              </a:r>
              <a:r>
                <a:rPr lang="vi-VN" sz="4400" b="0" i="0" dirty="0">
                  <a:effectLst/>
                  <a:latin typeface="Times New Roman" panose="02020603050405020304" pitchFamily="18" charset="0"/>
                  <a:cs typeface="Times New Roman" panose="02020603050405020304" pitchFamily="18" charset="0"/>
                </a:rPr>
                <a:t>phủ các orbital nguyên tử tạo liên </a:t>
              </a:r>
              <a:r>
                <a:rPr lang="vi-VN" sz="4400" b="0" i="0">
                  <a:effectLst/>
                  <a:latin typeface="Times New Roman" panose="02020603050405020304" pitchFamily="18" charset="0"/>
                  <a:cs typeface="Times New Roman" panose="02020603050405020304" pitchFamily="18" charset="0"/>
                </a:rPr>
                <a:t>kết </a:t>
              </a:r>
              <a:r>
                <a:rPr lang="el-GR" sz="4400" b="0" i="0">
                  <a:effectLst/>
                  <a:latin typeface="Times New Roman" panose="02020603050405020304" pitchFamily="18" charset="0"/>
                  <a:cs typeface="Times New Roman" panose="02020603050405020304" pitchFamily="18" charset="0"/>
                </a:rPr>
                <a:t>σ</a:t>
              </a:r>
              <a:endParaRPr lang="vi-VN" sz="4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01E9BE6E-D218-4471-AE2A-04F7BBE15F22}"/>
                </a:ext>
              </a:extLst>
            </p:cNvPr>
            <p:cNvSpPr txBox="1"/>
            <p:nvPr/>
          </p:nvSpPr>
          <p:spPr>
            <a:xfrm>
              <a:off x="5865277" y="3402778"/>
              <a:ext cx="184731" cy="584775"/>
            </a:xfrm>
            <a:prstGeom prst="rect">
              <a:avLst/>
            </a:prstGeom>
            <a:noFill/>
          </p:spPr>
          <p:txBody>
            <a:bodyPr wrap="none" rtlCol="0">
              <a:spAutoFit/>
            </a:bodyPr>
            <a:lstStyle/>
            <a:p>
              <a:endParaRPr lang="vi-VN" sz="3200" b="1" dirty="0">
                <a:latin typeface="#9Slide03 AllRoundGothic" panose="020B0703020202020104" pitchFamily="34" charset="0"/>
              </a:endParaRPr>
            </a:p>
          </p:txBody>
        </p:sp>
      </p:grpSp>
      <p:sp>
        <p:nvSpPr>
          <p:cNvPr id="2" name="TextBox 1"/>
          <p:cNvSpPr txBox="1"/>
          <p:nvPr/>
        </p:nvSpPr>
        <p:spPr>
          <a:xfrm>
            <a:off x="5643349" y="2859206"/>
            <a:ext cx="65" cy="276999"/>
          </a:xfrm>
          <a:prstGeom prst="rect">
            <a:avLst/>
          </a:prstGeom>
          <a:noFill/>
        </p:spPr>
        <p:txBody>
          <a:bodyPr wrap="none" lIns="0" tIns="0" rIns="0" bIns="0" rtlCol="0">
            <a:spAutoFit/>
          </a:bodyPr>
          <a:lstStyle/>
          <a:p>
            <a:endParaRPr lang="en-US"/>
          </a:p>
        </p:txBody>
      </p:sp>
    </p:spTree>
    <p:extLst>
      <p:ext uri="{BB962C8B-B14F-4D97-AF65-F5344CB8AC3E}">
        <p14:creationId xmlns:p14="http://schemas.microsoft.com/office/powerpoint/2010/main" val="113111732"/>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7DB3E3D-5D77-4EA5-8CB1-0AB3A33570B8}"/>
              </a:ext>
            </a:extLst>
          </p:cNvPr>
          <p:cNvSpPr/>
          <p:nvPr/>
        </p:nvSpPr>
        <p:spPr>
          <a:xfrm>
            <a:off x="0" y="0"/>
            <a:ext cx="12192000" cy="6858000"/>
          </a:xfrm>
          <a:prstGeom prst="rect">
            <a:avLst/>
          </a:prstGeom>
          <a:solidFill>
            <a:srgbClr val="A1D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Rectangle: Rounded Corners 6">
            <a:extLst>
              <a:ext uri="{FF2B5EF4-FFF2-40B4-BE49-F238E27FC236}">
                <a16:creationId xmlns:a16="http://schemas.microsoft.com/office/drawing/2014/main" id="{7697B0E1-54DC-42F2-93D0-41997C5A48E4}"/>
              </a:ext>
            </a:extLst>
          </p:cNvPr>
          <p:cNvSpPr/>
          <p:nvPr/>
        </p:nvSpPr>
        <p:spPr>
          <a:xfrm>
            <a:off x="538314" y="152216"/>
            <a:ext cx="11164529" cy="6282813"/>
          </a:xfrm>
          <a:prstGeom prst="roundRect">
            <a:avLst>
              <a:gd name="adj" fmla="val 2552"/>
            </a:avLst>
          </a:prstGeom>
          <a:solidFill>
            <a:srgbClr val="25AD9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Rectangle: Rounded Corners 7">
            <a:extLst>
              <a:ext uri="{FF2B5EF4-FFF2-40B4-BE49-F238E27FC236}">
                <a16:creationId xmlns:a16="http://schemas.microsoft.com/office/drawing/2014/main" id="{F2F323FB-4FFF-4600-BFF3-29838315AA5B}"/>
              </a:ext>
            </a:extLst>
          </p:cNvPr>
          <p:cNvSpPr/>
          <p:nvPr/>
        </p:nvSpPr>
        <p:spPr>
          <a:xfrm>
            <a:off x="884902" y="776710"/>
            <a:ext cx="10471355" cy="5520850"/>
          </a:xfrm>
          <a:prstGeom prst="roundRect">
            <a:avLst>
              <a:gd name="adj" fmla="val 3586"/>
            </a:avLst>
          </a:prstGeom>
          <a:solidFill>
            <a:srgbClr val="B9DFCA"/>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Rectangle: Rounded Corners 13">
            <a:extLst>
              <a:ext uri="{FF2B5EF4-FFF2-40B4-BE49-F238E27FC236}">
                <a16:creationId xmlns:a16="http://schemas.microsoft.com/office/drawing/2014/main" id="{0583A32D-FEA0-4F5A-B2C8-1C6B39693843}"/>
              </a:ext>
            </a:extLst>
          </p:cNvPr>
          <p:cNvSpPr/>
          <p:nvPr/>
        </p:nvSpPr>
        <p:spPr>
          <a:xfrm>
            <a:off x="5334023" y="405470"/>
            <a:ext cx="1742624" cy="117986"/>
          </a:xfrm>
          <a:prstGeom prst="roundRect">
            <a:avLst>
              <a:gd name="adj" fmla="val 50000"/>
            </a:avLst>
          </a:prstGeom>
          <a:solidFill>
            <a:srgbClr val="044D39"/>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138FC54C-48C8-4EEB-BF87-BC6FC85EAE15}"/>
              </a:ext>
            </a:extLst>
          </p:cNvPr>
          <p:cNvSpPr txBox="1"/>
          <p:nvPr/>
        </p:nvSpPr>
        <p:spPr>
          <a:xfrm>
            <a:off x="1103572" y="1293076"/>
            <a:ext cx="10203526" cy="2000548"/>
          </a:xfrm>
          <a:prstGeom prst="rect">
            <a:avLst/>
          </a:prstGeom>
          <a:noFill/>
        </p:spPr>
        <p:txBody>
          <a:bodyPr wrap="square" rtlCol="0">
            <a:spAutoFit/>
          </a:bodyPr>
          <a:lstStyle/>
          <a:p>
            <a:pPr marL="342900" indent="-342900">
              <a:buFont typeface="Arial" panose="020B0604020202020204" pitchFamily="34" charset="0"/>
              <a:buChar char="•"/>
            </a:pPr>
            <a:r>
              <a:rPr lang="vi-VN" sz="2400" dirty="0">
                <a:solidFill>
                  <a:schemeClr val="accent1"/>
                </a:solidFill>
              </a:rPr>
              <a:t>Sự xen phủ s – s</a:t>
            </a:r>
            <a:endParaRPr lang="vi-VN" sz="2000" dirty="0"/>
          </a:p>
          <a:p>
            <a:r>
              <a:rPr lang="vi-VN" sz="2000" dirty="0"/>
              <a:t>Phân tử H</a:t>
            </a:r>
            <a:r>
              <a:rPr lang="vi-VN" sz="2000" baseline="-25000" dirty="0"/>
              <a:t>2</a:t>
            </a:r>
            <a:r>
              <a:rPr lang="vi-VN" sz="2000" dirty="0"/>
              <a:t> tạo thành từ 2 nguyên tử H (1s</a:t>
            </a:r>
            <a:r>
              <a:rPr lang="vi-VN" sz="2000" baseline="30000" dirty="0"/>
              <a:t>1</a:t>
            </a:r>
            <a:r>
              <a:rPr lang="vi-VN" sz="2000" dirty="0"/>
              <a:t>). Khi 2 nguyên tử H tiến lại gần nhau, hạt nhân của nguyên tử này hút đám mây electron của nguyên tử kia, hai orbital nguyên tử xen phủ vào nhau một phần. Vùng xen phủ có mật độ điện tích âm lớn, làm tăng lực hút của mỗi hạt nhân với vùng này và làm cần bằng lực đẩy giữa hai hạt nhân, để hai nguyên tử liên kết với nhau.</a:t>
            </a:r>
            <a:endParaRPr lang="vi-VN" sz="3600" dirty="0">
              <a:ln>
                <a:solidFill>
                  <a:schemeClr val="tx1"/>
                </a:solidFill>
              </a:ln>
              <a:latin typeface="Bree Serif" panose="02000503040000020004" pitchFamily="50" charset="0"/>
            </a:endParaRPr>
          </a:p>
        </p:txBody>
      </p:sp>
      <p:sp>
        <p:nvSpPr>
          <p:cNvPr id="2" name="Oval 1">
            <a:extLst>
              <a:ext uri="{FF2B5EF4-FFF2-40B4-BE49-F238E27FC236}">
                <a16:creationId xmlns:a16="http://schemas.microsoft.com/office/drawing/2014/main" id="{0CD665EA-1B25-4F83-BF09-BD6C543CD03B}"/>
              </a:ext>
            </a:extLst>
          </p:cNvPr>
          <p:cNvSpPr/>
          <p:nvPr/>
        </p:nvSpPr>
        <p:spPr>
          <a:xfrm>
            <a:off x="2359245" y="3451320"/>
            <a:ext cx="1339490" cy="13394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Oval 16">
            <a:extLst>
              <a:ext uri="{FF2B5EF4-FFF2-40B4-BE49-F238E27FC236}">
                <a16:creationId xmlns:a16="http://schemas.microsoft.com/office/drawing/2014/main" id="{CED50E01-B059-4098-898F-B0BBFD2BCC4C}"/>
              </a:ext>
            </a:extLst>
          </p:cNvPr>
          <p:cNvSpPr/>
          <p:nvPr/>
        </p:nvSpPr>
        <p:spPr>
          <a:xfrm>
            <a:off x="4419873" y="3451320"/>
            <a:ext cx="1339490" cy="13394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Rectangle 2">
            <a:extLst>
              <a:ext uri="{FF2B5EF4-FFF2-40B4-BE49-F238E27FC236}">
                <a16:creationId xmlns:a16="http://schemas.microsoft.com/office/drawing/2014/main" id="{ABAB415D-A8B1-4748-A105-F46491DFD19C}"/>
              </a:ext>
            </a:extLst>
          </p:cNvPr>
          <p:cNvSpPr/>
          <p:nvPr/>
        </p:nvSpPr>
        <p:spPr>
          <a:xfrm>
            <a:off x="7720516" y="3678163"/>
            <a:ext cx="1066346" cy="907658"/>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4" name="Freeform: Shape 23">
            <a:extLst>
              <a:ext uri="{FF2B5EF4-FFF2-40B4-BE49-F238E27FC236}">
                <a16:creationId xmlns:a16="http://schemas.microsoft.com/office/drawing/2014/main" id="{BE6E9384-2A56-43C3-BA8C-5283C092EA27}"/>
              </a:ext>
            </a:extLst>
          </p:cNvPr>
          <p:cNvSpPr/>
          <p:nvPr/>
        </p:nvSpPr>
        <p:spPr>
          <a:xfrm>
            <a:off x="6974337" y="3462179"/>
            <a:ext cx="2331242" cy="1363410"/>
          </a:xfrm>
          <a:custGeom>
            <a:avLst/>
            <a:gdLst>
              <a:gd name="connsiteX0" fmla="*/ 1661497 w 2331242"/>
              <a:gd name="connsiteY0" fmla="*/ 23920 h 1363410"/>
              <a:gd name="connsiteX1" fmla="*/ 2331242 w 2331242"/>
              <a:gd name="connsiteY1" fmla="*/ 693665 h 1363410"/>
              <a:gd name="connsiteX2" fmla="*/ 1661497 w 2331242"/>
              <a:gd name="connsiteY2" fmla="*/ 1363410 h 1363410"/>
              <a:gd name="connsiteX3" fmla="*/ 1187916 w 2331242"/>
              <a:gd name="connsiteY3" fmla="*/ 1167247 h 1363410"/>
              <a:gd name="connsiteX4" fmla="*/ 1155753 w 2331242"/>
              <a:gd name="connsiteY4" fmla="*/ 1128265 h 1363410"/>
              <a:gd name="connsiteX5" fmla="*/ 1225108 w 2331242"/>
              <a:gd name="connsiteY5" fmla="*/ 1044206 h 1363410"/>
              <a:gd name="connsiteX6" fmla="*/ 1339490 w 2331242"/>
              <a:gd name="connsiteY6" fmla="*/ 669745 h 1363410"/>
              <a:gd name="connsiteX7" fmla="*/ 1225108 w 2331242"/>
              <a:gd name="connsiteY7" fmla="*/ 295284 h 1363410"/>
              <a:gd name="connsiteX8" fmla="*/ 1175489 w 2331242"/>
              <a:gd name="connsiteY8" fmla="*/ 235145 h 1363410"/>
              <a:gd name="connsiteX9" fmla="*/ 1187916 w 2331242"/>
              <a:gd name="connsiteY9" fmla="*/ 220084 h 1363410"/>
              <a:gd name="connsiteX10" fmla="*/ 1661497 w 2331242"/>
              <a:gd name="connsiteY10" fmla="*/ 23920 h 1363410"/>
              <a:gd name="connsiteX11" fmla="*/ 669745 w 2331242"/>
              <a:gd name="connsiteY11" fmla="*/ 0 h 1363410"/>
              <a:gd name="connsiteX12" fmla="*/ 1143327 w 2331242"/>
              <a:gd name="connsiteY12" fmla="*/ 196164 h 1363410"/>
              <a:gd name="connsiteX13" fmla="*/ 1175489 w 2331242"/>
              <a:gd name="connsiteY13" fmla="*/ 235145 h 1363410"/>
              <a:gd name="connsiteX14" fmla="*/ 1106134 w 2331242"/>
              <a:gd name="connsiteY14" fmla="*/ 319204 h 1363410"/>
              <a:gd name="connsiteX15" fmla="*/ 991752 w 2331242"/>
              <a:gd name="connsiteY15" fmla="*/ 693665 h 1363410"/>
              <a:gd name="connsiteX16" fmla="*/ 1106134 w 2331242"/>
              <a:gd name="connsiteY16" fmla="*/ 1068126 h 1363410"/>
              <a:gd name="connsiteX17" fmla="*/ 1155753 w 2331242"/>
              <a:gd name="connsiteY17" fmla="*/ 1128265 h 1363410"/>
              <a:gd name="connsiteX18" fmla="*/ 1143327 w 2331242"/>
              <a:gd name="connsiteY18" fmla="*/ 1143327 h 1363410"/>
              <a:gd name="connsiteX19" fmla="*/ 669745 w 2331242"/>
              <a:gd name="connsiteY19" fmla="*/ 1339490 h 1363410"/>
              <a:gd name="connsiteX20" fmla="*/ 0 w 2331242"/>
              <a:gd name="connsiteY20" fmla="*/ 669745 h 1363410"/>
              <a:gd name="connsiteX21" fmla="*/ 669745 w 2331242"/>
              <a:gd name="connsiteY21" fmla="*/ 0 h 1363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31242" h="1363410">
                <a:moveTo>
                  <a:pt x="1661497" y="23920"/>
                </a:moveTo>
                <a:cubicBezTo>
                  <a:pt x="2031387" y="23920"/>
                  <a:pt x="2331242" y="323775"/>
                  <a:pt x="2331242" y="693665"/>
                </a:cubicBezTo>
                <a:cubicBezTo>
                  <a:pt x="2331242" y="1063555"/>
                  <a:pt x="2031387" y="1363410"/>
                  <a:pt x="1661497" y="1363410"/>
                </a:cubicBezTo>
                <a:cubicBezTo>
                  <a:pt x="1476552" y="1363410"/>
                  <a:pt x="1309116" y="1288447"/>
                  <a:pt x="1187916" y="1167247"/>
                </a:cubicBezTo>
                <a:lnTo>
                  <a:pt x="1155753" y="1128265"/>
                </a:lnTo>
                <a:lnTo>
                  <a:pt x="1225108" y="1044206"/>
                </a:lnTo>
                <a:cubicBezTo>
                  <a:pt x="1297323" y="937314"/>
                  <a:pt x="1339490" y="808454"/>
                  <a:pt x="1339490" y="669745"/>
                </a:cubicBezTo>
                <a:cubicBezTo>
                  <a:pt x="1339490" y="531036"/>
                  <a:pt x="1297323" y="402176"/>
                  <a:pt x="1225108" y="295284"/>
                </a:cubicBezTo>
                <a:lnTo>
                  <a:pt x="1175489" y="235145"/>
                </a:lnTo>
                <a:lnTo>
                  <a:pt x="1187916" y="220084"/>
                </a:lnTo>
                <a:cubicBezTo>
                  <a:pt x="1309116" y="98884"/>
                  <a:pt x="1476552" y="23920"/>
                  <a:pt x="1661497" y="23920"/>
                </a:cubicBezTo>
                <a:close/>
                <a:moveTo>
                  <a:pt x="669745" y="0"/>
                </a:moveTo>
                <a:cubicBezTo>
                  <a:pt x="854690" y="0"/>
                  <a:pt x="1022127" y="74964"/>
                  <a:pt x="1143327" y="196164"/>
                </a:cubicBezTo>
                <a:lnTo>
                  <a:pt x="1175489" y="235145"/>
                </a:lnTo>
                <a:lnTo>
                  <a:pt x="1106134" y="319204"/>
                </a:lnTo>
                <a:cubicBezTo>
                  <a:pt x="1033919" y="426096"/>
                  <a:pt x="991752" y="554956"/>
                  <a:pt x="991752" y="693665"/>
                </a:cubicBezTo>
                <a:cubicBezTo>
                  <a:pt x="991752" y="832374"/>
                  <a:pt x="1033919" y="961234"/>
                  <a:pt x="1106134" y="1068126"/>
                </a:cubicBezTo>
                <a:lnTo>
                  <a:pt x="1155753" y="1128265"/>
                </a:lnTo>
                <a:lnTo>
                  <a:pt x="1143327" y="1143327"/>
                </a:lnTo>
                <a:cubicBezTo>
                  <a:pt x="1022127" y="1264526"/>
                  <a:pt x="854690" y="1339490"/>
                  <a:pt x="669745" y="1339490"/>
                </a:cubicBezTo>
                <a:cubicBezTo>
                  <a:pt x="299855" y="1339490"/>
                  <a:pt x="0" y="1039635"/>
                  <a:pt x="0" y="669745"/>
                </a:cubicBezTo>
                <a:cubicBezTo>
                  <a:pt x="0" y="299855"/>
                  <a:pt x="299855" y="0"/>
                  <a:pt x="669745"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4" name="TextBox 3">
            <a:extLst>
              <a:ext uri="{FF2B5EF4-FFF2-40B4-BE49-F238E27FC236}">
                <a16:creationId xmlns:a16="http://schemas.microsoft.com/office/drawing/2014/main" id="{39C50E64-BB50-4A99-9F12-5B90AA1CE7D4}"/>
              </a:ext>
            </a:extLst>
          </p:cNvPr>
          <p:cNvSpPr txBox="1"/>
          <p:nvPr/>
        </p:nvSpPr>
        <p:spPr>
          <a:xfrm>
            <a:off x="3893358" y="3905794"/>
            <a:ext cx="165946" cy="400110"/>
          </a:xfrm>
          <a:prstGeom prst="rect">
            <a:avLst/>
          </a:prstGeom>
          <a:noFill/>
        </p:spPr>
        <p:txBody>
          <a:bodyPr wrap="square" rtlCol="0">
            <a:spAutoFit/>
          </a:bodyPr>
          <a:lstStyle/>
          <a:p>
            <a:r>
              <a:rPr lang="vi-VN" sz="2000" dirty="0"/>
              <a:t>+</a:t>
            </a:r>
          </a:p>
        </p:txBody>
      </p:sp>
      <p:cxnSp>
        <p:nvCxnSpPr>
          <p:cNvPr id="10" name="Straight Arrow Connector 9">
            <a:extLst>
              <a:ext uri="{FF2B5EF4-FFF2-40B4-BE49-F238E27FC236}">
                <a16:creationId xmlns:a16="http://schemas.microsoft.com/office/drawing/2014/main" id="{241A0621-110B-40E7-B479-FE28839A21C1}"/>
              </a:ext>
            </a:extLst>
          </p:cNvPr>
          <p:cNvCxnSpPr/>
          <p:nvPr/>
        </p:nvCxnSpPr>
        <p:spPr>
          <a:xfrm>
            <a:off x="5995851" y="4143884"/>
            <a:ext cx="83602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Connector: Elbow 29">
            <a:extLst>
              <a:ext uri="{FF2B5EF4-FFF2-40B4-BE49-F238E27FC236}">
                <a16:creationId xmlns:a16="http://schemas.microsoft.com/office/drawing/2014/main" id="{77869D37-62BB-49F8-AAF4-ECC26D2AF7F6}"/>
              </a:ext>
            </a:extLst>
          </p:cNvPr>
          <p:cNvCxnSpPr/>
          <p:nvPr/>
        </p:nvCxnSpPr>
        <p:spPr>
          <a:xfrm rot="10800000" flipV="1">
            <a:off x="8139959" y="3293623"/>
            <a:ext cx="1547005" cy="168555"/>
          </a:xfrm>
          <a:prstGeom prst="bentConnector3">
            <a:avLst>
              <a:gd name="adj1" fmla="val 98975"/>
            </a:avLst>
          </a:prstGeom>
          <a:ln>
            <a:tailEnd type="triangle"/>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1ED31B8F-2569-4425-A1A5-0141C75594DF}"/>
              </a:ext>
            </a:extLst>
          </p:cNvPr>
          <p:cNvSpPr txBox="1"/>
          <p:nvPr/>
        </p:nvSpPr>
        <p:spPr>
          <a:xfrm>
            <a:off x="2621475" y="4976965"/>
            <a:ext cx="815029" cy="369332"/>
          </a:xfrm>
          <a:prstGeom prst="rect">
            <a:avLst/>
          </a:prstGeom>
          <a:noFill/>
        </p:spPr>
        <p:txBody>
          <a:bodyPr wrap="square" rtlCol="0">
            <a:spAutoFit/>
          </a:bodyPr>
          <a:lstStyle/>
          <a:p>
            <a:r>
              <a:rPr lang="vi-VN" dirty="0"/>
              <a:t>AO s</a:t>
            </a:r>
          </a:p>
        </p:txBody>
      </p:sp>
      <p:sp>
        <p:nvSpPr>
          <p:cNvPr id="33" name="TextBox 32">
            <a:extLst>
              <a:ext uri="{FF2B5EF4-FFF2-40B4-BE49-F238E27FC236}">
                <a16:creationId xmlns:a16="http://schemas.microsoft.com/office/drawing/2014/main" id="{08FFB410-CF11-469F-9284-9439355D2A0B}"/>
              </a:ext>
            </a:extLst>
          </p:cNvPr>
          <p:cNvSpPr txBox="1"/>
          <p:nvPr/>
        </p:nvSpPr>
        <p:spPr>
          <a:xfrm>
            <a:off x="4682103" y="4978271"/>
            <a:ext cx="815029" cy="369332"/>
          </a:xfrm>
          <a:prstGeom prst="rect">
            <a:avLst/>
          </a:prstGeom>
          <a:noFill/>
        </p:spPr>
        <p:txBody>
          <a:bodyPr wrap="square" rtlCol="0">
            <a:spAutoFit/>
          </a:bodyPr>
          <a:lstStyle/>
          <a:p>
            <a:r>
              <a:rPr lang="vi-VN" dirty="0"/>
              <a:t>AO s</a:t>
            </a:r>
          </a:p>
        </p:txBody>
      </p:sp>
      <p:sp>
        <p:nvSpPr>
          <p:cNvPr id="34" name="TextBox 33">
            <a:extLst>
              <a:ext uri="{FF2B5EF4-FFF2-40B4-BE49-F238E27FC236}">
                <a16:creationId xmlns:a16="http://schemas.microsoft.com/office/drawing/2014/main" id="{381F078A-84A2-4409-83A9-1AE1C8D407B1}"/>
              </a:ext>
            </a:extLst>
          </p:cNvPr>
          <p:cNvSpPr txBox="1"/>
          <p:nvPr/>
        </p:nvSpPr>
        <p:spPr>
          <a:xfrm>
            <a:off x="7439707" y="5061563"/>
            <a:ext cx="1627963" cy="369332"/>
          </a:xfrm>
          <a:prstGeom prst="rect">
            <a:avLst/>
          </a:prstGeom>
          <a:noFill/>
        </p:spPr>
        <p:txBody>
          <a:bodyPr wrap="square" rtlCol="0">
            <a:spAutoFit/>
          </a:bodyPr>
          <a:lstStyle/>
          <a:p>
            <a:r>
              <a:rPr lang="vi-VN" dirty="0"/>
              <a:t>Xen phủ s - s</a:t>
            </a:r>
          </a:p>
        </p:txBody>
      </p:sp>
      <p:sp>
        <p:nvSpPr>
          <p:cNvPr id="35" name="TextBox 34">
            <a:extLst>
              <a:ext uri="{FF2B5EF4-FFF2-40B4-BE49-F238E27FC236}">
                <a16:creationId xmlns:a16="http://schemas.microsoft.com/office/drawing/2014/main" id="{7251F67A-DA56-43A3-8E19-48DF8BBF3406}"/>
              </a:ext>
            </a:extLst>
          </p:cNvPr>
          <p:cNvSpPr txBox="1"/>
          <p:nvPr/>
        </p:nvSpPr>
        <p:spPr>
          <a:xfrm>
            <a:off x="9333631" y="3385505"/>
            <a:ext cx="1627963" cy="369332"/>
          </a:xfrm>
          <a:prstGeom prst="rect">
            <a:avLst/>
          </a:prstGeom>
          <a:noFill/>
        </p:spPr>
        <p:txBody>
          <a:bodyPr wrap="square" rtlCol="0">
            <a:spAutoFit/>
          </a:bodyPr>
          <a:lstStyle/>
          <a:p>
            <a:r>
              <a:rPr lang="vi-VN" dirty="0"/>
              <a:t>Vùng xen phủ</a:t>
            </a:r>
          </a:p>
        </p:txBody>
      </p:sp>
      <p:sp>
        <p:nvSpPr>
          <p:cNvPr id="37" name="TextBox 36">
            <a:extLst>
              <a:ext uri="{FF2B5EF4-FFF2-40B4-BE49-F238E27FC236}">
                <a16:creationId xmlns:a16="http://schemas.microsoft.com/office/drawing/2014/main" id="{1055121A-0BC6-4287-8396-A60A189E154C}"/>
              </a:ext>
            </a:extLst>
          </p:cNvPr>
          <p:cNvSpPr txBox="1"/>
          <p:nvPr/>
        </p:nvSpPr>
        <p:spPr>
          <a:xfrm>
            <a:off x="3364690" y="5675849"/>
            <a:ext cx="6098344" cy="400110"/>
          </a:xfrm>
          <a:prstGeom prst="rect">
            <a:avLst/>
          </a:prstGeom>
          <a:noFill/>
        </p:spPr>
        <p:txBody>
          <a:bodyPr wrap="square">
            <a:spAutoFit/>
          </a:bodyPr>
          <a:lstStyle/>
          <a:p>
            <a:r>
              <a:rPr lang="vi-VN" sz="2000" b="1" i="0" dirty="0">
                <a:effectLst/>
              </a:rPr>
              <a:t>Sơ đồ xen phủ orbital s và s, tạo liên kết </a:t>
            </a:r>
            <a:r>
              <a:rPr lang="vi-VN" sz="2000" dirty="0">
                <a:latin typeface="#9Slide03 AllRoundGothic" panose="020B0703020202020104" pitchFamily="34" charset="0"/>
              </a:rPr>
              <a:t>o</a:t>
            </a:r>
            <a:r>
              <a:rPr lang="vi-VN" sz="2000" b="0" i="0" dirty="0">
                <a:effectLst/>
                <a:latin typeface="#9Slide03 AllRoundGothic" panose="020B0703020202020104" pitchFamily="34" charset="0"/>
              </a:rPr>
              <a:t> </a:t>
            </a:r>
            <a:endParaRPr lang="vi-VN" sz="2000" b="1" dirty="0"/>
          </a:p>
        </p:txBody>
      </p:sp>
      <p:sp>
        <p:nvSpPr>
          <p:cNvPr id="39" name="TextBox 38">
            <a:extLst>
              <a:ext uri="{FF2B5EF4-FFF2-40B4-BE49-F238E27FC236}">
                <a16:creationId xmlns:a16="http://schemas.microsoft.com/office/drawing/2014/main" id="{10AC7AAC-9738-4D87-A77F-A2FAC2D25F9C}"/>
              </a:ext>
            </a:extLst>
          </p:cNvPr>
          <p:cNvSpPr txBox="1"/>
          <p:nvPr/>
        </p:nvSpPr>
        <p:spPr>
          <a:xfrm>
            <a:off x="8356266" y="5551589"/>
            <a:ext cx="315518" cy="369332"/>
          </a:xfrm>
          <a:prstGeom prst="rect">
            <a:avLst/>
          </a:prstGeom>
          <a:noFill/>
        </p:spPr>
        <p:txBody>
          <a:bodyPr wrap="square">
            <a:spAutoFit/>
          </a:bodyPr>
          <a:lstStyle/>
          <a:p>
            <a:r>
              <a:rPr lang="vi-VN" sz="1800" b="1" dirty="0">
                <a:latin typeface="#9Slide03 AllRoundGothic" panose="020B0703020202020104" pitchFamily="34" charset="0"/>
              </a:rPr>
              <a:t>_</a:t>
            </a:r>
          </a:p>
        </p:txBody>
      </p:sp>
    </p:spTree>
    <p:extLst>
      <p:ext uri="{BB962C8B-B14F-4D97-AF65-F5344CB8AC3E}">
        <p14:creationId xmlns:p14="http://schemas.microsoft.com/office/powerpoint/2010/main" val="1479894875"/>
      </p:ext>
    </p:extLst>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7DB3E3D-5D77-4EA5-8CB1-0AB3A33570B8}"/>
              </a:ext>
            </a:extLst>
          </p:cNvPr>
          <p:cNvSpPr/>
          <p:nvPr/>
        </p:nvSpPr>
        <p:spPr>
          <a:xfrm>
            <a:off x="0" y="0"/>
            <a:ext cx="12192000" cy="6858000"/>
          </a:xfrm>
          <a:prstGeom prst="rect">
            <a:avLst/>
          </a:prstGeom>
          <a:solidFill>
            <a:srgbClr val="A1D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Rectangle: Rounded Corners 6">
            <a:extLst>
              <a:ext uri="{FF2B5EF4-FFF2-40B4-BE49-F238E27FC236}">
                <a16:creationId xmlns:a16="http://schemas.microsoft.com/office/drawing/2014/main" id="{7697B0E1-54DC-42F2-93D0-41997C5A48E4}"/>
              </a:ext>
            </a:extLst>
          </p:cNvPr>
          <p:cNvSpPr/>
          <p:nvPr/>
        </p:nvSpPr>
        <p:spPr>
          <a:xfrm>
            <a:off x="538314" y="152216"/>
            <a:ext cx="11164529" cy="6282813"/>
          </a:xfrm>
          <a:prstGeom prst="roundRect">
            <a:avLst>
              <a:gd name="adj" fmla="val 2552"/>
            </a:avLst>
          </a:prstGeom>
          <a:solidFill>
            <a:srgbClr val="25AD9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Rectangle: Rounded Corners 7">
            <a:extLst>
              <a:ext uri="{FF2B5EF4-FFF2-40B4-BE49-F238E27FC236}">
                <a16:creationId xmlns:a16="http://schemas.microsoft.com/office/drawing/2014/main" id="{F2F323FB-4FFF-4600-BFF3-29838315AA5B}"/>
              </a:ext>
            </a:extLst>
          </p:cNvPr>
          <p:cNvSpPr/>
          <p:nvPr/>
        </p:nvSpPr>
        <p:spPr>
          <a:xfrm>
            <a:off x="884902" y="745322"/>
            <a:ext cx="10471355" cy="5552238"/>
          </a:xfrm>
          <a:prstGeom prst="roundRect">
            <a:avLst>
              <a:gd name="adj" fmla="val 3586"/>
            </a:avLst>
          </a:prstGeom>
          <a:solidFill>
            <a:srgbClr val="B9DFCA"/>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Rectangle: Rounded Corners 13">
            <a:extLst>
              <a:ext uri="{FF2B5EF4-FFF2-40B4-BE49-F238E27FC236}">
                <a16:creationId xmlns:a16="http://schemas.microsoft.com/office/drawing/2014/main" id="{0583A32D-FEA0-4F5A-B2C8-1C6B39693843}"/>
              </a:ext>
            </a:extLst>
          </p:cNvPr>
          <p:cNvSpPr/>
          <p:nvPr/>
        </p:nvSpPr>
        <p:spPr>
          <a:xfrm>
            <a:off x="5224687" y="475120"/>
            <a:ext cx="1742624" cy="117986"/>
          </a:xfrm>
          <a:prstGeom prst="roundRect">
            <a:avLst>
              <a:gd name="adj" fmla="val 50000"/>
            </a:avLst>
          </a:prstGeom>
          <a:solidFill>
            <a:srgbClr val="044D39"/>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138FC54C-48C8-4EEB-BF87-BC6FC85EAE15}"/>
              </a:ext>
            </a:extLst>
          </p:cNvPr>
          <p:cNvSpPr txBox="1"/>
          <p:nvPr/>
        </p:nvSpPr>
        <p:spPr>
          <a:xfrm>
            <a:off x="994236" y="1714397"/>
            <a:ext cx="10203526" cy="1015663"/>
          </a:xfrm>
          <a:prstGeom prst="rect">
            <a:avLst/>
          </a:prstGeom>
          <a:noFill/>
        </p:spPr>
        <p:txBody>
          <a:bodyPr wrap="square" rtlCol="0">
            <a:spAutoFit/>
          </a:bodyPr>
          <a:lstStyle/>
          <a:p>
            <a:pPr algn="ctr"/>
            <a:r>
              <a:rPr lang="vi-VN" sz="2000" b="0" i="0" dirty="0">
                <a:effectLst/>
              </a:rPr>
              <a:t>Trong phân tử H</a:t>
            </a:r>
            <a:r>
              <a:rPr lang="vi-VN" sz="2000" b="0" i="0" baseline="-25000" dirty="0">
                <a:effectLst/>
              </a:rPr>
              <a:t>2</a:t>
            </a:r>
            <a:r>
              <a:rPr lang="vi-VN" sz="2000" b="0" i="0" dirty="0">
                <a:effectLst/>
              </a:rPr>
              <a:t>, khoảng cách giữa tâm của hai hạt nhân nguyên tử H (độ dài liên kết H—H) là 74 pm, ngắn hơn tổng bán kính của hai nguyên tử H (106 pm). Phân tử H</a:t>
            </a:r>
            <a:r>
              <a:rPr lang="vi-VN" sz="2000" b="0" i="0" baseline="-25000" dirty="0">
                <a:effectLst/>
              </a:rPr>
              <a:t>2</a:t>
            </a:r>
            <a:r>
              <a:rPr lang="vi-VN" sz="2000" b="0" i="0" dirty="0">
                <a:effectLst/>
              </a:rPr>
              <a:t> bền hơn và có năng lượng thấp hơn tổng năng lượng của hai nguyên tử H riêng rẽ.</a:t>
            </a:r>
            <a:endParaRPr lang="vi-VN" sz="3200" dirty="0">
              <a:ln>
                <a:solidFill>
                  <a:schemeClr val="tx1"/>
                </a:solidFill>
              </a:ln>
            </a:endParaRPr>
          </a:p>
        </p:txBody>
      </p:sp>
      <p:sp>
        <p:nvSpPr>
          <p:cNvPr id="2" name="Oval 1">
            <a:extLst>
              <a:ext uri="{FF2B5EF4-FFF2-40B4-BE49-F238E27FC236}">
                <a16:creationId xmlns:a16="http://schemas.microsoft.com/office/drawing/2014/main" id="{0CD665EA-1B25-4F83-BF09-BD6C543CD03B}"/>
              </a:ext>
            </a:extLst>
          </p:cNvPr>
          <p:cNvSpPr/>
          <p:nvPr/>
        </p:nvSpPr>
        <p:spPr>
          <a:xfrm>
            <a:off x="2359245" y="3451320"/>
            <a:ext cx="1339490" cy="13394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Oval 16">
            <a:extLst>
              <a:ext uri="{FF2B5EF4-FFF2-40B4-BE49-F238E27FC236}">
                <a16:creationId xmlns:a16="http://schemas.microsoft.com/office/drawing/2014/main" id="{CED50E01-B059-4098-898F-B0BBFD2BCC4C}"/>
              </a:ext>
            </a:extLst>
          </p:cNvPr>
          <p:cNvSpPr/>
          <p:nvPr/>
        </p:nvSpPr>
        <p:spPr>
          <a:xfrm>
            <a:off x="4419873" y="3451320"/>
            <a:ext cx="1339490" cy="13394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Rectangle 2">
            <a:extLst>
              <a:ext uri="{FF2B5EF4-FFF2-40B4-BE49-F238E27FC236}">
                <a16:creationId xmlns:a16="http://schemas.microsoft.com/office/drawing/2014/main" id="{ABAB415D-A8B1-4748-A105-F46491DFD19C}"/>
              </a:ext>
            </a:extLst>
          </p:cNvPr>
          <p:cNvSpPr/>
          <p:nvPr/>
        </p:nvSpPr>
        <p:spPr>
          <a:xfrm>
            <a:off x="7720516" y="3678163"/>
            <a:ext cx="1066346" cy="907658"/>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4" name="Freeform: Shape 23">
            <a:extLst>
              <a:ext uri="{FF2B5EF4-FFF2-40B4-BE49-F238E27FC236}">
                <a16:creationId xmlns:a16="http://schemas.microsoft.com/office/drawing/2014/main" id="{BE6E9384-2A56-43C3-BA8C-5283C092EA27}"/>
              </a:ext>
            </a:extLst>
          </p:cNvPr>
          <p:cNvSpPr/>
          <p:nvPr/>
        </p:nvSpPr>
        <p:spPr>
          <a:xfrm>
            <a:off x="6974337" y="3462179"/>
            <a:ext cx="2331242" cy="1363410"/>
          </a:xfrm>
          <a:custGeom>
            <a:avLst/>
            <a:gdLst>
              <a:gd name="connsiteX0" fmla="*/ 1661497 w 2331242"/>
              <a:gd name="connsiteY0" fmla="*/ 23920 h 1363410"/>
              <a:gd name="connsiteX1" fmla="*/ 2331242 w 2331242"/>
              <a:gd name="connsiteY1" fmla="*/ 693665 h 1363410"/>
              <a:gd name="connsiteX2" fmla="*/ 1661497 w 2331242"/>
              <a:gd name="connsiteY2" fmla="*/ 1363410 h 1363410"/>
              <a:gd name="connsiteX3" fmla="*/ 1187916 w 2331242"/>
              <a:gd name="connsiteY3" fmla="*/ 1167247 h 1363410"/>
              <a:gd name="connsiteX4" fmla="*/ 1155753 w 2331242"/>
              <a:gd name="connsiteY4" fmla="*/ 1128265 h 1363410"/>
              <a:gd name="connsiteX5" fmla="*/ 1225108 w 2331242"/>
              <a:gd name="connsiteY5" fmla="*/ 1044206 h 1363410"/>
              <a:gd name="connsiteX6" fmla="*/ 1339490 w 2331242"/>
              <a:gd name="connsiteY6" fmla="*/ 669745 h 1363410"/>
              <a:gd name="connsiteX7" fmla="*/ 1225108 w 2331242"/>
              <a:gd name="connsiteY7" fmla="*/ 295284 h 1363410"/>
              <a:gd name="connsiteX8" fmla="*/ 1175489 w 2331242"/>
              <a:gd name="connsiteY8" fmla="*/ 235145 h 1363410"/>
              <a:gd name="connsiteX9" fmla="*/ 1187916 w 2331242"/>
              <a:gd name="connsiteY9" fmla="*/ 220084 h 1363410"/>
              <a:gd name="connsiteX10" fmla="*/ 1661497 w 2331242"/>
              <a:gd name="connsiteY10" fmla="*/ 23920 h 1363410"/>
              <a:gd name="connsiteX11" fmla="*/ 669745 w 2331242"/>
              <a:gd name="connsiteY11" fmla="*/ 0 h 1363410"/>
              <a:gd name="connsiteX12" fmla="*/ 1143327 w 2331242"/>
              <a:gd name="connsiteY12" fmla="*/ 196164 h 1363410"/>
              <a:gd name="connsiteX13" fmla="*/ 1175489 w 2331242"/>
              <a:gd name="connsiteY13" fmla="*/ 235145 h 1363410"/>
              <a:gd name="connsiteX14" fmla="*/ 1106134 w 2331242"/>
              <a:gd name="connsiteY14" fmla="*/ 319204 h 1363410"/>
              <a:gd name="connsiteX15" fmla="*/ 991752 w 2331242"/>
              <a:gd name="connsiteY15" fmla="*/ 693665 h 1363410"/>
              <a:gd name="connsiteX16" fmla="*/ 1106134 w 2331242"/>
              <a:gd name="connsiteY16" fmla="*/ 1068126 h 1363410"/>
              <a:gd name="connsiteX17" fmla="*/ 1155753 w 2331242"/>
              <a:gd name="connsiteY17" fmla="*/ 1128265 h 1363410"/>
              <a:gd name="connsiteX18" fmla="*/ 1143327 w 2331242"/>
              <a:gd name="connsiteY18" fmla="*/ 1143327 h 1363410"/>
              <a:gd name="connsiteX19" fmla="*/ 669745 w 2331242"/>
              <a:gd name="connsiteY19" fmla="*/ 1339490 h 1363410"/>
              <a:gd name="connsiteX20" fmla="*/ 0 w 2331242"/>
              <a:gd name="connsiteY20" fmla="*/ 669745 h 1363410"/>
              <a:gd name="connsiteX21" fmla="*/ 669745 w 2331242"/>
              <a:gd name="connsiteY21" fmla="*/ 0 h 1363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31242" h="1363410">
                <a:moveTo>
                  <a:pt x="1661497" y="23920"/>
                </a:moveTo>
                <a:cubicBezTo>
                  <a:pt x="2031387" y="23920"/>
                  <a:pt x="2331242" y="323775"/>
                  <a:pt x="2331242" y="693665"/>
                </a:cubicBezTo>
                <a:cubicBezTo>
                  <a:pt x="2331242" y="1063555"/>
                  <a:pt x="2031387" y="1363410"/>
                  <a:pt x="1661497" y="1363410"/>
                </a:cubicBezTo>
                <a:cubicBezTo>
                  <a:pt x="1476552" y="1363410"/>
                  <a:pt x="1309116" y="1288447"/>
                  <a:pt x="1187916" y="1167247"/>
                </a:cubicBezTo>
                <a:lnTo>
                  <a:pt x="1155753" y="1128265"/>
                </a:lnTo>
                <a:lnTo>
                  <a:pt x="1225108" y="1044206"/>
                </a:lnTo>
                <a:cubicBezTo>
                  <a:pt x="1297323" y="937314"/>
                  <a:pt x="1339490" y="808454"/>
                  <a:pt x="1339490" y="669745"/>
                </a:cubicBezTo>
                <a:cubicBezTo>
                  <a:pt x="1339490" y="531036"/>
                  <a:pt x="1297323" y="402176"/>
                  <a:pt x="1225108" y="295284"/>
                </a:cubicBezTo>
                <a:lnTo>
                  <a:pt x="1175489" y="235145"/>
                </a:lnTo>
                <a:lnTo>
                  <a:pt x="1187916" y="220084"/>
                </a:lnTo>
                <a:cubicBezTo>
                  <a:pt x="1309116" y="98884"/>
                  <a:pt x="1476552" y="23920"/>
                  <a:pt x="1661497" y="23920"/>
                </a:cubicBezTo>
                <a:close/>
                <a:moveTo>
                  <a:pt x="669745" y="0"/>
                </a:moveTo>
                <a:cubicBezTo>
                  <a:pt x="854690" y="0"/>
                  <a:pt x="1022127" y="74964"/>
                  <a:pt x="1143327" y="196164"/>
                </a:cubicBezTo>
                <a:lnTo>
                  <a:pt x="1175489" y="235145"/>
                </a:lnTo>
                <a:lnTo>
                  <a:pt x="1106134" y="319204"/>
                </a:lnTo>
                <a:cubicBezTo>
                  <a:pt x="1033919" y="426096"/>
                  <a:pt x="991752" y="554956"/>
                  <a:pt x="991752" y="693665"/>
                </a:cubicBezTo>
                <a:cubicBezTo>
                  <a:pt x="991752" y="832374"/>
                  <a:pt x="1033919" y="961234"/>
                  <a:pt x="1106134" y="1068126"/>
                </a:cubicBezTo>
                <a:lnTo>
                  <a:pt x="1155753" y="1128265"/>
                </a:lnTo>
                <a:lnTo>
                  <a:pt x="1143327" y="1143327"/>
                </a:lnTo>
                <a:cubicBezTo>
                  <a:pt x="1022127" y="1264526"/>
                  <a:pt x="854690" y="1339490"/>
                  <a:pt x="669745" y="1339490"/>
                </a:cubicBezTo>
                <a:cubicBezTo>
                  <a:pt x="299855" y="1339490"/>
                  <a:pt x="0" y="1039635"/>
                  <a:pt x="0" y="669745"/>
                </a:cubicBezTo>
                <a:cubicBezTo>
                  <a:pt x="0" y="299855"/>
                  <a:pt x="299855" y="0"/>
                  <a:pt x="669745"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4" name="TextBox 3">
            <a:extLst>
              <a:ext uri="{FF2B5EF4-FFF2-40B4-BE49-F238E27FC236}">
                <a16:creationId xmlns:a16="http://schemas.microsoft.com/office/drawing/2014/main" id="{39C50E64-BB50-4A99-9F12-5B90AA1CE7D4}"/>
              </a:ext>
            </a:extLst>
          </p:cNvPr>
          <p:cNvSpPr txBox="1"/>
          <p:nvPr/>
        </p:nvSpPr>
        <p:spPr>
          <a:xfrm>
            <a:off x="3893358" y="3905794"/>
            <a:ext cx="165946" cy="400110"/>
          </a:xfrm>
          <a:prstGeom prst="rect">
            <a:avLst/>
          </a:prstGeom>
          <a:noFill/>
        </p:spPr>
        <p:txBody>
          <a:bodyPr wrap="square" rtlCol="0">
            <a:spAutoFit/>
          </a:bodyPr>
          <a:lstStyle/>
          <a:p>
            <a:r>
              <a:rPr lang="vi-VN" sz="2000" dirty="0"/>
              <a:t>+</a:t>
            </a:r>
          </a:p>
        </p:txBody>
      </p:sp>
      <p:cxnSp>
        <p:nvCxnSpPr>
          <p:cNvPr id="10" name="Straight Arrow Connector 9">
            <a:extLst>
              <a:ext uri="{FF2B5EF4-FFF2-40B4-BE49-F238E27FC236}">
                <a16:creationId xmlns:a16="http://schemas.microsoft.com/office/drawing/2014/main" id="{241A0621-110B-40E7-B479-FE28839A21C1}"/>
              </a:ext>
            </a:extLst>
          </p:cNvPr>
          <p:cNvCxnSpPr/>
          <p:nvPr/>
        </p:nvCxnSpPr>
        <p:spPr>
          <a:xfrm>
            <a:off x="5995851" y="4143884"/>
            <a:ext cx="83602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Connector: Elbow 29">
            <a:extLst>
              <a:ext uri="{FF2B5EF4-FFF2-40B4-BE49-F238E27FC236}">
                <a16:creationId xmlns:a16="http://schemas.microsoft.com/office/drawing/2014/main" id="{77869D37-62BB-49F8-AAF4-ECC26D2AF7F6}"/>
              </a:ext>
            </a:extLst>
          </p:cNvPr>
          <p:cNvCxnSpPr/>
          <p:nvPr/>
        </p:nvCxnSpPr>
        <p:spPr>
          <a:xfrm rot="10800000" flipV="1">
            <a:off x="8139959" y="3293623"/>
            <a:ext cx="1547005" cy="168555"/>
          </a:xfrm>
          <a:prstGeom prst="bentConnector3">
            <a:avLst>
              <a:gd name="adj1" fmla="val 98975"/>
            </a:avLst>
          </a:prstGeom>
          <a:ln>
            <a:tailEnd type="triangle"/>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1ED31B8F-2569-4425-A1A5-0141C75594DF}"/>
              </a:ext>
            </a:extLst>
          </p:cNvPr>
          <p:cNvSpPr txBox="1"/>
          <p:nvPr/>
        </p:nvSpPr>
        <p:spPr>
          <a:xfrm>
            <a:off x="2621475" y="4976965"/>
            <a:ext cx="815029" cy="369332"/>
          </a:xfrm>
          <a:prstGeom prst="rect">
            <a:avLst/>
          </a:prstGeom>
          <a:noFill/>
        </p:spPr>
        <p:txBody>
          <a:bodyPr wrap="square" rtlCol="0">
            <a:spAutoFit/>
          </a:bodyPr>
          <a:lstStyle/>
          <a:p>
            <a:r>
              <a:rPr lang="vi-VN" dirty="0"/>
              <a:t>AO s</a:t>
            </a:r>
          </a:p>
        </p:txBody>
      </p:sp>
      <p:sp>
        <p:nvSpPr>
          <p:cNvPr id="33" name="TextBox 32">
            <a:extLst>
              <a:ext uri="{FF2B5EF4-FFF2-40B4-BE49-F238E27FC236}">
                <a16:creationId xmlns:a16="http://schemas.microsoft.com/office/drawing/2014/main" id="{08FFB410-CF11-469F-9284-9439355D2A0B}"/>
              </a:ext>
            </a:extLst>
          </p:cNvPr>
          <p:cNvSpPr txBox="1"/>
          <p:nvPr/>
        </p:nvSpPr>
        <p:spPr>
          <a:xfrm>
            <a:off x="4682103" y="4978271"/>
            <a:ext cx="815029" cy="369332"/>
          </a:xfrm>
          <a:prstGeom prst="rect">
            <a:avLst/>
          </a:prstGeom>
          <a:noFill/>
        </p:spPr>
        <p:txBody>
          <a:bodyPr wrap="square" rtlCol="0">
            <a:spAutoFit/>
          </a:bodyPr>
          <a:lstStyle/>
          <a:p>
            <a:r>
              <a:rPr lang="vi-VN" dirty="0"/>
              <a:t>AO s</a:t>
            </a:r>
          </a:p>
        </p:txBody>
      </p:sp>
      <p:sp>
        <p:nvSpPr>
          <p:cNvPr id="34" name="TextBox 33">
            <a:extLst>
              <a:ext uri="{FF2B5EF4-FFF2-40B4-BE49-F238E27FC236}">
                <a16:creationId xmlns:a16="http://schemas.microsoft.com/office/drawing/2014/main" id="{381F078A-84A2-4409-83A9-1AE1C8D407B1}"/>
              </a:ext>
            </a:extLst>
          </p:cNvPr>
          <p:cNvSpPr txBox="1"/>
          <p:nvPr/>
        </p:nvSpPr>
        <p:spPr>
          <a:xfrm>
            <a:off x="7439707" y="5061563"/>
            <a:ext cx="1627963" cy="369332"/>
          </a:xfrm>
          <a:prstGeom prst="rect">
            <a:avLst/>
          </a:prstGeom>
          <a:noFill/>
        </p:spPr>
        <p:txBody>
          <a:bodyPr wrap="square" rtlCol="0">
            <a:spAutoFit/>
          </a:bodyPr>
          <a:lstStyle/>
          <a:p>
            <a:r>
              <a:rPr lang="vi-VN" dirty="0"/>
              <a:t>Xen phủ s - s</a:t>
            </a:r>
          </a:p>
        </p:txBody>
      </p:sp>
      <p:sp>
        <p:nvSpPr>
          <p:cNvPr id="35" name="TextBox 34">
            <a:extLst>
              <a:ext uri="{FF2B5EF4-FFF2-40B4-BE49-F238E27FC236}">
                <a16:creationId xmlns:a16="http://schemas.microsoft.com/office/drawing/2014/main" id="{7251F67A-DA56-43A3-8E19-48DF8BBF3406}"/>
              </a:ext>
            </a:extLst>
          </p:cNvPr>
          <p:cNvSpPr txBox="1"/>
          <p:nvPr/>
        </p:nvSpPr>
        <p:spPr>
          <a:xfrm>
            <a:off x="9333631" y="3385505"/>
            <a:ext cx="1627963" cy="369332"/>
          </a:xfrm>
          <a:prstGeom prst="rect">
            <a:avLst/>
          </a:prstGeom>
          <a:noFill/>
        </p:spPr>
        <p:txBody>
          <a:bodyPr wrap="square" rtlCol="0">
            <a:spAutoFit/>
          </a:bodyPr>
          <a:lstStyle/>
          <a:p>
            <a:r>
              <a:rPr lang="vi-VN" dirty="0"/>
              <a:t>Vùng xen phủ</a:t>
            </a:r>
          </a:p>
        </p:txBody>
      </p:sp>
      <p:sp>
        <p:nvSpPr>
          <p:cNvPr id="37" name="TextBox 36">
            <a:extLst>
              <a:ext uri="{FF2B5EF4-FFF2-40B4-BE49-F238E27FC236}">
                <a16:creationId xmlns:a16="http://schemas.microsoft.com/office/drawing/2014/main" id="{1055121A-0BC6-4287-8396-A60A189E154C}"/>
              </a:ext>
            </a:extLst>
          </p:cNvPr>
          <p:cNvSpPr txBox="1"/>
          <p:nvPr/>
        </p:nvSpPr>
        <p:spPr>
          <a:xfrm>
            <a:off x="3364690" y="5675849"/>
            <a:ext cx="6098344" cy="400110"/>
          </a:xfrm>
          <a:prstGeom prst="rect">
            <a:avLst/>
          </a:prstGeom>
          <a:noFill/>
        </p:spPr>
        <p:txBody>
          <a:bodyPr wrap="square">
            <a:spAutoFit/>
          </a:bodyPr>
          <a:lstStyle/>
          <a:p>
            <a:r>
              <a:rPr lang="vi-VN" sz="2000" b="1" i="0" dirty="0">
                <a:effectLst/>
              </a:rPr>
              <a:t>Sơ đồ xen phủ orbital s và s, tạo liên kết </a:t>
            </a:r>
            <a:r>
              <a:rPr lang="vi-VN" sz="2000" dirty="0">
                <a:latin typeface="#9Slide03 AllRoundGothic" panose="020B0703020202020104" pitchFamily="34" charset="0"/>
              </a:rPr>
              <a:t>o</a:t>
            </a:r>
            <a:r>
              <a:rPr lang="vi-VN" sz="2000" b="0" i="0" dirty="0">
                <a:effectLst/>
                <a:latin typeface="#9Slide03 AllRoundGothic" panose="020B0703020202020104" pitchFamily="34" charset="0"/>
              </a:rPr>
              <a:t> </a:t>
            </a:r>
            <a:endParaRPr lang="vi-VN" sz="2000" b="1" dirty="0"/>
          </a:p>
        </p:txBody>
      </p:sp>
      <p:sp>
        <p:nvSpPr>
          <p:cNvPr id="39" name="TextBox 38">
            <a:extLst>
              <a:ext uri="{FF2B5EF4-FFF2-40B4-BE49-F238E27FC236}">
                <a16:creationId xmlns:a16="http://schemas.microsoft.com/office/drawing/2014/main" id="{10AC7AAC-9738-4D87-A77F-A2FAC2D25F9C}"/>
              </a:ext>
            </a:extLst>
          </p:cNvPr>
          <p:cNvSpPr txBox="1"/>
          <p:nvPr/>
        </p:nvSpPr>
        <p:spPr>
          <a:xfrm>
            <a:off x="8356266" y="5551589"/>
            <a:ext cx="315518" cy="369332"/>
          </a:xfrm>
          <a:prstGeom prst="rect">
            <a:avLst/>
          </a:prstGeom>
          <a:noFill/>
        </p:spPr>
        <p:txBody>
          <a:bodyPr wrap="square">
            <a:spAutoFit/>
          </a:bodyPr>
          <a:lstStyle/>
          <a:p>
            <a:r>
              <a:rPr lang="vi-VN" sz="1800" b="1" dirty="0">
                <a:latin typeface="#9Slide03 AllRoundGothic" panose="020B0703020202020104" pitchFamily="34" charset="0"/>
              </a:rPr>
              <a:t>_</a:t>
            </a:r>
          </a:p>
        </p:txBody>
      </p:sp>
    </p:spTree>
    <p:extLst>
      <p:ext uri="{BB962C8B-B14F-4D97-AF65-F5344CB8AC3E}">
        <p14:creationId xmlns:p14="http://schemas.microsoft.com/office/powerpoint/2010/main" val="1018397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7DB3E3D-5D77-4EA5-8CB1-0AB3A33570B8}"/>
              </a:ext>
            </a:extLst>
          </p:cNvPr>
          <p:cNvSpPr/>
          <p:nvPr/>
        </p:nvSpPr>
        <p:spPr>
          <a:xfrm>
            <a:off x="0" y="0"/>
            <a:ext cx="12192000" cy="6858000"/>
          </a:xfrm>
          <a:prstGeom prst="rect">
            <a:avLst/>
          </a:prstGeom>
          <a:solidFill>
            <a:srgbClr val="A1D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Rectangle: Rounded Corners 6">
            <a:extLst>
              <a:ext uri="{FF2B5EF4-FFF2-40B4-BE49-F238E27FC236}">
                <a16:creationId xmlns:a16="http://schemas.microsoft.com/office/drawing/2014/main" id="{7697B0E1-54DC-42F2-93D0-41997C5A48E4}"/>
              </a:ext>
            </a:extLst>
          </p:cNvPr>
          <p:cNvSpPr/>
          <p:nvPr/>
        </p:nvSpPr>
        <p:spPr>
          <a:xfrm>
            <a:off x="538314" y="152216"/>
            <a:ext cx="11164529" cy="6282813"/>
          </a:xfrm>
          <a:prstGeom prst="roundRect">
            <a:avLst>
              <a:gd name="adj" fmla="val 2552"/>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vi-VN"/>
          </a:p>
        </p:txBody>
      </p:sp>
      <p:sp>
        <p:nvSpPr>
          <p:cNvPr id="8" name="Rectangle: Rounded Corners 7">
            <a:extLst>
              <a:ext uri="{FF2B5EF4-FFF2-40B4-BE49-F238E27FC236}">
                <a16:creationId xmlns:a16="http://schemas.microsoft.com/office/drawing/2014/main" id="{F2F323FB-4FFF-4600-BFF3-29838315AA5B}"/>
              </a:ext>
            </a:extLst>
          </p:cNvPr>
          <p:cNvSpPr/>
          <p:nvPr/>
        </p:nvSpPr>
        <p:spPr>
          <a:xfrm>
            <a:off x="884902" y="1135626"/>
            <a:ext cx="10471355" cy="5161934"/>
          </a:xfrm>
          <a:prstGeom prst="roundRect">
            <a:avLst>
              <a:gd name="adj" fmla="val 3586"/>
            </a:avLst>
          </a:prstGeom>
          <a:solidFill>
            <a:srgbClr val="B9DFCA"/>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Rectangle: Rounded Corners 13">
            <a:extLst>
              <a:ext uri="{FF2B5EF4-FFF2-40B4-BE49-F238E27FC236}">
                <a16:creationId xmlns:a16="http://schemas.microsoft.com/office/drawing/2014/main" id="{0583A32D-FEA0-4F5A-B2C8-1C6B39693843}"/>
              </a:ext>
            </a:extLst>
          </p:cNvPr>
          <p:cNvSpPr/>
          <p:nvPr/>
        </p:nvSpPr>
        <p:spPr>
          <a:xfrm>
            <a:off x="5224687" y="896946"/>
            <a:ext cx="1742624" cy="117986"/>
          </a:xfrm>
          <a:prstGeom prst="roundRect">
            <a:avLst>
              <a:gd name="adj" fmla="val 50000"/>
            </a:avLst>
          </a:prstGeom>
          <a:solidFill>
            <a:srgbClr val="044D39"/>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138FC54C-48C8-4EEB-BF87-BC6FC85EAE15}"/>
              </a:ext>
            </a:extLst>
          </p:cNvPr>
          <p:cNvSpPr txBox="1"/>
          <p:nvPr/>
        </p:nvSpPr>
        <p:spPr>
          <a:xfrm>
            <a:off x="1103572" y="1293076"/>
            <a:ext cx="10203526" cy="1384995"/>
          </a:xfrm>
          <a:prstGeom prst="rect">
            <a:avLst/>
          </a:prstGeom>
          <a:noFill/>
        </p:spPr>
        <p:txBody>
          <a:bodyPr wrap="square" rtlCol="0">
            <a:spAutoFit/>
          </a:bodyPr>
          <a:lstStyle/>
          <a:p>
            <a:pPr marL="342900" indent="-342900">
              <a:buFont typeface="Arial" panose="020B0604020202020204" pitchFamily="34" charset="0"/>
              <a:buChar char="•"/>
            </a:pPr>
            <a:r>
              <a:rPr lang="vi-VN" sz="2400" dirty="0">
                <a:solidFill>
                  <a:schemeClr val="accent1"/>
                </a:solidFill>
              </a:rPr>
              <a:t>Sự xen phủ s – p</a:t>
            </a:r>
            <a:endParaRPr lang="vi-VN" sz="2000" dirty="0">
              <a:solidFill>
                <a:schemeClr val="accent1"/>
              </a:solidFill>
            </a:endParaRPr>
          </a:p>
          <a:p>
            <a:r>
              <a:rPr lang="vi-VN" sz="2000" b="0" i="0" dirty="0">
                <a:effectLst/>
              </a:rPr>
              <a:t>Phân tử HF tạo thành khi orbital 1s của nguyên tử H(1s</a:t>
            </a:r>
            <a:r>
              <a:rPr lang="vi-VN" sz="2000" b="0" i="0" baseline="30000" dirty="0">
                <a:effectLst/>
              </a:rPr>
              <a:t>1</a:t>
            </a:r>
            <a:r>
              <a:rPr lang="vi-VN" sz="2000" b="0" i="0" dirty="0">
                <a:effectLst/>
              </a:rPr>
              <a:t>) xen phủ với orbital 2p của nguyên tử F (2s</a:t>
            </a:r>
            <a:r>
              <a:rPr lang="vi-VN" sz="2000" b="0" i="0" baseline="30000" dirty="0">
                <a:effectLst/>
              </a:rPr>
              <a:t>2</a:t>
            </a:r>
            <a:r>
              <a:rPr lang="vi-VN" sz="2000" b="0" i="0" dirty="0">
                <a:effectLst/>
              </a:rPr>
              <a:t>2p</a:t>
            </a:r>
            <a:r>
              <a:rPr lang="vi-VN" sz="2000" b="0" i="0" baseline="30000" dirty="0">
                <a:effectLst/>
              </a:rPr>
              <a:t>5</a:t>
            </a:r>
            <a:r>
              <a:rPr lang="vi-VN" sz="2000" b="0" i="0" dirty="0">
                <a:effectLst/>
              </a:rPr>
              <a:t>) theo trục liên kết, tạo liên kết cộng hoá trị giữa H và F, vùng xen phủ càng lớn thì liên kết càng bền.</a:t>
            </a:r>
            <a:endParaRPr lang="vi-VN" sz="3600" dirty="0">
              <a:ln>
                <a:solidFill>
                  <a:schemeClr val="tx1"/>
                </a:solidFill>
              </a:ln>
            </a:endParaRPr>
          </a:p>
        </p:txBody>
      </p:sp>
      <p:sp>
        <p:nvSpPr>
          <p:cNvPr id="2" name="Oval 1">
            <a:extLst>
              <a:ext uri="{FF2B5EF4-FFF2-40B4-BE49-F238E27FC236}">
                <a16:creationId xmlns:a16="http://schemas.microsoft.com/office/drawing/2014/main" id="{0CD665EA-1B25-4F83-BF09-BD6C543CD03B}"/>
              </a:ext>
            </a:extLst>
          </p:cNvPr>
          <p:cNvSpPr/>
          <p:nvPr/>
        </p:nvSpPr>
        <p:spPr>
          <a:xfrm>
            <a:off x="1117849" y="3462179"/>
            <a:ext cx="1339490" cy="13394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TextBox 3">
            <a:extLst>
              <a:ext uri="{FF2B5EF4-FFF2-40B4-BE49-F238E27FC236}">
                <a16:creationId xmlns:a16="http://schemas.microsoft.com/office/drawing/2014/main" id="{39C50E64-BB50-4A99-9F12-5B90AA1CE7D4}"/>
              </a:ext>
            </a:extLst>
          </p:cNvPr>
          <p:cNvSpPr txBox="1"/>
          <p:nvPr/>
        </p:nvSpPr>
        <p:spPr>
          <a:xfrm>
            <a:off x="2880228" y="3975032"/>
            <a:ext cx="165946" cy="400110"/>
          </a:xfrm>
          <a:prstGeom prst="rect">
            <a:avLst/>
          </a:prstGeom>
          <a:noFill/>
        </p:spPr>
        <p:txBody>
          <a:bodyPr wrap="square" rtlCol="0">
            <a:spAutoFit/>
          </a:bodyPr>
          <a:lstStyle/>
          <a:p>
            <a:r>
              <a:rPr lang="vi-VN" sz="2000" dirty="0"/>
              <a:t>+</a:t>
            </a:r>
          </a:p>
        </p:txBody>
      </p:sp>
      <p:cxnSp>
        <p:nvCxnSpPr>
          <p:cNvPr id="10" name="Straight Arrow Connector 9">
            <a:extLst>
              <a:ext uri="{FF2B5EF4-FFF2-40B4-BE49-F238E27FC236}">
                <a16:creationId xmlns:a16="http://schemas.microsoft.com/office/drawing/2014/main" id="{241A0621-110B-40E7-B479-FE28839A21C1}"/>
              </a:ext>
            </a:extLst>
          </p:cNvPr>
          <p:cNvCxnSpPr/>
          <p:nvPr/>
        </p:nvCxnSpPr>
        <p:spPr>
          <a:xfrm>
            <a:off x="6131288" y="4222646"/>
            <a:ext cx="83602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1ED31B8F-2569-4425-A1A5-0141C75594DF}"/>
              </a:ext>
            </a:extLst>
          </p:cNvPr>
          <p:cNvSpPr txBox="1"/>
          <p:nvPr/>
        </p:nvSpPr>
        <p:spPr>
          <a:xfrm>
            <a:off x="1720870" y="4987824"/>
            <a:ext cx="815029" cy="369332"/>
          </a:xfrm>
          <a:prstGeom prst="rect">
            <a:avLst/>
          </a:prstGeom>
          <a:noFill/>
        </p:spPr>
        <p:txBody>
          <a:bodyPr wrap="square" rtlCol="0">
            <a:spAutoFit/>
          </a:bodyPr>
          <a:lstStyle/>
          <a:p>
            <a:r>
              <a:rPr lang="vi-VN" dirty="0"/>
              <a:t>AO s</a:t>
            </a:r>
          </a:p>
        </p:txBody>
      </p:sp>
      <p:sp>
        <p:nvSpPr>
          <p:cNvPr id="33" name="TextBox 32">
            <a:extLst>
              <a:ext uri="{FF2B5EF4-FFF2-40B4-BE49-F238E27FC236}">
                <a16:creationId xmlns:a16="http://schemas.microsoft.com/office/drawing/2014/main" id="{08FFB410-CF11-469F-9284-9439355D2A0B}"/>
              </a:ext>
            </a:extLst>
          </p:cNvPr>
          <p:cNvSpPr txBox="1"/>
          <p:nvPr/>
        </p:nvSpPr>
        <p:spPr>
          <a:xfrm>
            <a:off x="4682103" y="4978271"/>
            <a:ext cx="815029" cy="369332"/>
          </a:xfrm>
          <a:prstGeom prst="rect">
            <a:avLst/>
          </a:prstGeom>
          <a:noFill/>
        </p:spPr>
        <p:txBody>
          <a:bodyPr wrap="square" rtlCol="0">
            <a:spAutoFit/>
          </a:bodyPr>
          <a:lstStyle/>
          <a:p>
            <a:r>
              <a:rPr lang="vi-VN" dirty="0"/>
              <a:t>AO p</a:t>
            </a:r>
          </a:p>
        </p:txBody>
      </p:sp>
      <p:sp>
        <p:nvSpPr>
          <p:cNvPr id="34" name="TextBox 33">
            <a:extLst>
              <a:ext uri="{FF2B5EF4-FFF2-40B4-BE49-F238E27FC236}">
                <a16:creationId xmlns:a16="http://schemas.microsoft.com/office/drawing/2014/main" id="{381F078A-84A2-4409-83A9-1AE1C8D407B1}"/>
              </a:ext>
            </a:extLst>
          </p:cNvPr>
          <p:cNvSpPr txBox="1"/>
          <p:nvPr/>
        </p:nvSpPr>
        <p:spPr>
          <a:xfrm>
            <a:off x="8514025" y="5059721"/>
            <a:ext cx="1627963" cy="369332"/>
          </a:xfrm>
          <a:prstGeom prst="rect">
            <a:avLst/>
          </a:prstGeom>
          <a:noFill/>
        </p:spPr>
        <p:txBody>
          <a:bodyPr wrap="square" rtlCol="0">
            <a:spAutoFit/>
          </a:bodyPr>
          <a:lstStyle/>
          <a:p>
            <a:r>
              <a:rPr lang="vi-VN" dirty="0"/>
              <a:t>Xen phủ s - p</a:t>
            </a:r>
          </a:p>
        </p:txBody>
      </p:sp>
      <p:sp>
        <p:nvSpPr>
          <p:cNvPr id="37" name="TextBox 36">
            <a:extLst>
              <a:ext uri="{FF2B5EF4-FFF2-40B4-BE49-F238E27FC236}">
                <a16:creationId xmlns:a16="http://schemas.microsoft.com/office/drawing/2014/main" id="{1055121A-0BC6-4287-8396-A60A189E154C}"/>
              </a:ext>
            </a:extLst>
          </p:cNvPr>
          <p:cNvSpPr txBox="1"/>
          <p:nvPr/>
        </p:nvSpPr>
        <p:spPr>
          <a:xfrm>
            <a:off x="3364690" y="5675849"/>
            <a:ext cx="6098344" cy="400110"/>
          </a:xfrm>
          <a:prstGeom prst="rect">
            <a:avLst/>
          </a:prstGeom>
          <a:noFill/>
        </p:spPr>
        <p:txBody>
          <a:bodyPr wrap="square">
            <a:spAutoFit/>
          </a:bodyPr>
          <a:lstStyle/>
          <a:p>
            <a:r>
              <a:rPr lang="vi-VN" sz="2000" b="1" i="0" dirty="0">
                <a:effectLst/>
              </a:rPr>
              <a:t>Sơ đồ xen phủ orbital s và p, tạo liên kết </a:t>
            </a:r>
            <a:r>
              <a:rPr lang="vi-VN" sz="2000" dirty="0">
                <a:latin typeface="#9Slide03 AllRoundGothic" panose="020B0703020202020104" pitchFamily="34" charset="0"/>
              </a:rPr>
              <a:t>o</a:t>
            </a:r>
            <a:r>
              <a:rPr lang="vi-VN" sz="2000" b="0" i="0" dirty="0">
                <a:effectLst/>
                <a:latin typeface="#9Slide03 AllRoundGothic" panose="020B0703020202020104" pitchFamily="34" charset="0"/>
              </a:rPr>
              <a:t> </a:t>
            </a:r>
            <a:endParaRPr lang="vi-VN" sz="2000" b="1" dirty="0"/>
          </a:p>
        </p:txBody>
      </p:sp>
      <p:sp>
        <p:nvSpPr>
          <p:cNvPr id="39" name="TextBox 38">
            <a:extLst>
              <a:ext uri="{FF2B5EF4-FFF2-40B4-BE49-F238E27FC236}">
                <a16:creationId xmlns:a16="http://schemas.microsoft.com/office/drawing/2014/main" id="{10AC7AAC-9738-4D87-A77F-A2FAC2D25F9C}"/>
              </a:ext>
            </a:extLst>
          </p:cNvPr>
          <p:cNvSpPr txBox="1"/>
          <p:nvPr/>
        </p:nvSpPr>
        <p:spPr>
          <a:xfrm>
            <a:off x="8356266" y="5551589"/>
            <a:ext cx="315518" cy="369332"/>
          </a:xfrm>
          <a:prstGeom prst="rect">
            <a:avLst/>
          </a:prstGeom>
          <a:noFill/>
        </p:spPr>
        <p:txBody>
          <a:bodyPr wrap="square">
            <a:spAutoFit/>
          </a:bodyPr>
          <a:lstStyle/>
          <a:p>
            <a:r>
              <a:rPr lang="vi-VN" sz="1800" b="1" dirty="0">
                <a:latin typeface="#9Slide03 AllRoundGothic" panose="020B0703020202020104" pitchFamily="34" charset="0"/>
              </a:rPr>
              <a:t>_</a:t>
            </a:r>
          </a:p>
        </p:txBody>
      </p:sp>
      <p:sp>
        <p:nvSpPr>
          <p:cNvPr id="19" name="Rectangle 18">
            <a:extLst>
              <a:ext uri="{FF2B5EF4-FFF2-40B4-BE49-F238E27FC236}">
                <a16:creationId xmlns:a16="http://schemas.microsoft.com/office/drawing/2014/main" id="{CDF4FC79-9D62-4F1E-A6BB-97CC4FD3F246}"/>
              </a:ext>
            </a:extLst>
          </p:cNvPr>
          <p:cNvSpPr/>
          <p:nvPr/>
        </p:nvSpPr>
        <p:spPr>
          <a:xfrm>
            <a:off x="8290814" y="3976978"/>
            <a:ext cx="381168" cy="44996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3" name="Freeform: Shape 42">
            <a:extLst>
              <a:ext uri="{FF2B5EF4-FFF2-40B4-BE49-F238E27FC236}">
                <a16:creationId xmlns:a16="http://schemas.microsoft.com/office/drawing/2014/main" id="{159374D5-6528-49FE-841B-9031BC21A720}"/>
              </a:ext>
            </a:extLst>
          </p:cNvPr>
          <p:cNvSpPr/>
          <p:nvPr/>
        </p:nvSpPr>
        <p:spPr>
          <a:xfrm>
            <a:off x="7281091" y="3488553"/>
            <a:ext cx="2405872" cy="1339490"/>
          </a:xfrm>
          <a:custGeom>
            <a:avLst/>
            <a:gdLst>
              <a:gd name="connsiteX0" fmla="*/ 1421468 w 2405872"/>
              <a:gd name="connsiteY0" fmla="*/ 494289 h 1339490"/>
              <a:gd name="connsiteX1" fmla="*/ 1517547 w 2405872"/>
              <a:gd name="connsiteY1" fmla="*/ 513686 h 1339490"/>
              <a:gd name="connsiteX2" fmla="*/ 1535309 w 2405872"/>
              <a:gd name="connsiteY2" fmla="*/ 523327 h 1339490"/>
              <a:gd name="connsiteX3" fmla="*/ 2405872 w 2405872"/>
              <a:gd name="connsiteY3" fmla="*/ 747366 h 1339490"/>
              <a:gd name="connsiteX4" fmla="*/ 1457703 w 2405872"/>
              <a:gd name="connsiteY4" fmla="*/ 991377 h 1339490"/>
              <a:gd name="connsiteX5" fmla="*/ 1457703 w 2405872"/>
              <a:gd name="connsiteY5" fmla="*/ 984307 h 1339490"/>
              <a:gd name="connsiteX6" fmla="*/ 1421468 w 2405872"/>
              <a:gd name="connsiteY6" fmla="*/ 987960 h 1339490"/>
              <a:gd name="connsiteX7" fmla="*/ 1283460 w 2405872"/>
              <a:gd name="connsiteY7" fmla="*/ 945804 h 1339490"/>
              <a:gd name="connsiteX8" fmla="*/ 1280047 w 2405872"/>
              <a:gd name="connsiteY8" fmla="*/ 942988 h 1339490"/>
              <a:gd name="connsiteX9" fmla="*/ 1286858 w 2405872"/>
              <a:gd name="connsiteY9" fmla="*/ 930440 h 1339490"/>
              <a:gd name="connsiteX10" fmla="*/ 1339490 w 2405872"/>
              <a:gd name="connsiteY10" fmla="*/ 669745 h 1339490"/>
              <a:gd name="connsiteX11" fmla="*/ 1325883 w 2405872"/>
              <a:gd name="connsiteY11" fmla="*/ 534768 h 1339490"/>
              <a:gd name="connsiteX12" fmla="*/ 1320211 w 2405872"/>
              <a:gd name="connsiteY12" fmla="*/ 516497 h 1339490"/>
              <a:gd name="connsiteX13" fmla="*/ 1325389 w 2405872"/>
              <a:gd name="connsiteY13" fmla="*/ 513686 h 1339490"/>
              <a:gd name="connsiteX14" fmla="*/ 1421468 w 2405872"/>
              <a:gd name="connsiteY14" fmla="*/ 494289 h 1339490"/>
              <a:gd name="connsiteX15" fmla="*/ 669745 w 2405872"/>
              <a:gd name="connsiteY15" fmla="*/ 0 h 1339490"/>
              <a:gd name="connsiteX16" fmla="*/ 1286858 w 2405872"/>
              <a:gd name="connsiteY16" fmla="*/ 409050 h 1339490"/>
              <a:gd name="connsiteX17" fmla="*/ 1320211 w 2405872"/>
              <a:gd name="connsiteY17" fmla="*/ 516497 h 1339490"/>
              <a:gd name="connsiteX18" fmla="*/ 1283460 w 2405872"/>
              <a:gd name="connsiteY18" fmla="*/ 536445 h 1339490"/>
              <a:gd name="connsiteX19" fmla="*/ 1174632 w 2405872"/>
              <a:gd name="connsiteY19" fmla="*/ 741124 h 1339490"/>
              <a:gd name="connsiteX20" fmla="*/ 1246929 w 2405872"/>
              <a:gd name="connsiteY20" fmla="*/ 915663 h 1339490"/>
              <a:gd name="connsiteX21" fmla="*/ 1280047 w 2405872"/>
              <a:gd name="connsiteY21" fmla="*/ 942988 h 1339490"/>
              <a:gd name="connsiteX22" fmla="*/ 1225108 w 2405872"/>
              <a:gd name="connsiteY22" fmla="*/ 1044206 h 1339490"/>
              <a:gd name="connsiteX23" fmla="*/ 669745 w 2405872"/>
              <a:gd name="connsiteY23" fmla="*/ 1339490 h 1339490"/>
              <a:gd name="connsiteX24" fmla="*/ 0 w 2405872"/>
              <a:gd name="connsiteY24" fmla="*/ 669745 h 1339490"/>
              <a:gd name="connsiteX25" fmla="*/ 669745 w 2405872"/>
              <a:gd name="connsiteY25" fmla="*/ 0 h 1339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05872" h="1339490">
                <a:moveTo>
                  <a:pt x="1421468" y="494289"/>
                </a:moveTo>
                <a:cubicBezTo>
                  <a:pt x="1455549" y="494289"/>
                  <a:pt x="1488016" y="501196"/>
                  <a:pt x="1517547" y="513686"/>
                </a:cubicBezTo>
                <a:lnTo>
                  <a:pt x="1535309" y="523327"/>
                </a:lnTo>
                <a:lnTo>
                  <a:pt x="2405872" y="747366"/>
                </a:lnTo>
                <a:lnTo>
                  <a:pt x="1457703" y="991377"/>
                </a:lnTo>
                <a:lnTo>
                  <a:pt x="1457703" y="984307"/>
                </a:lnTo>
                <a:lnTo>
                  <a:pt x="1421468" y="987960"/>
                </a:lnTo>
                <a:cubicBezTo>
                  <a:pt x="1370347" y="987960"/>
                  <a:pt x="1322855" y="972419"/>
                  <a:pt x="1283460" y="945804"/>
                </a:cubicBezTo>
                <a:lnTo>
                  <a:pt x="1280047" y="942988"/>
                </a:lnTo>
                <a:lnTo>
                  <a:pt x="1286858" y="930440"/>
                </a:lnTo>
                <a:cubicBezTo>
                  <a:pt x="1320749" y="850313"/>
                  <a:pt x="1339490" y="762218"/>
                  <a:pt x="1339490" y="669745"/>
                </a:cubicBezTo>
                <a:cubicBezTo>
                  <a:pt x="1339490" y="623509"/>
                  <a:pt x="1334805" y="578367"/>
                  <a:pt x="1325883" y="534768"/>
                </a:cubicBezTo>
                <a:lnTo>
                  <a:pt x="1320211" y="516497"/>
                </a:lnTo>
                <a:lnTo>
                  <a:pt x="1325389" y="513686"/>
                </a:lnTo>
                <a:cubicBezTo>
                  <a:pt x="1354920" y="501196"/>
                  <a:pt x="1387387" y="494289"/>
                  <a:pt x="1421468" y="494289"/>
                </a:cubicBezTo>
                <a:close/>
                <a:moveTo>
                  <a:pt x="669745" y="0"/>
                </a:moveTo>
                <a:cubicBezTo>
                  <a:pt x="947163" y="0"/>
                  <a:pt x="1185185" y="168669"/>
                  <a:pt x="1286858" y="409050"/>
                </a:cubicBezTo>
                <a:lnTo>
                  <a:pt x="1320211" y="516497"/>
                </a:lnTo>
                <a:lnTo>
                  <a:pt x="1283460" y="536445"/>
                </a:lnTo>
                <a:cubicBezTo>
                  <a:pt x="1217801" y="580803"/>
                  <a:pt x="1174632" y="655922"/>
                  <a:pt x="1174632" y="741124"/>
                </a:cubicBezTo>
                <a:cubicBezTo>
                  <a:pt x="1174632" y="809286"/>
                  <a:pt x="1202260" y="870995"/>
                  <a:pt x="1246929" y="915663"/>
                </a:cubicBezTo>
                <a:lnTo>
                  <a:pt x="1280047" y="942988"/>
                </a:lnTo>
                <a:lnTo>
                  <a:pt x="1225108" y="1044206"/>
                </a:lnTo>
                <a:cubicBezTo>
                  <a:pt x="1104750" y="1222359"/>
                  <a:pt x="900927" y="1339490"/>
                  <a:pt x="669745" y="1339490"/>
                </a:cubicBezTo>
                <a:cubicBezTo>
                  <a:pt x="299855" y="1339490"/>
                  <a:pt x="0" y="1039635"/>
                  <a:pt x="0" y="669745"/>
                </a:cubicBezTo>
                <a:cubicBezTo>
                  <a:pt x="0" y="299855"/>
                  <a:pt x="299855" y="0"/>
                  <a:pt x="669745"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38" name="Freeform: Shape 37">
            <a:extLst>
              <a:ext uri="{FF2B5EF4-FFF2-40B4-BE49-F238E27FC236}">
                <a16:creationId xmlns:a16="http://schemas.microsoft.com/office/drawing/2014/main" id="{6D033753-A668-49D2-A83D-AC0F1E8072E0}"/>
              </a:ext>
            </a:extLst>
          </p:cNvPr>
          <p:cNvSpPr/>
          <p:nvPr/>
        </p:nvSpPr>
        <p:spPr>
          <a:xfrm rot="5400000">
            <a:off x="3836140" y="3647704"/>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40" name="Freeform: Shape 39">
            <a:extLst>
              <a:ext uri="{FF2B5EF4-FFF2-40B4-BE49-F238E27FC236}">
                <a16:creationId xmlns:a16="http://schemas.microsoft.com/office/drawing/2014/main" id="{42C3363B-0B3B-4AE0-A61E-AC7CAACBE6EF}"/>
              </a:ext>
            </a:extLst>
          </p:cNvPr>
          <p:cNvSpPr/>
          <p:nvPr/>
        </p:nvSpPr>
        <p:spPr>
          <a:xfrm rot="16200000">
            <a:off x="5105742" y="3653963"/>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42" name="Freeform: Shape 41">
            <a:extLst>
              <a:ext uri="{FF2B5EF4-FFF2-40B4-BE49-F238E27FC236}">
                <a16:creationId xmlns:a16="http://schemas.microsoft.com/office/drawing/2014/main" id="{894F458E-A22C-4508-863C-36627D2A327C}"/>
              </a:ext>
            </a:extLst>
          </p:cNvPr>
          <p:cNvSpPr/>
          <p:nvPr/>
        </p:nvSpPr>
        <p:spPr>
          <a:xfrm rot="16200000">
            <a:off x="10092401" y="3622025"/>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cxnSp>
        <p:nvCxnSpPr>
          <p:cNvPr id="22" name="Straight Arrow Connector 21">
            <a:extLst>
              <a:ext uri="{FF2B5EF4-FFF2-40B4-BE49-F238E27FC236}">
                <a16:creationId xmlns:a16="http://schemas.microsoft.com/office/drawing/2014/main" id="{6A4A0B34-57CD-4B1B-8572-4B9D371C2410}"/>
              </a:ext>
            </a:extLst>
          </p:cNvPr>
          <p:cNvCxnSpPr/>
          <p:nvPr/>
        </p:nvCxnSpPr>
        <p:spPr>
          <a:xfrm>
            <a:off x="7112664" y="4220308"/>
            <a:ext cx="413788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065746970"/>
      </p:ext>
    </p:extLst>
  </p:cSld>
  <p:clrMapOvr>
    <a:masterClrMapping/>
  </p:clrMapOvr>
  <p:transition spd="slow">
    <p:cove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7DB3E3D-5D77-4EA5-8CB1-0AB3A33570B8}"/>
              </a:ext>
            </a:extLst>
          </p:cNvPr>
          <p:cNvSpPr/>
          <p:nvPr/>
        </p:nvSpPr>
        <p:spPr>
          <a:xfrm>
            <a:off x="0" y="0"/>
            <a:ext cx="12192000" cy="6858000"/>
          </a:xfrm>
          <a:prstGeom prst="rect">
            <a:avLst/>
          </a:prstGeom>
          <a:solidFill>
            <a:srgbClr val="A1D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Rectangle: Rounded Corners 6">
            <a:extLst>
              <a:ext uri="{FF2B5EF4-FFF2-40B4-BE49-F238E27FC236}">
                <a16:creationId xmlns:a16="http://schemas.microsoft.com/office/drawing/2014/main" id="{7697B0E1-54DC-42F2-93D0-41997C5A48E4}"/>
              </a:ext>
            </a:extLst>
          </p:cNvPr>
          <p:cNvSpPr/>
          <p:nvPr/>
        </p:nvSpPr>
        <p:spPr>
          <a:xfrm>
            <a:off x="538314" y="152216"/>
            <a:ext cx="11164529" cy="6282813"/>
          </a:xfrm>
          <a:prstGeom prst="roundRect">
            <a:avLst>
              <a:gd name="adj" fmla="val 2552"/>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vi-VN"/>
          </a:p>
        </p:txBody>
      </p:sp>
      <p:sp>
        <p:nvSpPr>
          <p:cNvPr id="8" name="Rectangle: Rounded Corners 7">
            <a:extLst>
              <a:ext uri="{FF2B5EF4-FFF2-40B4-BE49-F238E27FC236}">
                <a16:creationId xmlns:a16="http://schemas.microsoft.com/office/drawing/2014/main" id="{F2F323FB-4FFF-4600-BFF3-29838315AA5B}"/>
              </a:ext>
            </a:extLst>
          </p:cNvPr>
          <p:cNvSpPr/>
          <p:nvPr/>
        </p:nvSpPr>
        <p:spPr>
          <a:xfrm>
            <a:off x="884902" y="1135626"/>
            <a:ext cx="10471355" cy="5161934"/>
          </a:xfrm>
          <a:prstGeom prst="roundRect">
            <a:avLst>
              <a:gd name="adj" fmla="val 3586"/>
            </a:avLst>
          </a:prstGeom>
          <a:solidFill>
            <a:srgbClr val="B9DFCA"/>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Rectangle: Rounded Corners 13">
            <a:extLst>
              <a:ext uri="{FF2B5EF4-FFF2-40B4-BE49-F238E27FC236}">
                <a16:creationId xmlns:a16="http://schemas.microsoft.com/office/drawing/2014/main" id="{0583A32D-FEA0-4F5A-B2C8-1C6B39693843}"/>
              </a:ext>
            </a:extLst>
          </p:cNvPr>
          <p:cNvSpPr/>
          <p:nvPr/>
        </p:nvSpPr>
        <p:spPr>
          <a:xfrm>
            <a:off x="5224687" y="896946"/>
            <a:ext cx="1742624" cy="117986"/>
          </a:xfrm>
          <a:prstGeom prst="roundRect">
            <a:avLst>
              <a:gd name="adj" fmla="val 50000"/>
            </a:avLst>
          </a:prstGeom>
          <a:solidFill>
            <a:srgbClr val="044D39"/>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138FC54C-48C8-4EEB-BF87-BC6FC85EAE15}"/>
              </a:ext>
            </a:extLst>
          </p:cNvPr>
          <p:cNvSpPr txBox="1"/>
          <p:nvPr/>
        </p:nvSpPr>
        <p:spPr>
          <a:xfrm>
            <a:off x="1103572" y="1293076"/>
            <a:ext cx="10203526" cy="1077218"/>
          </a:xfrm>
          <a:prstGeom prst="rect">
            <a:avLst/>
          </a:prstGeom>
          <a:noFill/>
        </p:spPr>
        <p:txBody>
          <a:bodyPr wrap="square" rtlCol="0">
            <a:spAutoFit/>
          </a:bodyPr>
          <a:lstStyle/>
          <a:p>
            <a:pPr marL="342900" indent="-342900">
              <a:buFont typeface="Arial" panose="020B0604020202020204" pitchFamily="34" charset="0"/>
              <a:buChar char="•"/>
            </a:pPr>
            <a:r>
              <a:rPr lang="vi-VN" sz="2400" dirty="0">
                <a:solidFill>
                  <a:schemeClr val="accent1"/>
                </a:solidFill>
              </a:rPr>
              <a:t>Sự xen phủ p – p</a:t>
            </a:r>
            <a:endParaRPr lang="vi-VN" sz="2000" dirty="0"/>
          </a:p>
          <a:p>
            <a:r>
              <a:rPr lang="vi-VN" sz="2000" b="0" i="0" dirty="0">
                <a:effectLst/>
              </a:rPr>
              <a:t>Phân tử Cl</a:t>
            </a:r>
            <a:r>
              <a:rPr lang="vi-VN" sz="2000" b="0" i="0" baseline="-25000" dirty="0">
                <a:effectLst/>
              </a:rPr>
              <a:t>2</a:t>
            </a:r>
            <a:r>
              <a:rPr lang="vi-VN" sz="2000" b="0" i="0" dirty="0">
                <a:effectLst/>
              </a:rPr>
              <a:t> tạo thành khi hai orbital 3p của hai nguyên tử CI (3s</a:t>
            </a:r>
            <a:r>
              <a:rPr lang="vi-VN" sz="2000" b="0" i="0" baseline="30000" dirty="0">
                <a:effectLst/>
              </a:rPr>
              <a:t>2</a:t>
            </a:r>
            <a:r>
              <a:rPr lang="vi-VN" sz="2000" b="0" i="0" dirty="0">
                <a:effectLst/>
              </a:rPr>
              <a:t>3p</a:t>
            </a:r>
            <a:r>
              <a:rPr lang="vi-VN" sz="2000" b="0" i="0" baseline="30000" dirty="0">
                <a:effectLst/>
              </a:rPr>
              <a:t>5</a:t>
            </a:r>
            <a:r>
              <a:rPr lang="vi-VN" sz="2000" b="0" i="0" dirty="0">
                <a:effectLst/>
              </a:rPr>
              <a:t>) xen phủ theo trục liên kết của hai nguyên tử CI.</a:t>
            </a:r>
            <a:endParaRPr lang="vi-VN" sz="3600" dirty="0">
              <a:ln>
                <a:solidFill>
                  <a:schemeClr val="tx1"/>
                </a:solidFill>
              </a:ln>
            </a:endParaRPr>
          </a:p>
        </p:txBody>
      </p:sp>
      <p:sp>
        <p:nvSpPr>
          <p:cNvPr id="39" name="TextBox 38">
            <a:extLst>
              <a:ext uri="{FF2B5EF4-FFF2-40B4-BE49-F238E27FC236}">
                <a16:creationId xmlns:a16="http://schemas.microsoft.com/office/drawing/2014/main" id="{10AC7AAC-9738-4D87-A77F-A2FAC2D25F9C}"/>
              </a:ext>
            </a:extLst>
          </p:cNvPr>
          <p:cNvSpPr txBox="1"/>
          <p:nvPr/>
        </p:nvSpPr>
        <p:spPr>
          <a:xfrm>
            <a:off x="8356266" y="5551589"/>
            <a:ext cx="315518" cy="369332"/>
          </a:xfrm>
          <a:prstGeom prst="rect">
            <a:avLst/>
          </a:prstGeom>
          <a:noFill/>
        </p:spPr>
        <p:txBody>
          <a:bodyPr wrap="square">
            <a:spAutoFit/>
          </a:bodyPr>
          <a:lstStyle/>
          <a:p>
            <a:r>
              <a:rPr lang="vi-VN" sz="1800" b="1" dirty="0">
                <a:latin typeface="#9Slide03 AllRoundGothic" panose="020B0703020202020104" pitchFamily="34" charset="0"/>
              </a:rPr>
              <a:t>_</a:t>
            </a:r>
          </a:p>
        </p:txBody>
      </p:sp>
      <p:grpSp>
        <p:nvGrpSpPr>
          <p:cNvPr id="52" name="Group 51">
            <a:extLst>
              <a:ext uri="{FF2B5EF4-FFF2-40B4-BE49-F238E27FC236}">
                <a16:creationId xmlns:a16="http://schemas.microsoft.com/office/drawing/2014/main" id="{D7BC7A6C-6E6E-4C1F-864A-04602FE5ABFC}"/>
              </a:ext>
            </a:extLst>
          </p:cNvPr>
          <p:cNvGrpSpPr/>
          <p:nvPr/>
        </p:nvGrpSpPr>
        <p:grpSpPr>
          <a:xfrm>
            <a:off x="2205541" y="2617496"/>
            <a:ext cx="7777720" cy="2686891"/>
            <a:chOff x="1628915" y="4032017"/>
            <a:chExt cx="7777720" cy="2686891"/>
          </a:xfrm>
        </p:grpSpPr>
        <p:sp>
          <p:nvSpPr>
            <p:cNvPr id="53" name="Oval 52">
              <a:extLst>
                <a:ext uri="{FF2B5EF4-FFF2-40B4-BE49-F238E27FC236}">
                  <a16:creationId xmlns:a16="http://schemas.microsoft.com/office/drawing/2014/main" id="{D08ED790-2949-455D-9BB0-3ADCCC284AB7}"/>
                </a:ext>
              </a:extLst>
            </p:cNvPr>
            <p:cNvSpPr/>
            <p:nvPr/>
          </p:nvSpPr>
          <p:spPr>
            <a:xfrm>
              <a:off x="5785004" y="5301816"/>
              <a:ext cx="484369" cy="484369"/>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54" name="Group 53">
              <a:extLst>
                <a:ext uri="{FF2B5EF4-FFF2-40B4-BE49-F238E27FC236}">
                  <a16:creationId xmlns:a16="http://schemas.microsoft.com/office/drawing/2014/main" id="{0B5572A1-628A-4E7D-AD0A-D1B6C77B11C7}"/>
                </a:ext>
              </a:extLst>
            </p:cNvPr>
            <p:cNvGrpSpPr/>
            <p:nvPr/>
          </p:nvGrpSpPr>
          <p:grpSpPr>
            <a:xfrm>
              <a:off x="1628915" y="4032017"/>
              <a:ext cx="7777720" cy="2686891"/>
              <a:chOff x="1628915" y="4032017"/>
              <a:chExt cx="7777720" cy="2686891"/>
            </a:xfrm>
          </p:grpSpPr>
          <p:sp>
            <p:nvSpPr>
              <p:cNvPr id="55" name="TextBox 54">
                <a:extLst>
                  <a:ext uri="{FF2B5EF4-FFF2-40B4-BE49-F238E27FC236}">
                    <a16:creationId xmlns:a16="http://schemas.microsoft.com/office/drawing/2014/main" id="{5F6BDC32-0698-49D0-9054-2C723704FF48}"/>
                  </a:ext>
                </a:extLst>
              </p:cNvPr>
              <p:cNvSpPr txBox="1"/>
              <p:nvPr/>
            </p:nvSpPr>
            <p:spPr>
              <a:xfrm>
                <a:off x="5806119" y="4053792"/>
                <a:ext cx="165946" cy="400110"/>
              </a:xfrm>
              <a:prstGeom prst="rect">
                <a:avLst/>
              </a:prstGeom>
              <a:noFill/>
            </p:spPr>
            <p:txBody>
              <a:bodyPr wrap="square" rtlCol="0">
                <a:spAutoFit/>
              </a:bodyPr>
              <a:lstStyle/>
              <a:p>
                <a:r>
                  <a:rPr lang="vi-VN" sz="2000" dirty="0"/>
                  <a:t>+</a:t>
                </a:r>
              </a:p>
            </p:txBody>
          </p:sp>
          <p:sp>
            <p:nvSpPr>
              <p:cNvPr id="56" name="TextBox 55">
                <a:extLst>
                  <a:ext uri="{FF2B5EF4-FFF2-40B4-BE49-F238E27FC236}">
                    <a16:creationId xmlns:a16="http://schemas.microsoft.com/office/drawing/2014/main" id="{AAA4F2B9-0E48-4C67-A685-554F20C20B48}"/>
                  </a:ext>
                </a:extLst>
              </p:cNvPr>
              <p:cNvSpPr txBox="1"/>
              <p:nvPr/>
            </p:nvSpPr>
            <p:spPr>
              <a:xfrm>
                <a:off x="4094771" y="4539067"/>
                <a:ext cx="815029" cy="369332"/>
              </a:xfrm>
              <a:prstGeom prst="rect">
                <a:avLst/>
              </a:prstGeom>
              <a:noFill/>
            </p:spPr>
            <p:txBody>
              <a:bodyPr wrap="square" rtlCol="0">
                <a:spAutoFit/>
              </a:bodyPr>
              <a:lstStyle/>
              <a:p>
                <a:r>
                  <a:rPr lang="vi-VN" dirty="0"/>
                  <a:t>AO p</a:t>
                </a:r>
              </a:p>
            </p:txBody>
          </p:sp>
          <p:sp>
            <p:nvSpPr>
              <p:cNvPr id="57" name="TextBox 56">
                <a:extLst>
                  <a:ext uri="{FF2B5EF4-FFF2-40B4-BE49-F238E27FC236}">
                    <a16:creationId xmlns:a16="http://schemas.microsoft.com/office/drawing/2014/main" id="{63AEBADE-41CF-4D6E-B33F-5C2D8BDCA9AF}"/>
                  </a:ext>
                </a:extLst>
              </p:cNvPr>
              <p:cNvSpPr txBox="1"/>
              <p:nvPr/>
            </p:nvSpPr>
            <p:spPr>
              <a:xfrm>
                <a:off x="7330913" y="4580409"/>
                <a:ext cx="815029" cy="369332"/>
              </a:xfrm>
              <a:prstGeom prst="rect">
                <a:avLst/>
              </a:prstGeom>
              <a:noFill/>
            </p:spPr>
            <p:txBody>
              <a:bodyPr wrap="square" rtlCol="0">
                <a:spAutoFit/>
              </a:bodyPr>
              <a:lstStyle/>
              <a:p>
                <a:r>
                  <a:rPr lang="vi-VN" dirty="0"/>
                  <a:t>AO p</a:t>
                </a:r>
              </a:p>
            </p:txBody>
          </p:sp>
          <p:sp>
            <p:nvSpPr>
              <p:cNvPr id="58" name="TextBox 57">
                <a:extLst>
                  <a:ext uri="{FF2B5EF4-FFF2-40B4-BE49-F238E27FC236}">
                    <a16:creationId xmlns:a16="http://schemas.microsoft.com/office/drawing/2014/main" id="{9D43992C-CBA2-4E7D-AC92-76BDFF7BA353}"/>
                  </a:ext>
                </a:extLst>
              </p:cNvPr>
              <p:cNvSpPr txBox="1"/>
              <p:nvPr/>
            </p:nvSpPr>
            <p:spPr>
              <a:xfrm>
                <a:off x="5276228" y="5910445"/>
                <a:ext cx="1627963" cy="369332"/>
              </a:xfrm>
              <a:prstGeom prst="rect">
                <a:avLst/>
              </a:prstGeom>
              <a:noFill/>
            </p:spPr>
            <p:txBody>
              <a:bodyPr wrap="square" rtlCol="0">
                <a:spAutoFit/>
              </a:bodyPr>
              <a:lstStyle/>
              <a:p>
                <a:r>
                  <a:rPr lang="vi-VN" dirty="0"/>
                  <a:t>Xen phủ p - p</a:t>
                </a:r>
              </a:p>
            </p:txBody>
          </p:sp>
          <p:sp>
            <p:nvSpPr>
              <p:cNvPr id="59" name="TextBox 58">
                <a:extLst>
                  <a:ext uri="{FF2B5EF4-FFF2-40B4-BE49-F238E27FC236}">
                    <a16:creationId xmlns:a16="http://schemas.microsoft.com/office/drawing/2014/main" id="{856F6300-DA1B-487A-8CEE-A4AEF8A27080}"/>
                  </a:ext>
                </a:extLst>
              </p:cNvPr>
              <p:cNvSpPr txBox="1"/>
              <p:nvPr/>
            </p:nvSpPr>
            <p:spPr>
              <a:xfrm>
                <a:off x="3308291" y="6318798"/>
                <a:ext cx="6098344" cy="400110"/>
              </a:xfrm>
              <a:prstGeom prst="rect">
                <a:avLst/>
              </a:prstGeom>
              <a:noFill/>
            </p:spPr>
            <p:txBody>
              <a:bodyPr wrap="square">
                <a:spAutoFit/>
              </a:bodyPr>
              <a:lstStyle/>
              <a:p>
                <a:r>
                  <a:rPr lang="vi-VN" sz="2000" b="1" i="0" dirty="0">
                    <a:effectLst/>
                  </a:rPr>
                  <a:t>Sơ đồ xen phủ orbital p và p, tạo liên kết </a:t>
                </a:r>
                <a:r>
                  <a:rPr lang="vi-VN" sz="2000" dirty="0">
                    <a:latin typeface="#9Slide03 AllRoundGothic" panose="020B0703020202020104" pitchFamily="34" charset="0"/>
                  </a:rPr>
                  <a:t>o</a:t>
                </a:r>
                <a:r>
                  <a:rPr lang="vi-VN" sz="2000" b="0" i="0" dirty="0">
                    <a:effectLst/>
                    <a:latin typeface="#9Slide03 AllRoundGothic" panose="020B0703020202020104" pitchFamily="34" charset="0"/>
                  </a:rPr>
                  <a:t> </a:t>
                </a:r>
                <a:endParaRPr lang="vi-VN" sz="2000" b="1" dirty="0"/>
              </a:p>
            </p:txBody>
          </p:sp>
          <p:sp>
            <p:nvSpPr>
              <p:cNvPr id="60" name="Freeform: Shape 59">
                <a:extLst>
                  <a:ext uri="{FF2B5EF4-FFF2-40B4-BE49-F238E27FC236}">
                    <a16:creationId xmlns:a16="http://schemas.microsoft.com/office/drawing/2014/main" id="{3E07633B-D96D-454C-89CB-218FD1B422C4}"/>
                  </a:ext>
                </a:extLst>
              </p:cNvPr>
              <p:cNvSpPr/>
              <p:nvPr/>
            </p:nvSpPr>
            <p:spPr>
              <a:xfrm rot="5400000">
                <a:off x="3479879" y="3664941"/>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61" name="Freeform: Shape 60">
                <a:extLst>
                  <a:ext uri="{FF2B5EF4-FFF2-40B4-BE49-F238E27FC236}">
                    <a16:creationId xmlns:a16="http://schemas.microsoft.com/office/drawing/2014/main" id="{FFF9F1FB-4AF8-406D-8BF5-ADC4E1AEF72D}"/>
                  </a:ext>
                </a:extLst>
              </p:cNvPr>
              <p:cNvSpPr/>
              <p:nvPr/>
            </p:nvSpPr>
            <p:spPr>
              <a:xfrm rot="16200000">
                <a:off x="4749481" y="3671200"/>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dirty="0"/>
              </a:p>
            </p:txBody>
          </p:sp>
          <p:sp>
            <p:nvSpPr>
              <p:cNvPr id="62" name="Freeform: Shape 61">
                <a:extLst>
                  <a:ext uri="{FF2B5EF4-FFF2-40B4-BE49-F238E27FC236}">
                    <a16:creationId xmlns:a16="http://schemas.microsoft.com/office/drawing/2014/main" id="{289A0B3B-18CB-456F-8DA8-08E91BDC5DB2}"/>
                  </a:ext>
                </a:extLst>
              </p:cNvPr>
              <p:cNvSpPr/>
              <p:nvPr/>
            </p:nvSpPr>
            <p:spPr>
              <a:xfrm rot="5400000">
                <a:off x="6724539" y="3680457"/>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63" name="Freeform: Shape 62">
                <a:extLst>
                  <a:ext uri="{FF2B5EF4-FFF2-40B4-BE49-F238E27FC236}">
                    <a16:creationId xmlns:a16="http://schemas.microsoft.com/office/drawing/2014/main" id="{E403BA92-8C59-4936-8293-36F0FBCB39F6}"/>
                  </a:ext>
                </a:extLst>
              </p:cNvPr>
              <p:cNvSpPr/>
              <p:nvPr/>
            </p:nvSpPr>
            <p:spPr>
              <a:xfrm rot="16200000">
                <a:off x="7994141" y="3686716"/>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64" name="Freeform: Shape 63">
                <a:extLst>
                  <a:ext uri="{FF2B5EF4-FFF2-40B4-BE49-F238E27FC236}">
                    <a16:creationId xmlns:a16="http://schemas.microsoft.com/office/drawing/2014/main" id="{08EF68E6-E6DB-4940-85D2-0789C3CEBD26}"/>
                  </a:ext>
                </a:extLst>
              </p:cNvPr>
              <p:cNvSpPr/>
              <p:nvPr/>
            </p:nvSpPr>
            <p:spPr>
              <a:xfrm rot="5400000">
                <a:off x="4062478" y="4901280"/>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65" name="Freeform: Shape 64">
                <a:extLst>
                  <a:ext uri="{FF2B5EF4-FFF2-40B4-BE49-F238E27FC236}">
                    <a16:creationId xmlns:a16="http://schemas.microsoft.com/office/drawing/2014/main" id="{DEC89468-3C87-4BB4-8CF7-E63342761C4F}"/>
                  </a:ext>
                </a:extLst>
              </p:cNvPr>
              <p:cNvSpPr/>
              <p:nvPr/>
            </p:nvSpPr>
            <p:spPr>
              <a:xfrm rot="5400000">
                <a:off x="5776506" y="4463113"/>
                <a:ext cx="504430" cy="2127433"/>
              </a:xfrm>
              <a:custGeom>
                <a:avLst/>
                <a:gdLst>
                  <a:gd name="connsiteX0" fmla="*/ 7342 w 504430"/>
                  <a:gd name="connsiteY0" fmla="*/ 984404 h 2127433"/>
                  <a:gd name="connsiteX1" fmla="*/ 26740 w 504430"/>
                  <a:gd name="connsiteY1" fmla="*/ 888325 h 2127433"/>
                  <a:gd name="connsiteX2" fmla="*/ 36380 w 504430"/>
                  <a:gd name="connsiteY2" fmla="*/ 870563 h 2127433"/>
                  <a:gd name="connsiteX3" fmla="*/ 260419 w 504430"/>
                  <a:gd name="connsiteY3" fmla="*/ 0 h 2127433"/>
                  <a:gd name="connsiteX4" fmla="*/ 504430 w 504430"/>
                  <a:gd name="connsiteY4" fmla="*/ 948169 h 2127433"/>
                  <a:gd name="connsiteX5" fmla="*/ 497360 w 504430"/>
                  <a:gd name="connsiteY5" fmla="*/ 948169 h 2127433"/>
                  <a:gd name="connsiteX6" fmla="*/ 501013 w 504430"/>
                  <a:gd name="connsiteY6" fmla="*/ 984404 h 2127433"/>
                  <a:gd name="connsiteX7" fmla="*/ 495998 w 504430"/>
                  <a:gd name="connsiteY7" fmla="*/ 1034150 h 2127433"/>
                  <a:gd name="connsiteX8" fmla="*/ 484857 w 504430"/>
                  <a:gd name="connsiteY8" fmla="*/ 1070039 h 2127433"/>
                  <a:gd name="connsiteX9" fmla="*/ 477690 w 504430"/>
                  <a:gd name="connsiteY9" fmla="*/ 1046950 h 2127433"/>
                  <a:gd name="connsiteX10" fmla="*/ 250253 w 504430"/>
                  <a:gd name="connsiteY10" fmla="*/ 896194 h 2127433"/>
                  <a:gd name="connsiteX11" fmla="*/ 22815 w 504430"/>
                  <a:gd name="connsiteY11" fmla="*/ 1046950 h 2127433"/>
                  <a:gd name="connsiteX12" fmla="*/ 19573 w 504430"/>
                  <a:gd name="connsiteY12" fmla="*/ 1057395 h 2127433"/>
                  <a:gd name="connsiteX13" fmla="*/ 12357 w 504430"/>
                  <a:gd name="connsiteY13" fmla="*/ 1034150 h 2127433"/>
                  <a:gd name="connsiteX14" fmla="*/ 7342 w 504430"/>
                  <a:gd name="connsiteY14" fmla="*/ 984404 h 2127433"/>
                  <a:gd name="connsiteX15" fmla="*/ 0 w 504430"/>
                  <a:gd name="connsiteY15" fmla="*/ 1179265 h 2127433"/>
                  <a:gd name="connsiteX16" fmla="*/ 7070 w 504430"/>
                  <a:gd name="connsiteY16" fmla="*/ 1179265 h 2127433"/>
                  <a:gd name="connsiteX17" fmla="*/ 3417 w 504430"/>
                  <a:gd name="connsiteY17" fmla="*/ 1143030 h 2127433"/>
                  <a:gd name="connsiteX18" fmla="*/ 8432 w 504430"/>
                  <a:gd name="connsiteY18" fmla="*/ 1093284 h 2127433"/>
                  <a:gd name="connsiteX19" fmla="*/ 19573 w 504430"/>
                  <a:gd name="connsiteY19" fmla="*/ 1057395 h 2127433"/>
                  <a:gd name="connsiteX20" fmla="*/ 26740 w 504430"/>
                  <a:gd name="connsiteY20" fmla="*/ 1080483 h 2127433"/>
                  <a:gd name="connsiteX21" fmla="*/ 254178 w 504430"/>
                  <a:gd name="connsiteY21" fmla="*/ 1231239 h 2127433"/>
                  <a:gd name="connsiteX22" fmla="*/ 481615 w 504430"/>
                  <a:gd name="connsiteY22" fmla="*/ 1080483 h 2127433"/>
                  <a:gd name="connsiteX23" fmla="*/ 484857 w 504430"/>
                  <a:gd name="connsiteY23" fmla="*/ 1070039 h 2127433"/>
                  <a:gd name="connsiteX24" fmla="*/ 492073 w 504430"/>
                  <a:gd name="connsiteY24" fmla="*/ 1093284 h 2127433"/>
                  <a:gd name="connsiteX25" fmla="*/ 497088 w 504430"/>
                  <a:gd name="connsiteY25" fmla="*/ 1143030 h 2127433"/>
                  <a:gd name="connsiteX26" fmla="*/ 477690 w 504430"/>
                  <a:gd name="connsiteY26" fmla="*/ 1239109 h 2127433"/>
                  <a:gd name="connsiteX27" fmla="*/ 468050 w 504430"/>
                  <a:gd name="connsiteY27" fmla="*/ 1256871 h 2127433"/>
                  <a:gd name="connsiteX28" fmla="*/ 244011 w 504430"/>
                  <a:gd name="connsiteY28" fmla="*/ 2127433 h 2127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04430" h="2127433">
                    <a:moveTo>
                      <a:pt x="7342" y="984404"/>
                    </a:moveTo>
                    <a:cubicBezTo>
                      <a:pt x="7342" y="950323"/>
                      <a:pt x="14249" y="917855"/>
                      <a:pt x="26740" y="888325"/>
                    </a:cubicBezTo>
                    <a:lnTo>
                      <a:pt x="36380" y="870563"/>
                    </a:lnTo>
                    <a:lnTo>
                      <a:pt x="260419" y="0"/>
                    </a:lnTo>
                    <a:lnTo>
                      <a:pt x="504430" y="948169"/>
                    </a:lnTo>
                    <a:lnTo>
                      <a:pt x="497360" y="948169"/>
                    </a:lnTo>
                    <a:lnTo>
                      <a:pt x="501013" y="984404"/>
                    </a:lnTo>
                    <a:cubicBezTo>
                      <a:pt x="501013" y="1001444"/>
                      <a:pt x="499286" y="1018081"/>
                      <a:pt x="495998" y="1034150"/>
                    </a:cubicBezTo>
                    <a:lnTo>
                      <a:pt x="484857" y="1070039"/>
                    </a:lnTo>
                    <a:lnTo>
                      <a:pt x="477690" y="1046950"/>
                    </a:lnTo>
                    <a:cubicBezTo>
                      <a:pt x="440218" y="958358"/>
                      <a:pt x="352495" y="896194"/>
                      <a:pt x="250253" y="896194"/>
                    </a:cubicBezTo>
                    <a:cubicBezTo>
                      <a:pt x="148010" y="896194"/>
                      <a:pt x="60287" y="958358"/>
                      <a:pt x="22815" y="1046950"/>
                    </a:cubicBezTo>
                    <a:lnTo>
                      <a:pt x="19573" y="1057395"/>
                    </a:lnTo>
                    <a:lnTo>
                      <a:pt x="12357" y="1034150"/>
                    </a:lnTo>
                    <a:cubicBezTo>
                      <a:pt x="9069" y="1018081"/>
                      <a:pt x="7342" y="1001444"/>
                      <a:pt x="7342" y="984404"/>
                    </a:cubicBezTo>
                    <a:close/>
                    <a:moveTo>
                      <a:pt x="0" y="1179265"/>
                    </a:moveTo>
                    <a:lnTo>
                      <a:pt x="7070" y="1179265"/>
                    </a:lnTo>
                    <a:lnTo>
                      <a:pt x="3417" y="1143030"/>
                    </a:lnTo>
                    <a:cubicBezTo>
                      <a:pt x="3417" y="1125989"/>
                      <a:pt x="5144" y="1109352"/>
                      <a:pt x="8432" y="1093284"/>
                    </a:cubicBezTo>
                    <a:lnTo>
                      <a:pt x="19573" y="1057395"/>
                    </a:lnTo>
                    <a:lnTo>
                      <a:pt x="26740" y="1080483"/>
                    </a:lnTo>
                    <a:cubicBezTo>
                      <a:pt x="64211" y="1169076"/>
                      <a:pt x="151935" y="1231239"/>
                      <a:pt x="254178" y="1231239"/>
                    </a:cubicBezTo>
                    <a:cubicBezTo>
                      <a:pt x="356420" y="1231239"/>
                      <a:pt x="444143" y="1169076"/>
                      <a:pt x="481615" y="1080483"/>
                    </a:cubicBezTo>
                    <a:lnTo>
                      <a:pt x="484857" y="1070039"/>
                    </a:lnTo>
                    <a:lnTo>
                      <a:pt x="492073" y="1093284"/>
                    </a:lnTo>
                    <a:cubicBezTo>
                      <a:pt x="495361" y="1109352"/>
                      <a:pt x="497088" y="1125989"/>
                      <a:pt x="497088" y="1143030"/>
                    </a:cubicBezTo>
                    <a:cubicBezTo>
                      <a:pt x="497088" y="1177111"/>
                      <a:pt x="490180" y="1209578"/>
                      <a:pt x="477690" y="1239109"/>
                    </a:cubicBezTo>
                    <a:lnTo>
                      <a:pt x="468050" y="1256871"/>
                    </a:lnTo>
                    <a:lnTo>
                      <a:pt x="244011" y="2127433"/>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66" name="Freeform: Shape 65">
                <a:extLst>
                  <a:ext uri="{FF2B5EF4-FFF2-40B4-BE49-F238E27FC236}">
                    <a16:creationId xmlns:a16="http://schemas.microsoft.com/office/drawing/2014/main" id="{AF950138-8C13-4C9F-91D6-A85334D95DDD}"/>
                  </a:ext>
                </a:extLst>
              </p:cNvPr>
              <p:cNvSpPr/>
              <p:nvPr/>
            </p:nvSpPr>
            <p:spPr>
              <a:xfrm rot="16200000">
                <a:off x="7497876" y="4921140"/>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grpSp>
            <p:nvGrpSpPr>
              <p:cNvPr id="67" name="Group 66">
                <a:extLst>
                  <a:ext uri="{FF2B5EF4-FFF2-40B4-BE49-F238E27FC236}">
                    <a16:creationId xmlns:a16="http://schemas.microsoft.com/office/drawing/2014/main" id="{33228D31-AEFF-4FB2-85F5-4FAF0F591447}"/>
                  </a:ext>
                </a:extLst>
              </p:cNvPr>
              <p:cNvGrpSpPr/>
              <p:nvPr/>
            </p:nvGrpSpPr>
            <p:grpSpPr>
              <a:xfrm flipH="1">
                <a:off x="1628915" y="4280560"/>
                <a:ext cx="1346506" cy="1291499"/>
                <a:chOff x="9042466" y="2912947"/>
                <a:chExt cx="1210529" cy="1291499"/>
              </a:xfrm>
            </p:grpSpPr>
            <p:cxnSp>
              <p:nvCxnSpPr>
                <p:cNvPr id="69" name="Connector: Elbow 68">
                  <a:extLst>
                    <a:ext uri="{FF2B5EF4-FFF2-40B4-BE49-F238E27FC236}">
                      <a16:creationId xmlns:a16="http://schemas.microsoft.com/office/drawing/2014/main" id="{5AFF15D3-6513-45E8-8D04-07D8E6F76548}"/>
                    </a:ext>
                  </a:extLst>
                </p:cNvPr>
                <p:cNvCxnSpPr>
                  <a:cxnSpLocks/>
                </p:cNvCxnSpPr>
                <p:nvPr/>
              </p:nvCxnSpPr>
              <p:spPr>
                <a:xfrm rot="5400000">
                  <a:off x="9000529" y="2954884"/>
                  <a:ext cx="1291499" cy="1207625"/>
                </a:xfrm>
                <a:prstGeom prst="bentConnector3">
                  <a:avLst>
                    <a:gd name="adj1" fmla="val 99016"/>
                  </a:avLst>
                </a:prstGeom>
                <a:ln>
                  <a:tailEnd type="triangle"/>
                </a:ln>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C60E5E4A-B2C8-4181-9E83-C0CCEF0FC0C0}"/>
                    </a:ext>
                  </a:extLst>
                </p:cNvPr>
                <p:cNvCxnSpPr/>
                <p:nvPr/>
              </p:nvCxnSpPr>
              <p:spPr>
                <a:xfrm flipH="1">
                  <a:off x="9129932" y="2912947"/>
                  <a:ext cx="1123063" cy="0"/>
                </a:xfrm>
                <a:prstGeom prst="line">
                  <a:avLst/>
                </a:prstGeom>
              </p:spPr>
              <p:style>
                <a:lnRef idx="1">
                  <a:schemeClr val="dk1"/>
                </a:lnRef>
                <a:fillRef idx="0">
                  <a:schemeClr val="dk1"/>
                </a:fillRef>
                <a:effectRef idx="0">
                  <a:schemeClr val="dk1"/>
                </a:effectRef>
                <a:fontRef idx="minor">
                  <a:schemeClr val="tx1"/>
                </a:fontRef>
              </p:style>
            </p:cxnSp>
          </p:grpSp>
          <p:cxnSp>
            <p:nvCxnSpPr>
              <p:cNvPr id="68" name="Straight Arrow Connector 67">
                <a:extLst>
                  <a:ext uri="{FF2B5EF4-FFF2-40B4-BE49-F238E27FC236}">
                    <a16:creationId xmlns:a16="http://schemas.microsoft.com/office/drawing/2014/main" id="{B6888362-0001-4460-AD4A-8E6AD03BA22B}"/>
                  </a:ext>
                </a:extLst>
              </p:cNvPr>
              <p:cNvCxnSpPr>
                <a:cxnSpLocks/>
              </p:cNvCxnSpPr>
              <p:nvPr/>
            </p:nvCxnSpPr>
            <p:spPr>
              <a:xfrm>
                <a:off x="3206245" y="5516899"/>
                <a:ext cx="5563854"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grpSp>
    </p:spTree>
    <p:extLst>
      <p:ext uri="{BB962C8B-B14F-4D97-AF65-F5344CB8AC3E}">
        <p14:creationId xmlns:p14="http://schemas.microsoft.com/office/powerpoint/2010/main" val="1494418865"/>
      </p:ext>
    </p:extLst>
  </p:cSld>
  <p:clrMapOvr>
    <a:masterClrMapping/>
  </p:clrMapOvr>
  <p:transition spd="slow">
    <p:cove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7DB3E3D-5D77-4EA5-8CB1-0AB3A33570B8}"/>
              </a:ext>
            </a:extLst>
          </p:cNvPr>
          <p:cNvSpPr/>
          <p:nvPr/>
        </p:nvSpPr>
        <p:spPr>
          <a:xfrm>
            <a:off x="0" y="-275822"/>
            <a:ext cx="12192000" cy="6858000"/>
          </a:xfrm>
          <a:prstGeom prst="rect">
            <a:avLst/>
          </a:prstGeom>
          <a:solidFill>
            <a:srgbClr val="A1D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5" name="Rectangle: Rounded Corners 34">
            <a:extLst>
              <a:ext uri="{FF2B5EF4-FFF2-40B4-BE49-F238E27FC236}">
                <a16:creationId xmlns:a16="http://schemas.microsoft.com/office/drawing/2014/main" id="{61BB0055-D8FF-4513-AF41-98D0B740A46C}"/>
              </a:ext>
            </a:extLst>
          </p:cNvPr>
          <p:cNvSpPr/>
          <p:nvPr/>
        </p:nvSpPr>
        <p:spPr>
          <a:xfrm>
            <a:off x="538314" y="152216"/>
            <a:ext cx="11164529" cy="6282813"/>
          </a:xfrm>
          <a:prstGeom prst="roundRect">
            <a:avLst>
              <a:gd name="adj" fmla="val 2552"/>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vi-VN"/>
          </a:p>
        </p:txBody>
      </p:sp>
      <p:sp>
        <p:nvSpPr>
          <p:cNvPr id="40" name="Rectangle: Rounded Corners 39">
            <a:extLst>
              <a:ext uri="{FF2B5EF4-FFF2-40B4-BE49-F238E27FC236}">
                <a16:creationId xmlns:a16="http://schemas.microsoft.com/office/drawing/2014/main" id="{DCFE8416-D60B-40E9-B95B-E0E61FD0F7B6}"/>
              </a:ext>
            </a:extLst>
          </p:cNvPr>
          <p:cNvSpPr/>
          <p:nvPr/>
        </p:nvSpPr>
        <p:spPr>
          <a:xfrm>
            <a:off x="884902" y="1135626"/>
            <a:ext cx="10471355" cy="5161934"/>
          </a:xfrm>
          <a:prstGeom prst="roundRect">
            <a:avLst>
              <a:gd name="adj" fmla="val 3586"/>
            </a:avLst>
          </a:prstGeom>
          <a:solidFill>
            <a:srgbClr val="B9DFCA"/>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Rectangle: Rounded Corners 13">
            <a:extLst>
              <a:ext uri="{FF2B5EF4-FFF2-40B4-BE49-F238E27FC236}">
                <a16:creationId xmlns:a16="http://schemas.microsoft.com/office/drawing/2014/main" id="{0583A32D-FEA0-4F5A-B2C8-1C6B39693843}"/>
              </a:ext>
            </a:extLst>
          </p:cNvPr>
          <p:cNvSpPr/>
          <p:nvPr/>
        </p:nvSpPr>
        <p:spPr>
          <a:xfrm>
            <a:off x="5224687" y="896946"/>
            <a:ext cx="1742624" cy="117986"/>
          </a:xfrm>
          <a:prstGeom prst="roundRect">
            <a:avLst>
              <a:gd name="adj" fmla="val 50000"/>
            </a:avLst>
          </a:prstGeom>
          <a:solidFill>
            <a:srgbClr val="044D39"/>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138FC54C-48C8-4EEB-BF87-BC6FC85EAE15}"/>
              </a:ext>
            </a:extLst>
          </p:cNvPr>
          <p:cNvSpPr txBox="1"/>
          <p:nvPr/>
        </p:nvSpPr>
        <p:spPr>
          <a:xfrm>
            <a:off x="994236" y="1586045"/>
            <a:ext cx="10203526" cy="1323439"/>
          </a:xfrm>
          <a:prstGeom prst="rect">
            <a:avLst/>
          </a:prstGeom>
          <a:noFill/>
        </p:spPr>
        <p:txBody>
          <a:bodyPr wrap="square" rtlCol="0">
            <a:spAutoFit/>
          </a:bodyPr>
          <a:lstStyle/>
          <a:p>
            <a:pPr algn="ctr"/>
            <a:r>
              <a:rPr lang="vi-VN" sz="2000" b="0" i="0" dirty="0">
                <a:effectLst/>
              </a:rPr>
              <a:t>Trong các trường hợp xen phủ trên, để vùng xen phủ cực đại, các orbital sẽ xen phủ với nhau theo trục liên kết. Sự xen phủ như thế gọi là xen phủ trục, tạo ra liên kết đ. Các liên kết cộng hoá trị đơn đều là liên kết a. Trong liên kết ơ, mật độ xác suất tìm thấy electron lớn nhất dọc theo trục liên kết.</a:t>
            </a:r>
            <a:endParaRPr lang="vi-VN" sz="3200" dirty="0">
              <a:ln>
                <a:solidFill>
                  <a:schemeClr val="tx1"/>
                </a:solidFill>
              </a:ln>
            </a:endParaRPr>
          </a:p>
        </p:txBody>
      </p:sp>
      <p:sp>
        <p:nvSpPr>
          <p:cNvPr id="39" name="TextBox 38">
            <a:extLst>
              <a:ext uri="{FF2B5EF4-FFF2-40B4-BE49-F238E27FC236}">
                <a16:creationId xmlns:a16="http://schemas.microsoft.com/office/drawing/2014/main" id="{10AC7AAC-9738-4D87-A77F-A2FAC2D25F9C}"/>
              </a:ext>
            </a:extLst>
          </p:cNvPr>
          <p:cNvSpPr txBox="1"/>
          <p:nvPr/>
        </p:nvSpPr>
        <p:spPr>
          <a:xfrm>
            <a:off x="8318498" y="6203356"/>
            <a:ext cx="315518" cy="369332"/>
          </a:xfrm>
          <a:prstGeom prst="rect">
            <a:avLst/>
          </a:prstGeom>
          <a:noFill/>
        </p:spPr>
        <p:txBody>
          <a:bodyPr wrap="square">
            <a:spAutoFit/>
          </a:bodyPr>
          <a:lstStyle/>
          <a:p>
            <a:r>
              <a:rPr lang="vi-VN" sz="1800" b="1" dirty="0">
                <a:latin typeface="#9Slide03 AllRoundGothic" panose="020B0703020202020104" pitchFamily="34" charset="0"/>
              </a:rPr>
              <a:t>_</a:t>
            </a:r>
          </a:p>
        </p:txBody>
      </p:sp>
      <p:grpSp>
        <p:nvGrpSpPr>
          <p:cNvPr id="41" name="Group 40">
            <a:extLst>
              <a:ext uri="{FF2B5EF4-FFF2-40B4-BE49-F238E27FC236}">
                <a16:creationId xmlns:a16="http://schemas.microsoft.com/office/drawing/2014/main" id="{1B1C889E-8286-49D2-8FF7-BE9BCFCAF260}"/>
              </a:ext>
            </a:extLst>
          </p:cNvPr>
          <p:cNvGrpSpPr/>
          <p:nvPr/>
        </p:nvGrpSpPr>
        <p:grpSpPr>
          <a:xfrm>
            <a:off x="2205541" y="3260076"/>
            <a:ext cx="7777720" cy="2686891"/>
            <a:chOff x="1628915" y="4032017"/>
            <a:chExt cx="7777720" cy="2686891"/>
          </a:xfrm>
        </p:grpSpPr>
        <p:sp>
          <p:nvSpPr>
            <p:cNvPr id="43" name="Oval 42">
              <a:extLst>
                <a:ext uri="{FF2B5EF4-FFF2-40B4-BE49-F238E27FC236}">
                  <a16:creationId xmlns:a16="http://schemas.microsoft.com/office/drawing/2014/main" id="{AFDD96DC-5054-4F57-839A-05F820799AE1}"/>
                </a:ext>
              </a:extLst>
            </p:cNvPr>
            <p:cNvSpPr/>
            <p:nvPr/>
          </p:nvSpPr>
          <p:spPr>
            <a:xfrm>
              <a:off x="5785004" y="5301816"/>
              <a:ext cx="484369" cy="484369"/>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8" name="Group 47">
              <a:extLst>
                <a:ext uri="{FF2B5EF4-FFF2-40B4-BE49-F238E27FC236}">
                  <a16:creationId xmlns:a16="http://schemas.microsoft.com/office/drawing/2014/main" id="{2D8A027B-FFF8-4E1A-BCB5-59EDDC2E187B}"/>
                </a:ext>
              </a:extLst>
            </p:cNvPr>
            <p:cNvGrpSpPr/>
            <p:nvPr/>
          </p:nvGrpSpPr>
          <p:grpSpPr>
            <a:xfrm>
              <a:off x="1628915" y="4032017"/>
              <a:ext cx="7777720" cy="2686891"/>
              <a:chOff x="1628915" y="4032017"/>
              <a:chExt cx="7777720" cy="2686891"/>
            </a:xfrm>
          </p:grpSpPr>
          <p:sp>
            <p:nvSpPr>
              <p:cNvPr id="50" name="TextBox 49">
                <a:extLst>
                  <a:ext uri="{FF2B5EF4-FFF2-40B4-BE49-F238E27FC236}">
                    <a16:creationId xmlns:a16="http://schemas.microsoft.com/office/drawing/2014/main" id="{889CF20D-FEC2-4F1A-B71F-027639C75AD4}"/>
                  </a:ext>
                </a:extLst>
              </p:cNvPr>
              <p:cNvSpPr txBox="1"/>
              <p:nvPr/>
            </p:nvSpPr>
            <p:spPr>
              <a:xfrm>
                <a:off x="5806119" y="4053792"/>
                <a:ext cx="165946" cy="400110"/>
              </a:xfrm>
              <a:prstGeom prst="rect">
                <a:avLst/>
              </a:prstGeom>
              <a:noFill/>
            </p:spPr>
            <p:txBody>
              <a:bodyPr wrap="square" rtlCol="0">
                <a:spAutoFit/>
              </a:bodyPr>
              <a:lstStyle/>
              <a:p>
                <a:r>
                  <a:rPr lang="vi-VN" sz="2000" dirty="0"/>
                  <a:t>+</a:t>
                </a:r>
              </a:p>
            </p:txBody>
          </p:sp>
          <p:sp>
            <p:nvSpPr>
              <p:cNvPr id="51" name="TextBox 50">
                <a:extLst>
                  <a:ext uri="{FF2B5EF4-FFF2-40B4-BE49-F238E27FC236}">
                    <a16:creationId xmlns:a16="http://schemas.microsoft.com/office/drawing/2014/main" id="{86E5E5EF-767E-472E-8076-6AC4BCB86324}"/>
                  </a:ext>
                </a:extLst>
              </p:cNvPr>
              <p:cNvSpPr txBox="1"/>
              <p:nvPr/>
            </p:nvSpPr>
            <p:spPr>
              <a:xfrm>
                <a:off x="4094771" y="4539067"/>
                <a:ext cx="815029" cy="369332"/>
              </a:xfrm>
              <a:prstGeom prst="rect">
                <a:avLst/>
              </a:prstGeom>
              <a:noFill/>
            </p:spPr>
            <p:txBody>
              <a:bodyPr wrap="square" rtlCol="0">
                <a:spAutoFit/>
              </a:bodyPr>
              <a:lstStyle/>
              <a:p>
                <a:r>
                  <a:rPr lang="vi-VN" dirty="0"/>
                  <a:t>AO p</a:t>
                </a:r>
              </a:p>
            </p:txBody>
          </p:sp>
          <p:sp>
            <p:nvSpPr>
              <p:cNvPr id="52" name="TextBox 51">
                <a:extLst>
                  <a:ext uri="{FF2B5EF4-FFF2-40B4-BE49-F238E27FC236}">
                    <a16:creationId xmlns:a16="http://schemas.microsoft.com/office/drawing/2014/main" id="{ADBB9A24-BAB6-4939-ADC6-0D8199BD3188}"/>
                  </a:ext>
                </a:extLst>
              </p:cNvPr>
              <p:cNvSpPr txBox="1"/>
              <p:nvPr/>
            </p:nvSpPr>
            <p:spPr>
              <a:xfrm>
                <a:off x="7330913" y="4580409"/>
                <a:ext cx="815029" cy="369332"/>
              </a:xfrm>
              <a:prstGeom prst="rect">
                <a:avLst/>
              </a:prstGeom>
              <a:noFill/>
            </p:spPr>
            <p:txBody>
              <a:bodyPr wrap="square" rtlCol="0">
                <a:spAutoFit/>
              </a:bodyPr>
              <a:lstStyle/>
              <a:p>
                <a:r>
                  <a:rPr lang="vi-VN" dirty="0"/>
                  <a:t>AO p</a:t>
                </a:r>
              </a:p>
            </p:txBody>
          </p:sp>
          <p:sp>
            <p:nvSpPr>
              <p:cNvPr id="53" name="TextBox 52">
                <a:extLst>
                  <a:ext uri="{FF2B5EF4-FFF2-40B4-BE49-F238E27FC236}">
                    <a16:creationId xmlns:a16="http://schemas.microsoft.com/office/drawing/2014/main" id="{6B574385-2A5D-46FC-B263-050D55D85E49}"/>
                  </a:ext>
                </a:extLst>
              </p:cNvPr>
              <p:cNvSpPr txBox="1"/>
              <p:nvPr/>
            </p:nvSpPr>
            <p:spPr>
              <a:xfrm>
                <a:off x="5276228" y="5910445"/>
                <a:ext cx="1627963" cy="369332"/>
              </a:xfrm>
              <a:prstGeom prst="rect">
                <a:avLst/>
              </a:prstGeom>
              <a:noFill/>
            </p:spPr>
            <p:txBody>
              <a:bodyPr wrap="square" rtlCol="0">
                <a:spAutoFit/>
              </a:bodyPr>
              <a:lstStyle/>
              <a:p>
                <a:r>
                  <a:rPr lang="vi-VN" dirty="0"/>
                  <a:t>Xen phủ p - p</a:t>
                </a:r>
              </a:p>
            </p:txBody>
          </p:sp>
          <p:sp>
            <p:nvSpPr>
              <p:cNvPr id="54" name="TextBox 53">
                <a:extLst>
                  <a:ext uri="{FF2B5EF4-FFF2-40B4-BE49-F238E27FC236}">
                    <a16:creationId xmlns:a16="http://schemas.microsoft.com/office/drawing/2014/main" id="{34A1CFD8-26E6-4FBD-959D-72ABA4423648}"/>
                  </a:ext>
                </a:extLst>
              </p:cNvPr>
              <p:cNvSpPr txBox="1"/>
              <p:nvPr/>
            </p:nvSpPr>
            <p:spPr>
              <a:xfrm>
                <a:off x="3308291" y="6318798"/>
                <a:ext cx="6098344" cy="400110"/>
              </a:xfrm>
              <a:prstGeom prst="rect">
                <a:avLst/>
              </a:prstGeom>
              <a:noFill/>
            </p:spPr>
            <p:txBody>
              <a:bodyPr wrap="square">
                <a:spAutoFit/>
              </a:bodyPr>
              <a:lstStyle/>
              <a:p>
                <a:r>
                  <a:rPr lang="vi-VN" sz="2000" b="1" i="0" dirty="0">
                    <a:effectLst/>
                  </a:rPr>
                  <a:t>Sơ đồ xen phủ orbital p và p, tạo liên kết </a:t>
                </a:r>
                <a:r>
                  <a:rPr lang="vi-VN" sz="2000" dirty="0">
                    <a:latin typeface="#9Slide03 AllRoundGothic" panose="020B0703020202020104" pitchFamily="34" charset="0"/>
                  </a:rPr>
                  <a:t>o</a:t>
                </a:r>
                <a:r>
                  <a:rPr lang="vi-VN" sz="2000" b="0" i="0" dirty="0">
                    <a:effectLst/>
                    <a:latin typeface="#9Slide03 AllRoundGothic" panose="020B0703020202020104" pitchFamily="34" charset="0"/>
                  </a:rPr>
                  <a:t> </a:t>
                </a:r>
                <a:endParaRPr lang="vi-VN" sz="2000" b="1" dirty="0"/>
              </a:p>
            </p:txBody>
          </p:sp>
          <p:sp>
            <p:nvSpPr>
              <p:cNvPr id="55" name="Freeform: Shape 54">
                <a:extLst>
                  <a:ext uri="{FF2B5EF4-FFF2-40B4-BE49-F238E27FC236}">
                    <a16:creationId xmlns:a16="http://schemas.microsoft.com/office/drawing/2014/main" id="{3BF83EBD-5801-41ED-8513-66F17719279F}"/>
                  </a:ext>
                </a:extLst>
              </p:cNvPr>
              <p:cNvSpPr/>
              <p:nvPr/>
            </p:nvSpPr>
            <p:spPr>
              <a:xfrm rot="5400000">
                <a:off x="3479879" y="3664941"/>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56" name="Freeform: Shape 55">
                <a:extLst>
                  <a:ext uri="{FF2B5EF4-FFF2-40B4-BE49-F238E27FC236}">
                    <a16:creationId xmlns:a16="http://schemas.microsoft.com/office/drawing/2014/main" id="{67DC86F1-BCEA-4C0D-B0A4-60EFAA71410F}"/>
                  </a:ext>
                </a:extLst>
              </p:cNvPr>
              <p:cNvSpPr/>
              <p:nvPr/>
            </p:nvSpPr>
            <p:spPr>
              <a:xfrm rot="16200000">
                <a:off x="4749481" y="3671200"/>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dirty="0"/>
              </a:p>
            </p:txBody>
          </p:sp>
          <p:sp>
            <p:nvSpPr>
              <p:cNvPr id="57" name="Freeform: Shape 56">
                <a:extLst>
                  <a:ext uri="{FF2B5EF4-FFF2-40B4-BE49-F238E27FC236}">
                    <a16:creationId xmlns:a16="http://schemas.microsoft.com/office/drawing/2014/main" id="{4A3F6B77-1B92-4079-A027-7FB1C7D2E894}"/>
                  </a:ext>
                </a:extLst>
              </p:cNvPr>
              <p:cNvSpPr/>
              <p:nvPr/>
            </p:nvSpPr>
            <p:spPr>
              <a:xfrm rot="5400000">
                <a:off x="6724539" y="3680457"/>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58" name="Freeform: Shape 57">
                <a:extLst>
                  <a:ext uri="{FF2B5EF4-FFF2-40B4-BE49-F238E27FC236}">
                    <a16:creationId xmlns:a16="http://schemas.microsoft.com/office/drawing/2014/main" id="{BA4B6569-F903-4EF5-8060-D808E4BFC1DB}"/>
                  </a:ext>
                </a:extLst>
              </p:cNvPr>
              <p:cNvSpPr/>
              <p:nvPr/>
            </p:nvSpPr>
            <p:spPr>
              <a:xfrm rot="16200000">
                <a:off x="7994141" y="3686716"/>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59" name="Freeform: Shape 58">
                <a:extLst>
                  <a:ext uri="{FF2B5EF4-FFF2-40B4-BE49-F238E27FC236}">
                    <a16:creationId xmlns:a16="http://schemas.microsoft.com/office/drawing/2014/main" id="{D651BE7B-2058-4C07-AA76-30AF12B3770B}"/>
                  </a:ext>
                </a:extLst>
              </p:cNvPr>
              <p:cNvSpPr/>
              <p:nvPr/>
            </p:nvSpPr>
            <p:spPr>
              <a:xfrm rot="5400000">
                <a:off x="4062478" y="4901280"/>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60" name="Freeform: Shape 59">
                <a:extLst>
                  <a:ext uri="{FF2B5EF4-FFF2-40B4-BE49-F238E27FC236}">
                    <a16:creationId xmlns:a16="http://schemas.microsoft.com/office/drawing/2014/main" id="{4494D819-2630-4C57-9A5D-DEF70EEAFF95}"/>
                  </a:ext>
                </a:extLst>
              </p:cNvPr>
              <p:cNvSpPr/>
              <p:nvPr/>
            </p:nvSpPr>
            <p:spPr>
              <a:xfrm rot="5400000">
                <a:off x="5776506" y="4463113"/>
                <a:ext cx="504430" cy="2127433"/>
              </a:xfrm>
              <a:custGeom>
                <a:avLst/>
                <a:gdLst>
                  <a:gd name="connsiteX0" fmla="*/ 7342 w 504430"/>
                  <a:gd name="connsiteY0" fmla="*/ 984404 h 2127433"/>
                  <a:gd name="connsiteX1" fmla="*/ 26740 w 504430"/>
                  <a:gd name="connsiteY1" fmla="*/ 888325 h 2127433"/>
                  <a:gd name="connsiteX2" fmla="*/ 36380 w 504430"/>
                  <a:gd name="connsiteY2" fmla="*/ 870563 h 2127433"/>
                  <a:gd name="connsiteX3" fmla="*/ 260419 w 504430"/>
                  <a:gd name="connsiteY3" fmla="*/ 0 h 2127433"/>
                  <a:gd name="connsiteX4" fmla="*/ 504430 w 504430"/>
                  <a:gd name="connsiteY4" fmla="*/ 948169 h 2127433"/>
                  <a:gd name="connsiteX5" fmla="*/ 497360 w 504430"/>
                  <a:gd name="connsiteY5" fmla="*/ 948169 h 2127433"/>
                  <a:gd name="connsiteX6" fmla="*/ 501013 w 504430"/>
                  <a:gd name="connsiteY6" fmla="*/ 984404 h 2127433"/>
                  <a:gd name="connsiteX7" fmla="*/ 495998 w 504430"/>
                  <a:gd name="connsiteY7" fmla="*/ 1034150 h 2127433"/>
                  <a:gd name="connsiteX8" fmla="*/ 484857 w 504430"/>
                  <a:gd name="connsiteY8" fmla="*/ 1070039 h 2127433"/>
                  <a:gd name="connsiteX9" fmla="*/ 477690 w 504430"/>
                  <a:gd name="connsiteY9" fmla="*/ 1046950 h 2127433"/>
                  <a:gd name="connsiteX10" fmla="*/ 250253 w 504430"/>
                  <a:gd name="connsiteY10" fmla="*/ 896194 h 2127433"/>
                  <a:gd name="connsiteX11" fmla="*/ 22815 w 504430"/>
                  <a:gd name="connsiteY11" fmla="*/ 1046950 h 2127433"/>
                  <a:gd name="connsiteX12" fmla="*/ 19573 w 504430"/>
                  <a:gd name="connsiteY12" fmla="*/ 1057395 h 2127433"/>
                  <a:gd name="connsiteX13" fmla="*/ 12357 w 504430"/>
                  <a:gd name="connsiteY13" fmla="*/ 1034150 h 2127433"/>
                  <a:gd name="connsiteX14" fmla="*/ 7342 w 504430"/>
                  <a:gd name="connsiteY14" fmla="*/ 984404 h 2127433"/>
                  <a:gd name="connsiteX15" fmla="*/ 0 w 504430"/>
                  <a:gd name="connsiteY15" fmla="*/ 1179265 h 2127433"/>
                  <a:gd name="connsiteX16" fmla="*/ 7070 w 504430"/>
                  <a:gd name="connsiteY16" fmla="*/ 1179265 h 2127433"/>
                  <a:gd name="connsiteX17" fmla="*/ 3417 w 504430"/>
                  <a:gd name="connsiteY17" fmla="*/ 1143030 h 2127433"/>
                  <a:gd name="connsiteX18" fmla="*/ 8432 w 504430"/>
                  <a:gd name="connsiteY18" fmla="*/ 1093284 h 2127433"/>
                  <a:gd name="connsiteX19" fmla="*/ 19573 w 504430"/>
                  <a:gd name="connsiteY19" fmla="*/ 1057395 h 2127433"/>
                  <a:gd name="connsiteX20" fmla="*/ 26740 w 504430"/>
                  <a:gd name="connsiteY20" fmla="*/ 1080483 h 2127433"/>
                  <a:gd name="connsiteX21" fmla="*/ 254178 w 504430"/>
                  <a:gd name="connsiteY21" fmla="*/ 1231239 h 2127433"/>
                  <a:gd name="connsiteX22" fmla="*/ 481615 w 504430"/>
                  <a:gd name="connsiteY22" fmla="*/ 1080483 h 2127433"/>
                  <a:gd name="connsiteX23" fmla="*/ 484857 w 504430"/>
                  <a:gd name="connsiteY23" fmla="*/ 1070039 h 2127433"/>
                  <a:gd name="connsiteX24" fmla="*/ 492073 w 504430"/>
                  <a:gd name="connsiteY24" fmla="*/ 1093284 h 2127433"/>
                  <a:gd name="connsiteX25" fmla="*/ 497088 w 504430"/>
                  <a:gd name="connsiteY25" fmla="*/ 1143030 h 2127433"/>
                  <a:gd name="connsiteX26" fmla="*/ 477690 w 504430"/>
                  <a:gd name="connsiteY26" fmla="*/ 1239109 h 2127433"/>
                  <a:gd name="connsiteX27" fmla="*/ 468050 w 504430"/>
                  <a:gd name="connsiteY27" fmla="*/ 1256871 h 2127433"/>
                  <a:gd name="connsiteX28" fmla="*/ 244011 w 504430"/>
                  <a:gd name="connsiteY28" fmla="*/ 2127433 h 2127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04430" h="2127433">
                    <a:moveTo>
                      <a:pt x="7342" y="984404"/>
                    </a:moveTo>
                    <a:cubicBezTo>
                      <a:pt x="7342" y="950323"/>
                      <a:pt x="14249" y="917855"/>
                      <a:pt x="26740" y="888325"/>
                    </a:cubicBezTo>
                    <a:lnTo>
                      <a:pt x="36380" y="870563"/>
                    </a:lnTo>
                    <a:lnTo>
                      <a:pt x="260419" y="0"/>
                    </a:lnTo>
                    <a:lnTo>
                      <a:pt x="504430" y="948169"/>
                    </a:lnTo>
                    <a:lnTo>
                      <a:pt x="497360" y="948169"/>
                    </a:lnTo>
                    <a:lnTo>
                      <a:pt x="501013" y="984404"/>
                    </a:lnTo>
                    <a:cubicBezTo>
                      <a:pt x="501013" y="1001444"/>
                      <a:pt x="499286" y="1018081"/>
                      <a:pt x="495998" y="1034150"/>
                    </a:cubicBezTo>
                    <a:lnTo>
                      <a:pt x="484857" y="1070039"/>
                    </a:lnTo>
                    <a:lnTo>
                      <a:pt x="477690" y="1046950"/>
                    </a:lnTo>
                    <a:cubicBezTo>
                      <a:pt x="440218" y="958358"/>
                      <a:pt x="352495" y="896194"/>
                      <a:pt x="250253" y="896194"/>
                    </a:cubicBezTo>
                    <a:cubicBezTo>
                      <a:pt x="148010" y="896194"/>
                      <a:pt x="60287" y="958358"/>
                      <a:pt x="22815" y="1046950"/>
                    </a:cubicBezTo>
                    <a:lnTo>
                      <a:pt x="19573" y="1057395"/>
                    </a:lnTo>
                    <a:lnTo>
                      <a:pt x="12357" y="1034150"/>
                    </a:lnTo>
                    <a:cubicBezTo>
                      <a:pt x="9069" y="1018081"/>
                      <a:pt x="7342" y="1001444"/>
                      <a:pt x="7342" y="984404"/>
                    </a:cubicBezTo>
                    <a:close/>
                    <a:moveTo>
                      <a:pt x="0" y="1179265"/>
                    </a:moveTo>
                    <a:lnTo>
                      <a:pt x="7070" y="1179265"/>
                    </a:lnTo>
                    <a:lnTo>
                      <a:pt x="3417" y="1143030"/>
                    </a:lnTo>
                    <a:cubicBezTo>
                      <a:pt x="3417" y="1125989"/>
                      <a:pt x="5144" y="1109352"/>
                      <a:pt x="8432" y="1093284"/>
                    </a:cubicBezTo>
                    <a:lnTo>
                      <a:pt x="19573" y="1057395"/>
                    </a:lnTo>
                    <a:lnTo>
                      <a:pt x="26740" y="1080483"/>
                    </a:lnTo>
                    <a:cubicBezTo>
                      <a:pt x="64211" y="1169076"/>
                      <a:pt x="151935" y="1231239"/>
                      <a:pt x="254178" y="1231239"/>
                    </a:cubicBezTo>
                    <a:cubicBezTo>
                      <a:pt x="356420" y="1231239"/>
                      <a:pt x="444143" y="1169076"/>
                      <a:pt x="481615" y="1080483"/>
                    </a:cubicBezTo>
                    <a:lnTo>
                      <a:pt x="484857" y="1070039"/>
                    </a:lnTo>
                    <a:lnTo>
                      <a:pt x="492073" y="1093284"/>
                    </a:lnTo>
                    <a:cubicBezTo>
                      <a:pt x="495361" y="1109352"/>
                      <a:pt x="497088" y="1125989"/>
                      <a:pt x="497088" y="1143030"/>
                    </a:cubicBezTo>
                    <a:cubicBezTo>
                      <a:pt x="497088" y="1177111"/>
                      <a:pt x="490180" y="1209578"/>
                      <a:pt x="477690" y="1239109"/>
                    </a:cubicBezTo>
                    <a:lnTo>
                      <a:pt x="468050" y="1256871"/>
                    </a:lnTo>
                    <a:lnTo>
                      <a:pt x="244011" y="2127433"/>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61" name="Freeform: Shape 60">
                <a:extLst>
                  <a:ext uri="{FF2B5EF4-FFF2-40B4-BE49-F238E27FC236}">
                    <a16:creationId xmlns:a16="http://schemas.microsoft.com/office/drawing/2014/main" id="{619110C6-92EB-4247-870D-E32990EE01A7}"/>
                  </a:ext>
                </a:extLst>
              </p:cNvPr>
              <p:cNvSpPr/>
              <p:nvPr/>
            </p:nvSpPr>
            <p:spPr>
              <a:xfrm rot="16200000">
                <a:off x="7497876" y="4921140"/>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grpSp>
            <p:nvGrpSpPr>
              <p:cNvPr id="62" name="Group 61">
                <a:extLst>
                  <a:ext uri="{FF2B5EF4-FFF2-40B4-BE49-F238E27FC236}">
                    <a16:creationId xmlns:a16="http://schemas.microsoft.com/office/drawing/2014/main" id="{475097E6-9854-492C-AB85-A582A7DCDD9C}"/>
                  </a:ext>
                </a:extLst>
              </p:cNvPr>
              <p:cNvGrpSpPr/>
              <p:nvPr/>
            </p:nvGrpSpPr>
            <p:grpSpPr>
              <a:xfrm flipH="1">
                <a:off x="1628915" y="4280560"/>
                <a:ext cx="1346506" cy="1291499"/>
                <a:chOff x="9042466" y="2912947"/>
                <a:chExt cx="1210529" cy="1291499"/>
              </a:xfrm>
            </p:grpSpPr>
            <p:cxnSp>
              <p:nvCxnSpPr>
                <p:cNvPr id="64" name="Connector: Elbow 63">
                  <a:extLst>
                    <a:ext uri="{FF2B5EF4-FFF2-40B4-BE49-F238E27FC236}">
                      <a16:creationId xmlns:a16="http://schemas.microsoft.com/office/drawing/2014/main" id="{0B38D025-6FA0-4CF1-892C-62845096221E}"/>
                    </a:ext>
                  </a:extLst>
                </p:cNvPr>
                <p:cNvCxnSpPr>
                  <a:cxnSpLocks/>
                </p:cNvCxnSpPr>
                <p:nvPr/>
              </p:nvCxnSpPr>
              <p:spPr>
                <a:xfrm rot="5400000">
                  <a:off x="9000529" y="2954884"/>
                  <a:ext cx="1291499" cy="1207625"/>
                </a:xfrm>
                <a:prstGeom prst="bentConnector3">
                  <a:avLst>
                    <a:gd name="adj1" fmla="val 99016"/>
                  </a:avLst>
                </a:prstGeom>
                <a:ln>
                  <a:tailEnd type="triangle"/>
                </a:ln>
              </p:spPr>
              <p:style>
                <a:lnRef idx="1">
                  <a:schemeClr val="dk1"/>
                </a:lnRef>
                <a:fillRef idx="0">
                  <a:schemeClr val="dk1"/>
                </a:fillRef>
                <a:effectRef idx="0">
                  <a:schemeClr val="dk1"/>
                </a:effectRef>
                <a:fontRef idx="minor">
                  <a:schemeClr val="tx1"/>
                </a:fontRef>
              </p:style>
            </p:cxnSp>
            <p:cxnSp>
              <p:nvCxnSpPr>
                <p:cNvPr id="65" name="Straight Connector 64">
                  <a:extLst>
                    <a:ext uri="{FF2B5EF4-FFF2-40B4-BE49-F238E27FC236}">
                      <a16:creationId xmlns:a16="http://schemas.microsoft.com/office/drawing/2014/main" id="{22AA0EC6-CF63-41A4-B0BE-0B8677EF7347}"/>
                    </a:ext>
                  </a:extLst>
                </p:cNvPr>
                <p:cNvCxnSpPr/>
                <p:nvPr/>
              </p:nvCxnSpPr>
              <p:spPr>
                <a:xfrm flipH="1">
                  <a:off x="9129932" y="2912947"/>
                  <a:ext cx="1123063" cy="0"/>
                </a:xfrm>
                <a:prstGeom prst="line">
                  <a:avLst/>
                </a:prstGeom>
              </p:spPr>
              <p:style>
                <a:lnRef idx="1">
                  <a:schemeClr val="dk1"/>
                </a:lnRef>
                <a:fillRef idx="0">
                  <a:schemeClr val="dk1"/>
                </a:fillRef>
                <a:effectRef idx="0">
                  <a:schemeClr val="dk1"/>
                </a:effectRef>
                <a:fontRef idx="minor">
                  <a:schemeClr val="tx1"/>
                </a:fontRef>
              </p:style>
            </p:cxnSp>
          </p:grpSp>
          <p:cxnSp>
            <p:nvCxnSpPr>
              <p:cNvPr id="63" name="Straight Arrow Connector 62">
                <a:extLst>
                  <a:ext uri="{FF2B5EF4-FFF2-40B4-BE49-F238E27FC236}">
                    <a16:creationId xmlns:a16="http://schemas.microsoft.com/office/drawing/2014/main" id="{0EF2E368-807B-404F-8105-721CAC041F73}"/>
                  </a:ext>
                </a:extLst>
              </p:cNvPr>
              <p:cNvCxnSpPr>
                <a:cxnSpLocks/>
              </p:cNvCxnSpPr>
              <p:nvPr/>
            </p:nvCxnSpPr>
            <p:spPr>
              <a:xfrm>
                <a:off x="3206245" y="5516899"/>
                <a:ext cx="5563854"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grpSp>
    </p:spTree>
    <p:extLst>
      <p:ext uri="{BB962C8B-B14F-4D97-AF65-F5344CB8AC3E}">
        <p14:creationId xmlns:p14="http://schemas.microsoft.com/office/powerpoint/2010/main" val="400118238"/>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8A5179F-C6AE-486B-AF6C-299453D40F0D}"/>
              </a:ext>
            </a:extLst>
          </p:cNvPr>
          <p:cNvSpPr/>
          <p:nvPr/>
        </p:nvSpPr>
        <p:spPr>
          <a:xfrm>
            <a:off x="0" y="5687314"/>
            <a:ext cx="12192000" cy="1175657"/>
          </a:xfrm>
          <a:prstGeom prst="rect">
            <a:avLst/>
          </a:prstGeom>
          <a:solidFill>
            <a:srgbClr val="A1D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Rectangle 9">
            <a:extLst>
              <a:ext uri="{FF2B5EF4-FFF2-40B4-BE49-F238E27FC236}">
                <a16:creationId xmlns:a16="http://schemas.microsoft.com/office/drawing/2014/main" id="{BE68562C-B923-4C32-90E5-1AC87856FC2E}"/>
              </a:ext>
            </a:extLst>
          </p:cNvPr>
          <p:cNvSpPr/>
          <p:nvPr/>
        </p:nvSpPr>
        <p:spPr>
          <a:xfrm>
            <a:off x="0" y="0"/>
            <a:ext cx="12192000" cy="1180628"/>
          </a:xfrm>
          <a:prstGeom prst="rect">
            <a:avLst/>
          </a:prstGeom>
          <a:solidFill>
            <a:srgbClr val="B7FFC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6A9390D-CE8D-4573-B79D-33DFA74782A9}"/>
                  </a:ext>
                </a:extLst>
              </p:cNvPr>
              <p:cNvSpPr txBox="1"/>
              <p:nvPr/>
            </p:nvSpPr>
            <p:spPr>
              <a:xfrm>
                <a:off x="1041009" y="2037642"/>
                <a:ext cx="10396025" cy="1446550"/>
              </a:xfrm>
              <a:prstGeom prst="rect">
                <a:avLst/>
              </a:prstGeom>
              <a:noFill/>
            </p:spPr>
            <p:txBody>
              <a:bodyPr wrap="square">
                <a:spAutoFit/>
              </a:bodyPr>
              <a:lstStyle/>
              <a:p>
                <a:r>
                  <a:rPr lang="vi-VN" sz="4400" b="0" i="0" dirty="0">
                    <a:effectLst/>
                    <a:latin typeface="+mj-lt"/>
                  </a:rPr>
                  <a:t>2. Sự xen phủ các orbital nguyên tử tạo liên kết </a:t>
                </a:r>
                <a14:m>
                  <m:oMath xmlns:m="http://schemas.openxmlformats.org/officeDocument/2006/math">
                    <m:nary>
                      <m:naryPr>
                        <m:chr m:val="∏"/>
                        <m:subHide m:val="on"/>
                        <m:supHide m:val="on"/>
                        <m:ctrlPr>
                          <a:rPr lang="vi-VN" sz="4400" b="0" i="1" baseline="10000" smtClean="0">
                            <a:effectLst/>
                            <a:latin typeface="Cambria Math" panose="02040503050406030204" pitchFamily="18" charset="0"/>
                          </a:rPr>
                        </m:ctrlPr>
                      </m:naryPr>
                      <m:sub/>
                      <m:sup/>
                      <m:e>
                        <m:r>
                          <a:rPr lang="vi-VN" sz="4400" b="0" i="0" baseline="10000" smtClean="0">
                            <a:effectLst/>
                            <a:latin typeface="Cambria Math" panose="02040503050406030204" pitchFamily="18" charset="0"/>
                          </a:rPr>
                          <m:t> </m:t>
                        </m:r>
                      </m:e>
                    </m:nary>
                  </m:oMath>
                </a14:m>
                <a:r>
                  <a:rPr lang="vi-VN" sz="4400" b="0" i="0" dirty="0">
                    <a:effectLst/>
                    <a:latin typeface="+mj-lt"/>
                  </a:rPr>
                  <a:t>(pi)</a:t>
                </a:r>
                <a:endParaRPr lang="vi-VN" sz="4400" dirty="0">
                  <a:latin typeface="+mj-lt"/>
                </a:endParaRPr>
              </a:p>
            </p:txBody>
          </p:sp>
        </mc:Choice>
        <mc:Fallback xmlns="">
          <p:sp>
            <p:nvSpPr>
              <p:cNvPr id="12" name="TextBox 11">
                <a:extLst>
                  <a:ext uri="{FF2B5EF4-FFF2-40B4-BE49-F238E27FC236}">
                    <a16:creationId xmlns="" xmlns:a16="http://schemas.microsoft.com/office/drawing/2014/main" xmlns:a14="http://schemas.microsoft.com/office/drawing/2010/main" id="{36A9390D-CE8D-4573-B79D-33DFA74782A9}"/>
                  </a:ext>
                </a:extLst>
              </p:cNvPr>
              <p:cNvSpPr txBox="1">
                <a:spLocks noRot="1" noChangeAspect="1" noMove="1" noResize="1" noEditPoints="1" noAdjustHandles="1" noChangeArrowheads="1" noChangeShapeType="1" noTextEdit="1"/>
              </p:cNvSpPr>
              <p:nvPr/>
            </p:nvSpPr>
            <p:spPr>
              <a:xfrm>
                <a:off x="1041009" y="2037642"/>
                <a:ext cx="10396025" cy="1446550"/>
              </a:xfrm>
              <a:prstGeom prst="rect">
                <a:avLst/>
              </a:prstGeom>
              <a:blipFill rotWithShape="0">
                <a:blip r:embed="rId2"/>
                <a:stretch>
                  <a:fillRect l="-2405" t="-7983" b="-19328"/>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BE68562C-B923-4C32-90E5-1AC87856FC2E}"/>
              </a:ext>
            </a:extLst>
          </p:cNvPr>
          <p:cNvSpPr/>
          <p:nvPr/>
        </p:nvSpPr>
        <p:spPr>
          <a:xfrm>
            <a:off x="0" y="0"/>
            <a:ext cx="12192000" cy="1180628"/>
          </a:xfrm>
          <a:prstGeom prst="rect">
            <a:avLst/>
          </a:prstGeom>
          <a:solidFill>
            <a:srgbClr val="B7FFC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chemeClr val="tx1"/>
                </a:solidFill>
                <a:latin typeface="Times New Roman" panose="02020603050405020304" pitchFamily="18" charset="0"/>
                <a:cs typeface="Times New Roman" panose="02020603050405020304" pitchFamily="18" charset="0"/>
              </a:rPr>
              <a:t>III. </a:t>
            </a:r>
            <a:r>
              <a:rPr lang="vi-VN" sz="4000" b="1">
                <a:solidFill>
                  <a:schemeClr val="tx1"/>
                </a:solidFill>
                <a:latin typeface="Times New Roman" panose="02020603050405020304" pitchFamily="18" charset="0"/>
                <a:cs typeface="Times New Roman" panose="02020603050405020304" pitchFamily="18" charset="0"/>
              </a:rPr>
              <a:t>MÔ TẢ LIÊN KẾT CỘNG HOÁ TRỊ BẰNG SỰ XEN PHỦ CÁC ORBITAL NGUYÊN TỬ</a:t>
            </a:r>
            <a:endParaRPr lang="vi-VN" sz="4000">
              <a:solidFill>
                <a:schemeClr val="tx1"/>
              </a:solidFill>
            </a:endParaRPr>
          </a:p>
        </p:txBody>
      </p:sp>
    </p:spTree>
    <p:extLst>
      <p:ext uri="{BB962C8B-B14F-4D97-AF65-F5344CB8AC3E}">
        <p14:creationId xmlns:p14="http://schemas.microsoft.com/office/powerpoint/2010/main" val="523593782"/>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8A5179F-C6AE-486B-AF6C-299453D40F0D}"/>
              </a:ext>
            </a:extLst>
          </p:cNvPr>
          <p:cNvSpPr/>
          <p:nvPr/>
        </p:nvSpPr>
        <p:spPr>
          <a:xfrm>
            <a:off x="0" y="5687314"/>
            <a:ext cx="12192000" cy="1175657"/>
          </a:xfrm>
          <a:prstGeom prst="rect">
            <a:avLst/>
          </a:prstGeom>
          <a:solidFill>
            <a:srgbClr val="A1D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Rectangle 9">
            <a:extLst>
              <a:ext uri="{FF2B5EF4-FFF2-40B4-BE49-F238E27FC236}">
                <a16:creationId xmlns:a16="http://schemas.microsoft.com/office/drawing/2014/main" id="{BE68562C-B923-4C32-90E5-1AC87856FC2E}"/>
              </a:ext>
            </a:extLst>
          </p:cNvPr>
          <p:cNvSpPr/>
          <p:nvPr/>
        </p:nvSpPr>
        <p:spPr>
          <a:xfrm>
            <a:off x="0" y="0"/>
            <a:ext cx="12192000" cy="1180628"/>
          </a:xfrm>
          <a:prstGeom prst="rect">
            <a:avLst/>
          </a:prstGeom>
          <a:solidFill>
            <a:srgbClr val="B7FFC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4DE695D-CBC0-4A88-AE6F-EAEE0DF8F31B}"/>
                  </a:ext>
                </a:extLst>
              </p:cNvPr>
              <p:cNvSpPr txBox="1"/>
              <p:nvPr/>
            </p:nvSpPr>
            <p:spPr>
              <a:xfrm>
                <a:off x="314940" y="1414380"/>
                <a:ext cx="7508946" cy="3785652"/>
              </a:xfrm>
              <a:prstGeom prst="rect">
                <a:avLst/>
              </a:prstGeom>
              <a:noFill/>
            </p:spPr>
            <p:txBody>
              <a:bodyPr wrap="square">
                <a:spAutoFit/>
              </a:bodyPr>
              <a:lstStyle/>
              <a:p>
                <a:r>
                  <a:rPr lang="vi-VN" sz="2400" b="0" i="0" dirty="0">
                    <a:effectLst/>
                    <a:latin typeface="+mj-lt"/>
                  </a:rPr>
                  <a:t>Sự xen phủ, trong đó trục của các orbital tham gia liên kết song song với nhau và vuông góc với đường nối tâm của hai nguyên tử liên kết, được gọi là xen phủ bên. Sự xen phủ bên tạo ra liên kết </a:t>
                </a:r>
                <a14:m>
                  <m:oMath xmlns:m="http://schemas.openxmlformats.org/officeDocument/2006/math">
                    <m:nary>
                      <m:naryPr>
                        <m:chr m:val="∏"/>
                        <m:subHide m:val="on"/>
                        <m:supHide m:val="on"/>
                        <m:ctrlPr>
                          <a:rPr lang="vi-VN" sz="2400" b="0" i="1" baseline="10000" smtClean="0">
                            <a:effectLst/>
                            <a:latin typeface="Cambria Math" panose="02040503050406030204" pitchFamily="18" charset="0"/>
                          </a:rPr>
                        </m:ctrlPr>
                      </m:naryPr>
                      <m:sub/>
                      <m:sup/>
                      <m:e>
                        <m:r>
                          <a:rPr lang="vi-VN" sz="2400" b="0" i="0" baseline="10000" smtClean="0">
                            <a:effectLst/>
                            <a:latin typeface="Cambria Math" panose="02040503050406030204" pitchFamily="18" charset="0"/>
                          </a:rPr>
                          <m:t> </m:t>
                        </m:r>
                      </m:e>
                    </m:nary>
                  </m:oMath>
                </a14:m>
                <a:r>
                  <a:rPr lang="vi-VN" sz="2400" b="0" i="0" dirty="0">
                    <a:effectLst/>
                    <a:latin typeface="+mj-lt"/>
                  </a:rPr>
                  <a:t> (pi).</a:t>
                </a:r>
              </a:p>
              <a:p>
                <a:endParaRPr lang="vi-VN" sz="2400" b="0" i="0" dirty="0">
                  <a:effectLst/>
                  <a:latin typeface="+mj-lt"/>
                </a:endParaRPr>
              </a:p>
              <a:p>
                <a:r>
                  <a:rPr lang="vi-VN" sz="2400" b="0" i="0" dirty="0">
                    <a:effectLst/>
                    <a:latin typeface="+mj-lt"/>
                  </a:rPr>
                  <a:t>Ở những liên kết đôi và ba (như trong phân tử N</a:t>
                </a:r>
                <a:r>
                  <a:rPr lang="vi-VN" sz="2400" b="0" i="0" baseline="-25000" dirty="0">
                    <a:effectLst/>
                    <a:latin typeface="+mj-lt"/>
                  </a:rPr>
                  <a:t>2</a:t>
                </a:r>
                <a:r>
                  <a:rPr lang="vi-VN" sz="2400" b="0" i="0" dirty="0">
                    <a:effectLst/>
                    <a:latin typeface="+mj-lt"/>
                  </a:rPr>
                  <a:t>, C</a:t>
                </a:r>
                <a:r>
                  <a:rPr lang="vi-VN" sz="2400" b="0" i="0" baseline="-25000" dirty="0">
                    <a:effectLst/>
                    <a:latin typeface="+mj-lt"/>
                  </a:rPr>
                  <a:t>2</a:t>
                </a:r>
                <a:r>
                  <a:rPr lang="vi-VN" sz="2400" b="0" i="0" dirty="0">
                    <a:effectLst/>
                    <a:latin typeface="+mj-lt"/>
                  </a:rPr>
                  <a:t>H</a:t>
                </a:r>
                <a:r>
                  <a:rPr lang="vi-VN" sz="2400" b="0" i="0" baseline="-25000" dirty="0">
                    <a:effectLst/>
                    <a:latin typeface="+mj-lt"/>
                  </a:rPr>
                  <a:t>4</a:t>
                </a:r>
                <a:r>
                  <a:rPr lang="vi-VN" sz="2400" b="0" i="0" dirty="0">
                    <a:effectLst/>
                    <a:latin typeface="+mj-lt"/>
                  </a:rPr>
                  <a:t>,...), ngoài liễn kết o còn có liên kết </a:t>
                </a:r>
                <a14:m>
                  <m:oMath xmlns:m="http://schemas.openxmlformats.org/officeDocument/2006/math">
                    <m:nary>
                      <m:naryPr>
                        <m:chr m:val="∏"/>
                        <m:subHide m:val="on"/>
                        <m:supHide m:val="on"/>
                        <m:ctrlPr>
                          <a:rPr lang="vi-VN" sz="2400" b="0" i="1" baseline="10000" smtClean="0">
                            <a:effectLst/>
                            <a:latin typeface="Cambria Math" panose="02040503050406030204" pitchFamily="18" charset="0"/>
                          </a:rPr>
                        </m:ctrlPr>
                      </m:naryPr>
                      <m:sub/>
                      <m:sup/>
                      <m:e>
                        <m:r>
                          <a:rPr lang="vi-VN" sz="2400" b="0" i="0" baseline="10000" smtClean="0">
                            <a:effectLst/>
                            <a:latin typeface="Cambria Math" panose="02040503050406030204" pitchFamily="18" charset="0"/>
                          </a:rPr>
                          <m:t> </m:t>
                        </m:r>
                      </m:e>
                    </m:nary>
                  </m:oMath>
                </a14:m>
                <a:r>
                  <a:rPr lang="vi-VN" sz="2400" b="0" i="0" dirty="0">
                    <a:effectLst/>
                    <a:latin typeface="+mj-lt"/>
                  </a:rPr>
                  <a:t>.</a:t>
                </a:r>
              </a:p>
              <a:p>
                <a:endParaRPr lang="vi-VN" sz="2400" dirty="0">
                  <a:latin typeface="+mj-lt"/>
                </a:endParaRPr>
              </a:p>
              <a:p>
                <a:r>
                  <a:rPr lang="vi-VN" sz="2400" b="0" i="0" dirty="0">
                    <a:effectLst/>
                    <a:latin typeface="+mj-lt"/>
                  </a:rPr>
                  <a:t>Liên kết đối gồm một liên kết o và một liên kết </a:t>
                </a:r>
                <a14:m>
                  <m:oMath xmlns:m="http://schemas.openxmlformats.org/officeDocument/2006/math">
                    <m:nary>
                      <m:naryPr>
                        <m:chr m:val="∏"/>
                        <m:subHide m:val="on"/>
                        <m:supHide m:val="on"/>
                        <m:ctrlPr>
                          <a:rPr lang="vi-VN" sz="2400" b="0" i="1" baseline="10000" smtClean="0">
                            <a:effectLst/>
                            <a:latin typeface="Cambria Math" panose="02040503050406030204" pitchFamily="18" charset="0"/>
                          </a:rPr>
                        </m:ctrlPr>
                      </m:naryPr>
                      <m:sub/>
                      <m:sup/>
                      <m:e>
                        <m:r>
                          <a:rPr lang="vi-VN" sz="2400" b="0" i="0" baseline="10000" smtClean="0">
                            <a:effectLst/>
                            <a:latin typeface="Cambria Math" panose="02040503050406030204" pitchFamily="18" charset="0"/>
                          </a:rPr>
                          <m:t> </m:t>
                        </m:r>
                      </m:e>
                    </m:nary>
                  </m:oMath>
                </a14:m>
                <a:r>
                  <a:rPr lang="vi-VN" sz="2400" b="0" i="0" dirty="0">
                    <a:effectLst/>
                    <a:latin typeface="+mj-lt"/>
                  </a:rPr>
                  <a:t>. Liên kết ba gồm một liên kết o và hai liên kết </a:t>
                </a:r>
                <a14:m>
                  <m:oMath xmlns:m="http://schemas.openxmlformats.org/officeDocument/2006/math">
                    <m:nary>
                      <m:naryPr>
                        <m:chr m:val="∏"/>
                        <m:subHide m:val="on"/>
                        <m:supHide m:val="on"/>
                        <m:ctrlPr>
                          <a:rPr lang="vi-VN" sz="2400" i="1" baseline="10000">
                            <a:latin typeface="Cambria Math" panose="02040503050406030204" pitchFamily="18" charset="0"/>
                          </a:rPr>
                        </m:ctrlPr>
                      </m:naryPr>
                      <m:sub/>
                      <m:sup/>
                      <m:e>
                        <m:r>
                          <a:rPr lang="vi-VN" sz="2400" baseline="10000">
                            <a:latin typeface="Cambria Math" panose="02040503050406030204" pitchFamily="18" charset="0"/>
                          </a:rPr>
                          <m:t> </m:t>
                        </m:r>
                      </m:e>
                    </m:nary>
                  </m:oMath>
                </a14:m>
                <a:r>
                  <a:rPr lang="vi-VN" sz="2400" b="0" i="0" dirty="0">
                    <a:effectLst/>
                    <a:latin typeface="+mj-lt"/>
                  </a:rPr>
                  <a:t>.</a:t>
                </a:r>
                <a:endParaRPr lang="vi-VN" sz="2400" dirty="0">
                  <a:latin typeface="+mj-lt"/>
                </a:endParaRPr>
              </a:p>
            </p:txBody>
          </p:sp>
        </mc:Choice>
        <mc:Fallback xmlns="">
          <p:sp>
            <p:nvSpPr>
              <p:cNvPr id="15" name="TextBox 14">
                <a:extLst>
                  <a:ext uri="{FF2B5EF4-FFF2-40B4-BE49-F238E27FC236}">
                    <a16:creationId xmlns="" xmlns:a16="http://schemas.microsoft.com/office/drawing/2014/main" xmlns:a14="http://schemas.microsoft.com/office/drawing/2010/main" id="{54DE695D-CBC0-4A88-AE6F-EAEE0DF8F31B}"/>
                  </a:ext>
                </a:extLst>
              </p:cNvPr>
              <p:cNvSpPr txBox="1">
                <a:spLocks noRot="1" noChangeAspect="1" noMove="1" noResize="1" noEditPoints="1" noAdjustHandles="1" noChangeArrowheads="1" noChangeShapeType="1" noTextEdit="1"/>
              </p:cNvSpPr>
              <p:nvPr/>
            </p:nvSpPr>
            <p:spPr>
              <a:xfrm>
                <a:off x="314940" y="1414380"/>
                <a:ext cx="7508946" cy="3785652"/>
              </a:xfrm>
              <a:prstGeom prst="rect">
                <a:avLst/>
              </a:prstGeom>
              <a:blipFill rotWithShape="0">
                <a:blip r:embed="rId2"/>
                <a:stretch>
                  <a:fillRect l="-1300" t="-1288" r="-1706" b="-12077"/>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0BCE1C07-3BBD-4D93-B9FB-170A0998180E}"/>
              </a:ext>
            </a:extLst>
          </p:cNvPr>
          <p:cNvSpPr txBox="1"/>
          <p:nvPr/>
        </p:nvSpPr>
        <p:spPr>
          <a:xfrm>
            <a:off x="2844800" y="4446651"/>
            <a:ext cx="667657" cy="369332"/>
          </a:xfrm>
          <a:prstGeom prst="rect">
            <a:avLst/>
          </a:prstGeom>
          <a:noFill/>
        </p:spPr>
        <p:txBody>
          <a:bodyPr wrap="square" rtlCol="0">
            <a:spAutoFit/>
          </a:bodyPr>
          <a:lstStyle/>
          <a:p>
            <a:r>
              <a:rPr lang="vi-VN" dirty="0"/>
              <a:t>_</a:t>
            </a:r>
          </a:p>
        </p:txBody>
      </p:sp>
      <p:sp>
        <p:nvSpPr>
          <p:cNvPr id="16" name="TextBox 15">
            <a:extLst>
              <a:ext uri="{FF2B5EF4-FFF2-40B4-BE49-F238E27FC236}">
                <a16:creationId xmlns:a16="http://schemas.microsoft.com/office/drawing/2014/main" id="{45D85CAC-E8C8-4AD9-8E6E-62D6B5BDF42F}"/>
              </a:ext>
            </a:extLst>
          </p:cNvPr>
          <p:cNvSpPr txBox="1"/>
          <p:nvPr/>
        </p:nvSpPr>
        <p:spPr>
          <a:xfrm>
            <a:off x="3454570" y="4141851"/>
            <a:ext cx="667657" cy="369332"/>
          </a:xfrm>
          <a:prstGeom prst="rect">
            <a:avLst/>
          </a:prstGeom>
          <a:noFill/>
        </p:spPr>
        <p:txBody>
          <a:bodyPr wrap="square" rtlCol="0">
            <a:spAutoFit/>
          </a:bodyPr>
          <a:lstStyle/>
          <a:p>
            <a:r>
              <a:rPr lang="vi-VN" dirty="0"/>
              <a:t>_</a:t>
            </a:r>
          </a:p>
        </p:txBody>
      </p:sp>
      <p:sp>
        <p:nvSpPr>
          <p:cNvPr id="17" name="TextBox 16">
            <a:extLst>
              <a:ext uri="{FF2B5EF4-FFF2-40B4-BE49-F238E27FC236}">
                <a16:creationId xmlns:a16="http://schemas.microsoft.com/office/drawing/2014/main" id="{622726DB-44DA-4B00-A689-3E2B707CBF29}"/>
              </a:ext>
            </a:extLst>
          </p:cNvPr>
          <p:cNvSpPr txBox="1"/>
          <p:nvPr/>
        </p:nvSpPr>
        <p:spPr>
          <a:xfrm>
            <a:off x="2792634" y="3532517"/>
            <a:ext cx="667657" cy="369332"/>
          </a:xfrm>
          <a:prstGeom prst="rect">
            <a:avLst/>
          </a:prstGeom>
          <a:noFill/>
        </p:spPr>
        <p:txBody>
          <a:bodyPr wrap="square" rtlCol="0">
            <a:spAutoFit/>
          </a:bodyPr>
          <a:lstStyle/>
          <a:p>
            <a:r>
              <a:rPr lang="vi-VN" dirty="0"/>
              <a:t>_</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4F24C5A9-EAA1-452F-BBEA-EB17DD9E6B2A}"/>
                  </a:ext>
                </a:extLst>
              </p:cNvPr>
              <p:cNvSpPr txBox="1"/>
              <p:nvPr/>
            </p:nvSpPr>
            <p:spPr>
              <a:xfrm>
                <a:off x="7823886" y="4375186"/>
                <a:ext cx="3950337" cy="707886"/>
              </a:xfrm>
              <a:prstGeom prst="rect">
                <a:avLst/>
              </a:prstGeom>
              <a:noFill/>
            </p:spPr>
            <p:txBody>
              <a:bodyPr wrap="square">
                <a:spAutoFit/>
              </a:bodyPr>
              <a:lstStyle/>
              <a:p>
                <a:r>
                  <a:rPr lang="vi-VN" sz="2000" b="1" i="0" dirty="0">
                    <a:effectLst/>
                  </a:rPr>
                  <a:t>Sơ đồ xen phủ orbital p và p,</a:t>
                </a:r>
              </a:p>
              <a:p>
                <a:r>
                  <a:rPr lang="vi-VN" sz="2000" b="1" i="0" dirty="0">
                    <a:effectLst/>
                  </a:rPr>
                  <a:t> tạo liên kết </a:t>
                </a:r>
                <a14:m>
                  <m:oMath xmlns:m="http://schemas.openxmlformats.org/officeDocument/2006/math">
                    <m:nary>
                      <m:naryPr>
                        <m:chr m:val="∏"/>
                        <m:subHide m:val="on"/>
                        <m:supHide m:val="on"/>
                        <m:ctrlPr>
                          <a:rPr lang="vi-VN" sz="2000" b="0" i="1" baseline="10000" smtClean="0">
                            <a:effectLst/>
                            <a:latin typeface="Cambria Math" panose="02040503050406030204" pitchFamily="18" charset="0"/>
                          </a:rPr>
                        </m:ctrlPr>
                      </m:naryPr>
                      <m:sub/>
                      <m:sup/>
                      <m:e>
                        <m:r>
                          <a:rPr lang="vi-VN" sz="2000" b="0" i="0" baseline="10000" smtClean="0">
                            <a:effectLst/>
                            <a:latin typeface="Cambria Math" panose="02040503050406030204" pitchFamily="18" charset="0"/>
                          </a:rPr>
                          <m:t> </m:t>
                        </m:r>
                      </m:e>
                    </m:nary>
                  </m:oMath>
                </a14:m>
                <a:r>
                  <a:rPr lang="vi-VN" sz="2000" b="1" i="0" dirty="0">
                    <a:effectLst/>
                  </a:rPr>
                  <a:t> </a:t>
                </a:r>
                <a:r>
                  <a:rPr lang="vi-VN" sz="2000" b="0" i="0" dirty="0">
                    <a:effectLst/>
                    <a:latin typeface="#9Slide03 AllRoundGothic" panose="020B0703020202020104" pitchFamily="34" charset="0"/>
                  </a:rPr>
                  <a:t> </a:t>
                </a:r>
                <a:endParaRPr lang="vi-VN" sz="2000" b="1" dirty="0"/>
              </a:p>
            </p:txBody>
          </p:sp>
        </mc:Choice>
        <mc:Fallback xmlns="">
          <p:sp>
            <p:nvSpPr>
              <p:cNvPr id="29" name="TextBox 28">
                <a:extLst>
                  <a:ext uri="{FF2B5EF4-FFF2-40B4-BE49-F238E27FC236}">
                    <a16:creationId xmlns:a16="http://schemas.microsoft.com/office/drawing/2014/main" xmlns:a14="http://schemas.microsoft.com/office/drawing/2010/main" xmlns="" id="{4F24C5A9-EAA1-452F-BBEA-EB17DD9E6B2A}"/>
                  </a:ext>
                </a:extLst>
              </p:cNvPr>
              <p:cNvSpPr txBox="1">
                <a:spLocks noRot="1" noChangeAspect="1" noMove="1" noResize="1" noEditPoints="1" noAdjustHandles="1" noChangeArrowheads="1" noChangeShapeType="1" noTextEdit="1"/>
              </p:cNvSpPr>
              <p:nvPr/>
            </p:nvSpPr>
            <p:spPr>
              <a:xfrm>
                <a:off x="7823886" y="4375186"/>
                <a:ext cx="3950337" cy="707886"/>
              </a:xfrm>
              <a:prstGeom prst="rect">
                <a:avLst/>
              </a:prstGeom>
              <a:blipFill rotWithShape="0">
                <a:blip r:embed="rId9"/>
                <a:stretch>
                  <a:fillRect l="-1543" t="-4310" b="-59483"/>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3A246751-5621-4176-AAE0-14E8845465DE}"/>
              </a:ext>
            </a:extLst>
          </p:cNvPr>
          <p:cNvGrpSpPr/>
          <p:nvPr/>
        </p:nvGrpSpPr>
        <p:grpSpPr>
          <a:xfrm rot="5400000">
            <a:off x="8139446" y="2551525"/>
            <a:ext cx="2500841" cy="503347"/>
            <a:chOff x="6326739" y="2095357"/>
            <a:chExt cx="2500841" cy="503347"/>
          </a:xfrm>
        </p:grpSpPr>
        <p:sp>
          <p:nvSpPr>
            <p:cNvPr id="30" name="Freeform: Shape 29">
              <a:extLst>
                <a:ext uri="{FF2B5EF4-FFF2-40B4-BE49-F238E27FC236}">
                  <a16:creationId xmlns:a16="http://schemas.microsoft.com/office/drawing/2014/main" id="{4FC4C7C1-F035-4C79-A692-28FAC66AAF28}"/>
                </a:ext>
              </a:extLst>
            </p:cNvPr>
            <p:cNvSpPr/>
            <p:nvPr/>
          </p:nvSpPr>
          <p:spPr>
            <a:xfrm rot="5400000">
              <a:off x="6693815" y="1728281"/>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31" name="Freeform: Shape 30">
              <a:extLst>
                <a:ext uri="{FF2B5EF4-FFF2-40B4-BE49-F238E27FC236}">
                  <a16:creationId xmlns:a16="http://schemas.microsoft.com/office/drawing/2014/main" id="{80FB1A8B-2724-483B-B61F-3416913D42B8}"/>
                </a:ext>
              </a:extLst>
            </p:cNvPr>
            <p:cNvSpPr/>
            <p:nvPr/>
          </p:nvSpPr>
          <p:spPr>
            <a:xfrm rot="16200000">
              <a:off x="7963417" y="1734540"/>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dirty="0"/>
            </a:p>
          </p:txBody>
        </p:sp>
      </p:grpSp>
      <p:grpSp>
        <p:nvGrpSpPr>
          <p:cNvPr id="41" name="Group 40">
            <a:extLst>
              <a:ext uri="{FF2B5EF4-FFF2-40B4-BE49-F238E27FC236}">
                <a16:creationId xmlns:a16="http://schemas.microsoft.com/office/drawing/2014/main" id="{5EDCE4C8-4CBD-4FB6-99FA-76B028FDF8C5}"/>
              </a:ext>
            </a:extLst>
          </p:cNvPr>
          <p:cNvGrpSpPr/>
          <p:nvPr/>
        </p:nvGrpSpPr>
        <p:grpSpPr>
          <a:xfrm rot="5400000">
            <a:off x="8519993" y="2564489"/>
            <a:ext cx="2500841" cy="503347"/>
            <a:chOff x="6326739" y="2095357"/>
            <a:chExt cx="2500841" cy="503347"/>
          </a:xfrm>
        </p:grpSpPr>
        <p:sp>
          <p:nvSpPr>
            <p:cNvPr id="42" name="Freeform: Shape 41">
              <a:extLst>
                <a:ext uri="{FF2B5EF4-FFF2-40B4-BE49-F238E27FC236}">
                  <a16:creationId xmlns:a16="http://schemas.microsoft.com/office/drawing/2014/main" id="{8FE68164-1F65-47A0-B445-D298AA5663F7}"/>
                </a:ext>
              </a:extLst>
            </p:cNvPr>
            <p:cNvSpPr/>
            <p:nvPr/>
          </p:nvSpPr>
          <p:spPr>
            <a:xfrm rot="5400000">
              <a:off x="6693815" y="1728281"/>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43" name="Freeform: Shape 42">
              <a:extLst>
                <a:ext uri="{FF2B5EF4-FFF2-40B4-BE49-F238E27FC236}">
                  <a16:creationId xmlns:a16="http://schemas.microsoft.com/office/drawing/2014/main" id="{B5EAF628-E3A3-43B0-9E36-B72F9D899269}"/>
                </a:ext>
              </a:extLst>
            </p:cNvPr>
            <p:cNvSpPr/>
            <p:nvPr/>
          </p:nvSpPr>
          <p:spPr>
            <a:xfrm rot="16200000">
              <a:off x="7963417" y="1734540"/>
              <a:ext cx="497088" cy="1231239"/>
            </a:xfrm>
            <a:custGeom>
              <a:avLst/>
              <a:gdLst>
                <a:gd name="connsiteX0" fmla="*/ 334991 w 657981"/>
                <a:gd name="connsiteY0" fmla="*/ 0 h 1629755"/>
                <a:gd name="connsiteX1" fmla="*/ 657981 w 657981"/>
                <a:gd name="connsiteY1" fmla="*/ 1255063 h 1629755"/>
                <a:gd name="connsiteX2" fmla="*/ 648623 w 657981"/>
                <a:gd name="connsiteY2" fmla="*/ 1255063 h 1629755"/>
                <a:gd name="connsiteX3" fmla="*/ 653458 w 657981"/>
                <a:gd name="connsiteY3" fmla="*/ 1303026 h 1629755"/>
                <a:gd name="connsiteX4" fmla="*/ 326729 w 657981"/>
                <a:gd name="connsiteY4" fmla="*/ 1629755 h 1629755"/>
                <a:gd name="connsiteX5" fmla="*/ 0 w 657981"/>
                <a:gd name="connsiteY5" fmla="*/ 1303026 h 1629755"/>
                <a:gd name="connsiteX6" fmla="*/ 25676 w 657981"/>
                <a:gd name="connsiteY6" fmla="*/ 1175849 h 1629755"/>
                <a:gd name="connsiteX7" fmla="*/ 38437 w 657981"/>
                <a:gd name="connsiteY7" fmla="*/ 1152338 h 162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981" h="1629755">
                  <a:moveTo>
                    <a:pt x="334991" y="0"/>
                  </a:moveTo>
                  <a:lnTo>
                    <a:pt x="657981" y="1255063"/>
                  </a:lnTo>
                  <a:lnTo>
                    <a:pt x="648623" y="1255063"/>
                  </a:lnTo>
                  <a:lnTo>
                    <a:pt x="653458" y="1303026"/>
                  </a:lnTo>
                  <a:cubicBezTo>
                    <a:pt x="653458" y="1483473"/>
                    <a:pt x="507176" y="1629755"/>
                    <a:pt x="326729" y="1629755"/>
                  </a:cubicBezTo>
                  <a:cubicBezTo>
                    <a:pt x="146282" y="1629755"/>
                    <a:pt x="0" y="1483473"/>
                    <a:pt x="0" y="1303026"/>
                  </a:cubicBezTo>
                  <a:cubicBezTo>
                    <a:pt x="0" y="1257914"/>
                    <a:pt x="9143" y="1214938"/>
                    <a:pt x="25676" y="1175849"/>
                  </a:cubicBezTo>
                  <a:lnTo>
                    <a:pt x="38437" y="115233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vi-VN" dirty="0"/>
            </a:p>
          </p:txBody>
        </p:sp>
      </p:grpSp>
      <p:cxnSp>
        <p:nvCxnSpPr>
          <p:cNvPr id="6" name="Straight Connector 5">
            <a:extLst>
              <a:ext uri="{FF2B5EF4-FFF2-40B4-BE49-F238E27FC236}">
                <a16:creationId xmlns:a16="http://schemas.microsoft.com/office/drawing/2014/main" id="{CBF32093-3306-45A8-B987-903D81F50E73}"/>
              </a:ext>
            </a:extLst>
          </p:cNvPr>
          <p:cNvCxnSpPr>
            <a:cxnSpLocks/>
          </p:cNvCxnSpPr>
          <p:nvPr/>
        </p:nvCxnSpPr>
        <p:spPr>
          <a:xfrm>
            <a:off x="9386738" y="1440600"/>
            <a:ext cx="0" cy="2861602"/>
          </a:xfrm>
          <a:prstGeom prst="line">
            <a:avLst/>
          </a:prstGeom>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7FAEF610-F810-4CFB-BB6A-CB42819E9364}"/>
              </a:ext>
            </a:extLst>
          </p:cNvPr>
          <p:cNvCxnSpPr>
            <a:cxnSpLocks/>
          </p:cNvCxnSpPr>
          <p:nvPr/>
        </p:nvCxnSpPr>
        <p:spPr>
          <a:xfrm>
            <a:off x="9779985" y="1404544"/>
            <a:ext cx="0" cy="2861602"/>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6519158B-41D4-426D-B7C9-96C063659D51}"/>
              </a:ext>
            </a:extLst>
          </p:cNvPr>
          <p:cNvCxnSpPr/>
          <p:nvPr/>
        </p:nvCxnSpPr>
        <p:spPr>
          <a:xfrm>
            <a:off x="8890000" y="2822381"/>
            <a:ext cx="1270000" cy="0"/>
          </a:xfrm>
          <a:prstGeom prst="line">
            <a:avLst/>
          </a:prstGeom>
        </p:spPr>
        <p:style>
          <a:lnRef idx="1">
            <a:schemeClr val="dk1"/>
          </a:lnRef>
          <a:fillRef idx="0">
            <a:schemeClr val="dk1"/>
          </a:fillRef>
          <a:effectRef idx="0">
            <a:schemeClr val="dk1"/>
          </a:effectRef>
          <a:fontRef idx="minor">
            <a:schemeClr val="tx1"/>
          </a:fontRef>
        </p:style>
      </p:cxnSp>
      <p:sp>
        <p:nvSpPr>
          <p:cNvPr id="18" name="Rectangle 17">
            <a:extLst>
              <a:ext uri="{FF2B5EF4-FFF2-40B4-BE49-F238E27FC236}">
                <a16:creationId xmlns:a16="http://schemas.microsoft.com/office/drawing/2014/main" id="{BE68562C-B923-4C32-90E5-1AC87856FC2E}"/>
              </a:ext>
            </a:extLst>
          </p:cNvPr>
          <p:cNvSpPr/>
          <p:nvPr/>
        </p:nvSpPr>
        <p:spPr>
          <a:xfrm>
            <a:off x="0" y="-2505"/>
            <a:ext cx="12192000" cy="1180628"/>
          </a:xfrm>
          <a:prstGeom prst="rect">
            <a:avLst/>
          </a:prstGeom>
          <a:solidFill>
            <a:srgbClr val="B7FFC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chemeClr val="tx1"/>
                </a:solidFill>
                <a:latin typeface="Times New Roman" panose="02020603050405020304" pitchFamily="18" charset="0"/>
                <a:cs typeface="Times New Roman" panose="02020603050405020304" pitchFamily="18" charset="0"/>
              </a:rPr>
              <a:t>III. </a:t>
            </a:r>
            <a:r>
              <a:rPr lang="vi-VN" sz="4000" b="1">
                <a:solidFill>
                  <a:schemeClr val="tx1"/>
                </a:solidFill>
                <a:latin typeface="Times New Roman" panose="02020603050405020304" pitchFamily="18" charset="0"/>
                <a:cs typeface="Times New Roman" panose="02020603050405020304" pitchFamily="18" charset="0"/>
              </a:rPr>
              <a:t>MÔ TẢ LIÊN KẾT CỘNG HOÁ TRỊ BẰNG SỰ XEN PHỦ CÁC ORBITAL NGUYÊN TỬ</a:t>
            </a:r>
            <a:endParaRPr lang="vi-VN" sz="4000">
              <a:solidFill>
                <a:schemeClr val="tx1"/>
              </a:solidFill>
            </a:endParaRPr>
          </a:p>
        </p:txBody>
      </p:sp>
    </p:spTree>
    <p:extLst>
      <p:ext uri="{BB962C8B-B14F-4D97-AF65-F5344CB8AC3E}">
        <p14:creationId xmlns:p14="http://schemas.microsoft.com/office/powerpoint/2010/main" val="1392444065"/>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p:nvPr/>
        </p:nvSpPr>
        <p:spPr>
          <a:xfrm>
            <a:off x="0" y="0"/>
            <a:ext cx="12192000" cy="1224951"/>
          </a:xfrm>
          <a:prstGeom prst="rect">
            <a:avLst/>
          </a:prstGeom>
          <a:gradFill>
            <a:gsLst>
              <a:gs pos="0">
                <a:srgbClr val="FC86A9"/>
              </a:gs>
              <a:gs pos="15000">
                <a:srgbClr val="FC86A9"/>
              </a:gs>
              <a:gs pos="49000">
                <a:srgbClr val="F39F6C"/>
              </a:gs>
              <a:gs pos="99000">
                <a:srgbClr val="FCE45C"/>
              </a:gs>
              <a:gs pos="100000">
                <a:srgbClr val="FCE45C"/>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140464"/>
              </a:solidFill>
              <a:latin typeface="Calibri"/>
              <a:ea typeface="Calibri"/>
              <a:cs typeface="Calibri"/>
              <a:sym typeface="Calibri"/>
            </a:endParaRPr>
          </a:p>
        </p:txBody>
      </p:sp>
      <p:sp>
        <p:nvSpPr>
          <p:cNvPr id="3" name="Rectangle 2"/>
          <p:cNvSpPr/>
          <p:nvPr/>
        </p:nvSpPr>
        <p:spPr>
          <a:xfrm>
            <a:off x="61415" y="1381629"/>
            <a:ext cx="12069170" cy="5476371"/>
          </a:xfrm>
          <a:prstGeom prst="rect">
            <a:avLst/>
          </a:prstGeom>
        </p:spPr>
        <p:txBody>
          <a:bodyPr wrap="square">
            <a:spAutoFit/>
          </a:bodyPr>
          <a:lstStyle/>
          <a:p>
            <a:pPr algn="just">
              <a:lnSpc>
                <a:spcPct val="130000"/>
              </a:lnSpc>
              <a:spcAft>
                <a:spcPts val="800"/>
              </a:spcAft>
            </a:pPr>
            <a:r>
              <a:rPr lang="vi-VN" sz="3200">
                <a:effectLst/>
                <a:latin typeface="Times New Roman" panose="02020603050405020304" pitchFamily="18" charset="0"/>
                <a:ea typeface="Times New Roman" panose="02020603050405020304" pitchFamily="18" charset="0"/>
                <a:cs typeface="Times New Roman" panose="02020603050405020304" pitchFamily="18" charset="0"/>
              </a:rPr>
              <a:t>- Sự xen phủ trục trong đó trục của 2 o</a:t>
            </a:r>
            <a:r>
              <a:rPr lang="en-US" sz="3200">
                <a:effectLst/>
                <a:latin typeface="Times New Roman" panose="02020603050405020304" pitchFamily="18" charset="0"/>
                <a:ea typeface="Times New Roman" panose="02020603050405020304" pitchFamily="18" charset="0"/>
                <a:cs typeface="Times New Roman" panose="02020603050405020304" pitchFamily="18" charset="0"/>
              </a:rPr>
              <a:t>r</a:t>
            </a:r>
            <a:r>
              <a:rPr lang="vi-VN" sz="3200">
                <a:effectLst/>
                <a:latin typeface="Times New Roman" panose="02020603050405020304" pitchFamily="18" charset="0"/>
                <a:ea typeface="Times New Roman" panose="02020603050405020304" pitchFamily="18" charset="0"/>
                <a:cs typeface="Times New Roman" panose="02020603050405020304" pitchFamily="18" charset="0"/>
              </a:rPr>
              <a:t>bital trùng với đường nối 2 tâm tạo liên kết bền vững.</a:t>
            </a:r>
            <a:endParaRPr lang="en-US" sz="320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30000"/>
              </a:lnSpc>
              <a:spcAft>
                <a:spcPts val="800"/>
              </a:spcAft>
            </a:pPr>
            <a:r>
              <a:rPr lang="vi-VN" sz="3200">
                <a:effectLst/>
                <a:latin typeface="Times New Roman" panose="02020603050405020304" pitchFamily="18" charset="0"/>
                <a:ea typeface="Times New Roman" panose="02020603050405020304" pitchFamily="18" charset="0"/>
                <a:cs typeface="Times New Roman" panose="02020603050405020304" pitchFamily="18" charset="0"/>
              </a:rPr>
              <a:t>- Có 3 dạng: s-s, s-p, p-p</a:t>
            </a:r>
            <a:endParaRPr lang="en-US" sz="320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30000"/>
              </a:lnSpc>
              <a:spcAft>
                <a:spcPts val="800"/>
              </a:spcAft>
            </a:pPr>
            <a:r>
              <a:rPr lang="vi-VN" sz="3200">
                <a:effectLst/>
                <a:latin typeface="Times New Roman" panose="02020603050405020304" pitchFamily="18" charset="0"/>
                <a:ea typeface="Times New Roman" panose="02020603050405020304" pitchFamily="18" charset="0"/>
                <a:cs typeface="Times New Roman" panose="02020603050405020304" pitchFamily="18" charset="0"/>
              </a:rPr>
              <a:t>-  Sự  xen phủ trục tạo nên liên kết </a:t>
            </a:r>
            <a:r>
              <a:rPr lang="vi-VN" sz="3200">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vi-VN" sz="3200">
                <a:effectLst/>
                <a:latin typeface="Times New Roman" panose="02020603050405020304" pitchFamily="18" charset="0"/>
                <a:ea typeface="Times New Roman" panose="02020603050405020304" pitchFamily="18" charset="0"/>
                <a:cs typeface="Times New Roman" panose="02020603050405020304" pitchFamily="18" charset="0"/>
              </a:rPr>
              <a:t> (xich ma).</a:t>
            </a:r>
            <a:r>
              <a:rPr lang="vi-VN" sz="32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3200">
                <a:effectLst/>
                <a:latin typeface="Times New Roman" panose="02020603050405020304" pitchFamily="18" charset="0"/>
                <a:ea typeface="Times New Roman" panose="02020603050405020304" pitchFamily="18" charset="0"/>
                <a:cs typeface="Times New Roman" panose="02020603050405020304" pitchFamily="18" charset="0"/>
              </a:rPr>
              <a:t> </a:t>
            </a:r>
            <a:br>
              <a:rPr lang="vi-VN" sz="3200">
                <a:effectLst/>
                <a:latin typeface="Times New Roman" panose="02020603050405020304" pitchFamily="18" charset="0"/>
                <a:ea typeface="Times New Roman" panose="02020603050405020304" pitchFamily="18" charset="0"/>
                <a:cs typeface="Times New Roman" panose="02020603050405020304" pitchFamily="18" charset="0"/>
              </a:rPr>
            </a:br>
            <a:r>
              <a:rPr lang="vi-VN" sz="3200">
                <a:effectLst/>
                <a:latin typeface="Times New Roman" panose="02020603050405020304" pitchFamily="18" charset="0"/>
                <a:ea typeface="Times New Roman" panose="02020603050405020304" pitchFamily="18" charset="0"/>
                <a:cs typeface="Times New Roman" panose="02020603050405020304" pitchFamily="18" charset="0"/>
              </a:rPr>
              <a:t>- Sự xen phủ bên trong đó trục của 2 o</a:t>
            </a:r>
            <a:r>
              <a:rPr lang="en-US" sz="3200">
                <a:effectLst/>
                <a:latin typeface="Times New Roman" panose="02020603050405020304" pitchFamily="18" charset="0"/>
                <a:ea typeface="Times New Roman" panose="02020603050405020304" pitchFamily="18" charset="0"/>
                <a:cs typeface="Times New Roman" panose="02020603050405020304" pitchFamily="18" charset="0"/>
              </a:rPr>
              <a:t>r</a:t>
            </a:r>
            <a:r>
              <a:rPr lang="vi-VN" sz="3200">
                <a:effectLst/>
                <a:latin typeface="Times New Roman" panose="02020603050405020304" pitchFamily="18" charset="0"/>
                <a:ea typeface="Times New Roman" panose="02020603050405020304" pitchFamily="18" charset="0"/>
                <a:cs typeface="Times New Roman" panose="02020603050405020304" pitchFamily="18" charset="0"/>
              </a:rPr>
              <a:t>bital song song nhau và vuông góc  với đường nối 2 tâm tạo liên kết </a:t>
            </a:r>
            <a:r>
              <a:rPr lang="en-US" sz="3200">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vi-VN" sz="3200">
                <a:effectLst/>
                <a:latin typeface="Times New Roman" panose="02020603050405020304" pitchFamily="18" charset="0"/>
                <a:ea typeface="Times New Roman" panose="02020603050405020304" pitchFamily="18" charset="0"/>
                <a:cs typeface="Times New Roman" panose="02020603050405020304" pitchFamily="18" charset="0"/>
              </a:rPr>
              <a:t> kém bền.</a:t>
            </a:r>
            <a:endParaRPr lang="en-US" sz="320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30000"/>
              </a:lnSpc>
              <a:spcAft>
                <a:spcPts val="800"/>
              </a:spcAft>
            </a:pPr>
            <a:r>
              <a:rPr lang="vi-VN" sz="3200">
                <a:effectLst/>
                <a:latin typeface="Times New Roman" panose="02020603050405020304" pitchFamily="18" charset="0"/>
                <a:ea typeface="Times New Roman" panose="02020603050405020304" pitchFamily="18" charset="0"/>
                <a:cs typeface="Times New Roman" panose="02020603050405020304" pitchFamily="18" charset="0"/>
              </a:rPr>
              <a:t>- Thường tạo ra từ : p – p</a:t>
            </a:r>
            <a:endParaRPr lang="en-US" sz="3200">
              <a:effectLst/>
              <a:latin typeface="Times New Roman" panose="02020603050405020304" pitchFamily="18" charset="0"/>
              <a:ea typeface="Calibri" panose="020F0502020204030204" pitchFamily="34" charset="0"/>
              <a:cs typeface="Times New Roman" panose="02020603050405020304" pitchFamily="18" charset="0"/>
            </a:endParaRPr>
          </a:p>
          <a:p>
            <a:r>
              <a:rPr lang="en-US" sz="3200">
                <a:effectLst/>
                <a:latin typeface="Times New Roman" panose="02020603050405020304" pitchFamily="18" charset="0"/>
                <a:ea typeface="Times New Roman" panose="02020603050405020304" pitchFamily="18" charset="0"/>
              </a:rPr>
              <a:t>- Sự xen phủ bên tạo liên kết </a:t>
            </a:r>
            <a:r>
              <a:rPr lang="vi-VN" sz="3200">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vi-VN" sz="3200" b="1">
                <a:effectLst/>
                <a:latin typeface="Times New Roman" panose="02020603050405020304" pitchFamily="18" charset="0"/>
                <a:ea typeface="Times New Roman" panose="02020603050405020304" pitchFamily="18" charset="0"/>
              </a:rPr>
              <a:t> </a:t>
            </a:r>
            <a:r>
              <a:rPr lang="en-US" sz="3200">
                <a:effectLst/>
                <a:latin typeface="Times New Roman" panose="02020603050405020304" pitchFamily="18" charset="0"/>
                <a:ea typeface="Times New Roman" panose="02020603050405020304" pitchFamily="18" charset="0"/>
              </a:rPr>
              <a:t>(pi)</a:t>
            </a:r>
            <a:r>
              <a:rPr lang="en-US" sz="3200" b="1">
                <a:effectLst/>
                <a:latin typeface="Times New Roman" panose="02020603050405020304" pitchFamily="18" charset="0"/>
                <a:ea typeface="Times New Roman" panose="02020603050405020304" pitchFamily="18" charset="0"/>
              </a:rPr>
              <a:t> </a:t>
            </a:r>
            <a:r>
              <a:rPr lang="en-US" sz="3200">
                <a:effectLst/>
                <a:latin typeface="Times New Roman" panose="02020603050405020304" pitchFamily="18" charset="0"/>
                <a:ea typeface="Times New Roman" panose="02020603050405020304" pitchFamily="18" charset="0"/>
              </a:rPr>
              <a:t>kém bền.</a:t>
            </a:r>
            <a:endParaRPr lang="en-US" sz="3200"/>
          </a:p>
        </p:txBody>
      </p:sp>
      <p:sp>
        <p:nvSpPr>
          <p:cNvPr id="4" name="Rectangle 3">
            <a:extLst>
              <a:ext uri="{FF2B5EF4-FFF2-40B4-BE49-F238E27FC236}">
                <a16:creationId xmlns:a16="http://schemas.microsoft.com/office/drawing/2014/main" id="{BE68562C-B923-4C32-90E5-1AC87856FC2E}"/>
              </a:ext>
            </a:extLst>
          </p:cNvPr>
          <p:cNvSpPr/>
          <p:nvPr/>
        </p:nvSpPr>
        <p:spPr>
          <a:xfrm>
            <a:off x="0" y="0"/>
            <a:ext cx="12192000" cy="1180628"/>
          </a:xfrm>
          <a:prstGeom prst="rect">
            <a:avLst/>
          </a:prstGeom>
          <a:solidFill>
            <a:srgbClr val="B7FFC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chemeClr val="tx1"/>
                </a:solidFill>
                <a:latin typeface="Times New Roman" panose="02020603050405020304" pitchFamily="18" charset="0"/>
                <a:cs typeface="Times New Roman" panose="02020603050405020304" pitchFamily="18" charset="0"/>
              </a:rPr>
              <a:t>III. </a:t>
            </a:r>
            <a:r>
              <a:rPr lang="vi-VN" sz="4000" b="1">
                <a:solidFill>
                  <a:schemeClr val="tx1"/>
                </a:solidFill>
                <a:latin typeface="Times New Roman" panose="02020603050405020304" pitchFamily="18" charset="0"/>
                <a:cs typeface="Times New Roman" panose="02020603050405020304" pitchFamily="18" charset="0"/>
              </a:rPr>
              <a:t>MÔ TẢ LIÊN KẾT CỘNG HOÁ TRỊ BẰNG SỰ XEN PHỦ CÁC ORBITAL NGUYÊN TỬ</a:t>
            </a:r>
            <a:endParaRPr lang="vi-VN" sz="4000">
              <a:solidFill>
                <a:schemeClr val="tx1"/>
              </a:solidFill>
            </a:endParaRPr>
          </a:p>
        </p:txBody>
      </p:sp>
    </p:spTree>
    <p:extLst>
      <p:ext uri="{BB962C8B-B14F-4D97-AF65-F5344CB8AC3E}">
        <p14:creationId xmlns:p14="http://schemas.microsoft.com/office/powerpoint/2010/main" val="1568706916"/>
      </p:ext>
    </p:extLst>
  </p:cSld>
  <p:clrMapOvr>
    <a:masterClrMapping/>
  </p:clrMapOvr>
  <p:transition spd="slow">
    <p:push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a:extLst>
              <a:ext uri="{FF2B5EF4-FFF2-40B4-BE49-F238E27FC236}">
                <a16:creationId xmlns:a16="http://schemas.microsoft.com/office/drawing/2014/main" id="{FFE1EBF5-3E1B-4036-B744-48995FDA5E14}"/>
              </a:ext>
            </a:extLst>
          </p:cNvPr>
          <p:cNvSpPr txBox="1"/>
          <p:nvPr/>
        </p:nvSpPr>
        <p:spPr>
          <a:xfrm>
            <a:off x="916815" y="147579"/>
            <a:ext cx="10358370" cy="707886"/>
          </a:xfrm>
          <a:prstGeom prst="rect">
            <a:avLst/>
          </a:prstGeom>
          <a:solidFill>
            <a:schemeClr val="accent6">
              <a:lumMod val="60000"/>
              <a:lumOff val="40000"/>
            </a:schemeClr>
          </a:solidFill>
        </p:spPr>
        <p:txBody>
          <a:bodyPr wrap="square">
            <a:spAutoFit/>
          </a:bodyPr>
          <a:lstStyle/>
          <a:p>
            <a:pPr algn="ctr"/>
            <a:r>
              <a:rPr lang="vi-VN" sz="4000" b="0" i="0" dirty="0">
                <a:effectLst/>
                <a:latin typeface="+mj-lt"/>
              </a:rPr>
              <a:t>NĂNG LƯỢNG LIÊN KẾT CỘNG HOÁ TRỊ</a:t>
            </a:r>
            <a:endParaRPr lang="vi-VN" sz="4000" b="1" dirty="0">
              <a:latin typeface="+mj-lt"/>
            </a:endParaRPr>
          </a:p>
        </p:txBody>
      </p:sp>
      <p:grpSp>
        <p:nvGrpSpPr>
          <p:cNvPr id="60" name="Group 59">
            <a:extLst>
              <a:ext uri="{FF2B5EF4-FFF2-40B4-BE49-F238E27FC236}">
                <a16:creationId xmlns:a16="http://schemas.microsoft.com/office/drawing/2014/main" id="{7407DB29-AC5B-4824-96B8-7C53A8FF02F2}"/>
              </a:ext>
            </a:extLst>
          </p:cNvPr>
          <p:cNvGrpSpPr/>
          <p:nvPr/>
        </p:nvGrpSpPr>
        <p:grpSpPr>
          <a:xfrm>
            <a:off x="0" y="0"/>
            <a:ext cx="1176483" cy="1005312"/>
            <a:chOff x="522513" y="301224"/>
            <a:chExt cx="1711235" cy="1462262"/>
          </a:xfrm>
          <a:solidFill>
            <a:srgbClr val="25AD9F"/>
          </a:solidFill>
        </p:grpSpPr>
        <p:sp>
          <p:nvSpPr>
            <p:cNvPr id="61" name="Hexagon 60">
              <a:extLst>
                <a:ext uri="{FF2B5EF4-FFF2-40B4-BE49-F238E27FC236}">
                  <a16:creationId xmlns:a16="http://schemas.microsoft.com/office/drawing/2014/main" id="{FF300EA1-C922-480B-AAB8-A4E0348D0C24}"/>
                </a:ext>
              </a:extLst>
            </p:cNvPr>
            <p:cNvSpPr/>
            <p:nvPr/>
          </p:nvSpPr>
          <p:spPr>
            <a:xfrm>
              <a:off x="522513" y="301224"/>
              <a:ext cx="1711235" cy="1462262"/>
            </a:xfrm>
            <a:prstGeom prst="hexagon">
              <a:avLst/>
            </a:prstGeom>
            <a:grpFill/>
            <a:ln w="57150">
              <a:noFill/>
            </a:ln>
          </p:spPr>
          <p:style>
            <a:lnRef idx="2">
              <a:schemeClr val="dk1"/>
            </a:lnRef>
            <a:fillRef idx="1">
              <a:schemeClr val="lt1"/>
            </a:fillRef>
            <a:effectRef idx="0">
              <a:schemeClr val="dk1"/>
            </a:effectRef>
            <a:fontRef idx="minor">
              <a:schemeClr val="dk1"/>
            </a:fontRef>
          </p:style>
          <p:txBody>
            <a:bodyPr rtlCol="0" anchor="ctr"/>
            <a:lstStyle/>
            <a:p>
              <a:pPr algn="ctr"/>
              <a:endParaRPr lang="vi-VN" sz="1600"/>
            </a:p>
          </p:txBody>
        </p:sp>
        <p:sp>
          <p:nvSpPr>
            <p:cNvPr id="62" name="Hexagon 61">
              <a:extLst>
                <a:ext uri="{FF2B5EF4-FFF2-40B4-BE49-F238E27FC236}">
                  <a16:creationId xmlns:a16="http://schemas.microsoft.com/office/drawing/2014/main" id="{AD937947-72EC-46B4-A892-18875C65C71F}"/>
                </a:ext>
              </a:extLst>
            </p:cNvPr>
            <p:cNvSpPr/>
            <p:nvPr/>
          </p:nvSpPr>
          <p:spPr>
            <a:xfrm>
              <a:off x="630935" y="394691"/>
              <a:ext cx="1488614" cy="127203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600"/>
            </a:p>
          </p:txBody>
        </p:sp>
        <p:sp>
          <p:nvSpPr>
            <p:cNvPr id="63" name="TextBox 62">
              <a:extLst>
                <a:ext uri="{FF2B5EF4-FFF2-40B4-BE49-F238E27FC236}">
                  <a16:creationId xmlns:a16="http://schemas.microsoft.com/office/drawing/2014/main" id="{26CA5EBA-C474-4A65-9C83-ACA930E22463}"/>
                </a:ext>
              </a:extLst>
            </p:cNvPr>
            <p:cNvSpPr txBox="1"/>
            <p:nvPr/>
          </p:nvSpPr>
          <p:spPr>
            <a:xfrm>
              <a:off x="832074" y="307634"/>
              <a:ext cx="1287475" cy="1343016"/>
            </a:xfrm>
            <a:prstGeom prst="rect">
              <a:avLst/>
            </a:prstGeom>
            <a:noFill/>
            <a:ln>
              <a:noFill/>
            </a:ln>
          </p:spPr>
          <p:txBody>
            <a:bodyPr wrap="square">
              <a:spAutoFit/>
            </a:bodyPr>
            <a:lstStyle/>
            <a:p>
              <a:r>
                <a:rPr lang="vi-VN" sz="5400" dirty="0">
                  <a:solidFill>
                    <a:schemeClr val="bg1"/>
                  </a:solidFill>
                  <a:latin typeface="#9Slide03 AllRoundGothic" panose="020B0703020202020104" pitchFamily="34" charset="0"/>
                </a:rPr>
                <a:t>IV</a:t>
              </a:r>
            </a:p>
          </p:txBody>
        </p:sp>
      </p:grpSp>
      <p:sp>
        <p:nvSpPr>
          <p:cNvPr id="8" name="TextBox 7">
            <a:extLst>
              <a:ext uri="{FF2B5EF4-FFF2-40B4-BE49-F238E27FC236}">
                <a16:creationId xmlns:a16="http://schemas.microsoft.com/office/drawing/2014/main" id="{8787F4B2-7E77-47D1-8860-D0703FC1AA80}"/>
              </a:ext>
            </a:extLst>
          </p:cNvPr>
          <p:cNvSpPr txBox="1"/>
          <p:nvPr/>
        </p:nvSpPr>
        <p:spPr>
          <a:xfrm>
            <a:off x="655398" y="1005312"/>
            <a:ext cx="10876088" cy="1569660"/>
          </a:xfrm>
          <a:prstGeom prst="rect">
            <a:avLst/>
          </a:prstGeom>
          <a:noFill/>
        </p:spPr>
        <p:txBody>
          <a:bodyPr wrap="square">
            <a:spAutoFit/>
          </a:bodyPr>
          <a:lstStyle/>
          <a:p>
            <a:pPr algn="ctr"/>
            <a:r>
              <a:rPr lang="vi-VN" sz="3200" b="0" i="0" dirty="0">
                <a:effectLst/>
                <a:latin typeface="+mj-lt"/>
              </a:rPr>
              <a:t>Năng lượng liên kết (Eb)(*) là năng lượng cần thiết để phá vỡ một liên kết hoá học trong phân tử ở thể khí thành các nguyên tử ở thể khí. Năng lượng liên kết thường có đơn vị là kJ/mol.</a:t>
            </a:r>
            <a:endParaRPr lang="vi-VN" sz="3200" dirty="0">
              <a:latin typeface="+mj-lt"/>
            </a:endParaRPr>
          </a:p>
        </p:txBody>
      </p:sp>
      <p:sp>
        <p:nvSpPr>
          <p:cNvPr id="10" name="TextBox 9">
            <a:extLst>
              <a:ext uri="{FF2B5EF4-FFF2-40B4-BE49-F238E27FC236}">
                <a16:creationId xmlns:a16="http://schemas.microsoft.com/office/drawing/2014/main" id="{DAF8BC96-0DCB-4FFC-BC8E-58CAD77A7D68}"/>
              </a:ext>
            </a:extLst>
          </p:cNvPr>
          <p:cNvSpPr txBox="1"/>
          <p:nvPr/>
        </p:nvSpPr>
        <p:spPr>
          <a:xfrm>
            <a:off x="916815" y="2984506"/>
            <a:ext cx="10877266" cy="372409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l"/>
            <a:r>
              <a:rPr lang="vi-VN" sz="2800" b="0" i="0" dirty="0">
                <a:solidFill>
                  <a:srgbClr val="1C1E21"/>
                </a:solidFill>
                <a:effectLst/>
                <a:latin typeface="Times New Roman" panose="02020603050405020304" pitchFamily="18" charset="0"/>
                <a:cs typeface="Times New Roman" panose="02020603050405020304" pitchFamily="18" charset="0"/>
              </a:rPr>
              <a:t>Ví dụ: Để phá vỡ 1 mol liên kết H—CI thành các nguyên tử H và CI (ở thể khí) theo phương trình: </a:t>
            </a:r>
          </a:p>
          <a:p>
            <a:pPr algn="l"/>
            <a:endParaRPr lang="vi-VN" sz="2800" dirty="0">
              <a:solidFill>
                <a:srgbClr val="1C1E21"/>
              </a:solidFill>
              <a:latin typeface="Times New Roman" panose="02020603050405020304" pitchFamily="18" charset="0"/>
              <a:cs typeface="Times New Roman" panose="02020603050405020304" pitchFamily="18" charset="0"/>
            </a:endParaRPr>
          </a:p>
          <a:p>
            <a:pPr algn="l"/>
            <a:r>
              <a:rPr lang="vi-VN" sz="2800" b="0" i="0" dirty="0">
                <a:solidFill>
                  <a:srgbClr val="1C1E21"/>
                </a:solidFill>
                <a:effectLst/>
                <a:latin typeface="Times New Roman" panose="02020603050405020304" pitchFamily="18" charset="0"/>
                <a:cs typeface="Times New Roman" panose="02020603050405020304" pitchFamily="18" charset="0"/>
              </a:rPr>
              <a:t>			HCl(g)		H(g) + Cl(g)</a:t>
            </a:r>
          </a:p>
          <a:p>
            <a:pPr algn="l"/>
            <a:endParaRPr lang="vi-VN" sz="2800" b="0" i="0" dirty="0">
              <a:solidFill>
                <a:srgbClr val="1C1E21"/>
              </a:solidFill>
              <a:effectLst/>
              <a:latin typeface="Times New Roman" panose="02020603050405020304" pitchFamily="18" charset="0"/>
              <a:cs typeface="Times New Roman" panose="02020603050405020304" pitchFamily="18" charset="0"/>
            </a:endParaRPr>
          </a:p>
          <a:p>
            <a:pPr algn="l"/>
            <a:r>
              <a:rPr lang="vi-VN" sz="2800" b="0" i="0" dirty="0">
                <a:solidFill>
                  <a:srgbClr val="1C1E21"/>
                </a:solidFill>
                <a:effectLst/>
                <a:latin typeface="Times New Roman" panose="02020603050405020304" pitchFamily="18" charset="0"/>
                <a:cs typeface="Times New Roman" panose="02020603050405020304" pitchFamily="18" charset="0"/>
              </a:rPr>
              <a:t>cần năng lượng là 432 kJ, nên năng lượng liên kết H—CI là E</a:t>
            </a:r>
            <a:r>
              <a:rPr lang="vi-VN" sz="2800" b="0" i="0" baseline="-25000" dirty="0">
                <a:solidFill>
                  <a:srgbClr val="1C1E21"/>
                </a:solidFill>
                <a:effectLst/>
                <a:latin typeface="Times New Roman" panose="02020603050405020304" pitchFamily="18" charset="0"/>
                <a:cs typeface="Times New Roman" panose="02020603050405020304" pitchFamily="18" charset="0"/>
              </a:rPr>
              <a:t>b</a:t>
            </a:r>
            <a:r>
              <a:rPr lang="vi-VN" sz="2800" b="0" i="0" dirty="0">
                <a:solidFill>
                  <a:srgbClr val="1C1E21"/>
                </a:solidFill>
                <a:effectLst/>
                <a:latin typeface="Times New Roman" panose="02020603050405020304" pitchFamily="18" charset="0"/>
                <a:cs typeface="Times New Roman" panose="02020603050405020304" pitchFamily="18" charset="0"/>
              </a:rPr>
              <a:t> = 432 kJ/mol.</a:t>
            </a:r>
          </a:p>
          <a:p>
            <a:br>
              <a:rPr lang="vi-VN" sz="2000" dirty="0"/>
            </a:br>
            <a:endParaRPr lang="vi-VN" sz="2000" dirty="0"/>
          </a:p>
        </p:txBody>
      </p:sp>
      <p:cxnSp>
        <p:nvCxnSpPr>
          <p:cNvPr id="5" name="Straight Arrow Connector 4">
            <a:extLst>
              <a:ext uri="{FF2B5EF4-FFF2-40B4-BE49-F238E27FC236}">
                <a16:creationId xmlns:a16="http://schemas.microsoft.com/office/drawing/2014/main" id="{030D281E-0AB9-46B9-BA65-1A593CA918DC}"/>
              </a:ext>
            </a:extLst>
          </p:cNvPr>
          <p:cNvCxnSpPr/>
          <p:nvPr/>
        </p:nvCxnSpPr>
        <p:spPr>
          <a:xfrm>
            <a:off x="5198092" y="4554184"/>
            <a:ext cx="89535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02144508"/>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a:extLst>
              <a:ext uri="{FF2B5EF4-FFF2-40B4-BE49-F238E27FC236}">
                <a16:creationId xmlns:a16="http://schemas.microsoft.com/office/drawing/2014/main" id="{FFE1EBF5-3E1B-4036-B744-48995FDA5E14}"/>
              </a:ext>
            </a:extLst>
          </p:cNvPr>
          <p:cNvSpPr txBox="1"/>
          <p:nvPr/>
        </p:nvSpPr>
        <p:spPr>
          <a:xfrm>
            <a:off x="916815" y="147579"/>
            <a:ext cx="10358370" cy="707886"/>
          </a:xfrm>
          <a:prstGeom prst="rect">
            <a:avLst/>
          </a:prstGeom>
          <a:solidFill>
            <a:schemeClr val="accent6">
              <a:lumMod val="60000"/>
              <a:lumOff val="40000"/>
            </a:schemeClr>
          </a:solidFill>
        </p:spPr>
        <p:txBody>
          <a:bodyPr wrap="square">
            <a:spAutoFit/>
          </a:bodyPr>
          <a:lstStyle/>
          <a:p>
            <a:pPr algn="ctr"/>
            <a:r>
              <a:rPr lang="vi-VN" sz="4000" b="0" i="0" dirty="0">
                <a:effectLst/>
                <a:latin typeface="+mj-lt"/>
              </a:rPr>
              <a:t>NĂNG LƯỢNG LIÊN KẾT CỘNG HOÁ TRỊ</a:t>
            </a:r>
            <a:endParaRPr lang="vi-VN" sz="4000" b="1" dirty="0">
              <a:latin typeface="+mj-lt"/>
            </a:endParaRPr>
          </a:p>
        </p:txBody>
      </p:sp>
      <p:grpSp>
        <p:nvGrpSpPr>
          <p:cNvPr id="60" name="Group 59">
            <a:extLst>
              <a:ext uri="{FF2B5EF4-FFF2-40B4-BE49-F238E27FC236}">
                <a16:creationId xmlns:a16="http://schemas.microsoft.com/office/drawing/2014/main" id="{7407DB29-AC5B-4824-96B8-7C53A8FF02F2}"/>
              </a:ext>
            </a:extLst>
          </p:cNvPr>
          <p:cNvGrpSpPr/>
          <p:nvPr/>
        </p:nvGrpSpPr>
        <p:grpSpPr>
          <a:xfrm>
            <a:off x="0" y="0"/>
            <a:ext cx="1176483" cy="1005312"/>
            <a:chOff x="522513" y="301224"/>
            <a:chExt cx="1711235" cy="1462262"/>
          </a:xfrm>
          <a:solidFill>
            <a:srgbClr val="25AD9F"/>
          </a:solidFill>
        </p:grpSpPr>
        <p:sp>
          <p:nvSpPr>
            <p:cNvPr id="61" name="Hexagon 60">
              <a:extLst>
                <a:ext uri="{FF2B5EF4-FFF2-40B4-BE49-F238E27FC236}">
                  <a16:creationId xmlns:a16="http://schemas.microsoft.com/office/drawing/2014/main" id="{FF300EA1-C922-480B-AAB8-A4E0348D0C24}"/>
                </a:ext>
              </a:extLst>
            </p:cNvPr>
            <p:cNvSpPr/>
            <p:nvPr/>
          </p:nvSpPr>
          <p:spPr>
            <a:xfrm>
              <a:off x="522513" y="301224"/>
              <a:ext cx="1711235" cy="1462262"/>
            </a:xfrm>
            <a:prstGeom prst="hexagon">
              <a:avLst/>
            </a:prstGeom>
            <a:grpFill/>
            <a:ln w="57150">
              <a:noFill/>
            </a:ln>
          </p:spPr>
          <p:style>
            <a:lnRef idx="2">
              <a:schemeClr val="dk1"/>
            </a:lnRef>
            <a:fillRef idx="1">
              <a:schemeClr val="lt1"/>
            </a:fillRef>
            <a:effectRef idx="0">
              <a:schemeClr val="dk1"/>
            </a:effectRef>
            <a:fontRef idx="minor">
              <a:schemeClr val="dk1"/>
            </a:fontRef>
          </p:style>
          <p:txBody>
            <a:bodyPr rtlCol="0" anchor="ctr"/>
            <a:lstStyle/>
            <a:p>
              <a:pPr algn="ctr"/>
              <a:endParaRPr lang="vi-VN" sz="1600"/>
            </a:p>
          </p:txBody>
        </p:sp>
        <p:sp>
          <p:nvSpPr>
            <p:cNvPr id="62" name="Hexagon 61">
              <a:extLst>
                <a:ext uri="{FF2B5EF4-FFF2-40B4-BE49-F238E27FC236}">
                  <a16:creationId xmlns:a16="http://schemas.microsoft.com/office/drawing/2014/main" id="{AD937947-72EC-46B4-A892-18875C65C71F}"/>
                </a:ext>
              </a:extLst>
            </p:cNvPr>
            <p:cNvSpPr/>
            <p:nvPr/>
          </p:nvSpPr>
          <p:spPr>
            <a:xfrm>
              <a:off x="630935" y="394691"/>
              <a:ext cx="1488614" cy="127203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600"/>
            </a:p>
          </p:txBody>
        </p:sp>
        <p:sp>
          <p:nvSpPr>
            <p:cNvPr id="63" name="TextBox 62">
              <a:extLst>
                <a:ext uri="{FF2B5EF4-FFF2-40B4-BE49-F238E27FC236}">
                  <a16:creationId xmlns:a16="http://schemas.microsoft.com/office/drawing/2014/main" id="{26CA5EBA-C474-4A65-9C83-ACA930E22463}"/>
                </a:ext>
              </a:extLst>
            </p:cNvPr>
            <p:cNvSpPr txBox="1"/>
            <p:nvPr/>
          </p:nvSpPr>
          <p:spPr>
            <a:xfrm>
              <a:off x="832074" y="307634"/>
              <a:ext cx="1287475" cy="1343016"/>
            </a:xfrm>
            <a:prstGeom prst="rect">
              <a:avLst/>
            </a:prstGeom>
            <a:noFill/>
            <a:ln>
              <a:noFill/>
            </a:ln>
          </p:spPr>
          <p:txBody>
            <a:bodyPr wrap="square">
              <a:spAutoFit/>
            </a:bodyPr>
            <a:lstStyle/>
            <a:p>
              <a:pPr algn="ctr"/>
              <a:r>
                <a:rPr lang="vi-VN" sz="5400" dirty="0">
                  <a:solidFill>
                    <a:schemeClr val="bg1"/>
                  </a:solidFill>
                  <a:latin typeface="#9Slide03 AllRoundGothic" panose="020B0703020202020104" pitchFamily="34" charset="0"/>
                </a:rPr>
                <a:t>IV</a:t>
              </a:r>
            </a:p>
          </p:txBody>
        </p:sp>
      </p:grpSp>
      <p:graphicFrame>
        <p:nvGraphicFramePr>
          <p:cNvPr id="2" name="Table 2">
            <a:extLst>
              <a:ext uri="{FF2B5EF4-FFF2-40B4-BE49-F238E27FC236}">
                <a16:creationId xmlns:a16="http://schemas.microsoft.com/office/drawing/2014/main" id="{28D74E2D-DAFD-4894-B4E6-5DCAC1FD59FA}"/>
              </a:ext>
            </a:extLst>
          </p:cNvPr>
          <p:cNvGraphicFramePr>
            <a:graphicFrameLocks noGrp="1"/>
          </p:cNvGraphicFramePr>
          <p:nvPr>
            <p:extLst>
              <p:ext uri="{D42A27DB-BD31-4B8C-83A1-F6EECF244321}">
                <p14:modId xmlns:p14="http://schemas.microsoft.com/office/powerpoint/2010/main" val="2878390049"/>
              </p:ext>
            </p:extLst>
          </p:nvPr>
        </p:nvGraphicFramePr>
        <p:xfrm>
          <a:off x="1513385" y="1175181"/>
          <a:ext cx="9406960" cy="4937760"/>
        </p:xfrm>
        <a:graphic>
          <a:graphicData uri="http://schemas.openxmlformats.org/drawingml/2006/table">
            <a:tbl>
              <a:tblPr firstRow="1" bandRow="1">
                <a:tableStyleId>{5C22544A-7EE6-4342-B048-85BDC9FD1C3A}</a:tableStyleId>
              </a:tblPr>
              <a:tblGrid>
                <a:gridCol w="2351740">
                  <a:extLst>
                    <a:ext uri="{9D8B030D-6E8A-4147-A177-3AD203B41FA5}">
                      <a16:colId xmlns:a16="http://schemas.microsoft.com/office/drawing/2014/main" val="2247943624"/>
                    </a:ext>
                  </a:extLst>
                </a:gridCol>
                <a:gridCol w="2351740">
                  <a:extLst>
                    <a:ext uri="{9D8B030D-6E8A-4147-A177-3AD203B41FA5}">
                      <a16:colId xmlns:a16="http://schemas.microsoft.com/office/drawing/2014/main" val="2414616386"/>
                    </a:ext>
                  </a:extLst>
                </a:gridCol>
                <a:gridCol w="2351740">
                  <a:extLst>
                    <a:ext uri="{9D8B030D-6E8A-4147-A177-3AD203B41FA5}">
                      <a16:colId xmlns:a16="http://schemas.microsoft.com/office/drawing/2014/main" val="2302196971"/>
                    </a:ext>
                  </a:extLst>
                </a:gridCol>
                <a:gridCol w="2351740">
                  <a:extLst>
                    <a:ext uri="{9D8B030D-6E8A-4147-A177-3AD203B41FA5}">
                      <a16:colId xmlns:a16="http://schemas.microsoft.com/office/drawing/2014/main" val="2352788221"/>
                    </a:ext>
                  </a:extLst>
                </a:gridCol>
              </a:tblGrid>
              <a:tr h="774059">
                <a:tc>
                  <a:txBody>
                    <a:bodyPr/>
                    <a:lstStyle/>
                    <a:p>
                      <a:pPr algn="ctr"/>
                      <a:r>
                        <a:rPr lang="vi-VN" sz="2400" dirty="0">
                          <a:latin typeface="+mj-lt"/>
                        </a:rPr>
                        <a:t>Liên Kết</a:t>
                      </a:r>
                    </a:p>
                  </a:txBody>
                  <a:tcPr/>
                </a:tc>
                <a:tc>
                  <a:txBody>
                    <a:bodyPr/>
                    <a:lstStyle/>
                    <a:p>
                      <a:pPr algn="ctr"/>
                      <a:r>
                        <a:rPr lang="vi-VN" sz="2400" dirty="0">
                          <a:latin typeface="+mj-lt"/>
                        </a:rPr>
                        <a:t>E</a:t>
                      </a:r>
                      <a:r>
                        <a:rPr lang="vi-VN" sz="2400" baseline="-25000" dirty="0">
                          <a:latin typeface="+mj-lt"/>
                        </a:rPr>
                        <a:t>b</a:t>
                      </a:r>
                      <a:r>
                        <a:rPr lang="vi-VN" sz="2400" dirty="0">
                          <a:latin typeface="+mj-lt"/>
                        </a:rPr>
                        <a:t>(KJ/mol)</a:t>
                      </a:r>
                    </a:p>
                  </a:txBody>
                  <a:tcPr/>
                </a:tc>
                <a:tc>
                  <a:txBody>
                    <a:bodyPr/>
                    <a:lstStyle/>
                    <a:p>
                      <a:pPr algn="ctr"/>
                      <a:r>
                        <a:rPr lang="vi-VN" sz="2400" dirty="0">
                          <a:latin typeface="+mj-lt"/>
                        </a:rPr>
                        <a:t>Liên kết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sz="2400" dirty="0">
                          <a:latin typeface="+mj-lt"/>
                        </a:rPr>
                        <a:t>E</a:t>
                      </a:r>
                      <a:r>
                        <a:rPr lang="vi-VN" sz="2400" baseline="-25000" dirty="0">
                          <a:latin typeface="+mj-lt"/>
                        </a:rPr>
                        <a:t>b</a:t>
                      </a:r>
                      <a:r>
                        <a:rPr lang="vi-VN" sz="2400" dirty="0">
                          <a:latin typeface="+mj-lt"/>
                        </a:rPr>
                        <a:t>(KJ/mol)</a:t>
                      </a:r>
                    </a:p>
                    <a:p>
                      <a:pPr algn="ctr"/>
                      <a:endParaRPr lang="vi-VN" sz="2400" dirty="0">
                        <a:latin typeface="+mj-lt"/>
                      </a:endParaRPr>
                    </a:p>
                  </a:txBody>
                  <a:tcPr/>
                </a:tc>
                <a:extLst>
                  <a:ext uri="{0D108BD9-81ED-4DB2-BD59-A6C34878D82A}">
                    <a16:rowId xmlns:a16="http://schemas.microsoft.com/office/drawing/2014/main" val="2633565845"/>
                  </a:ext>
                </a:extLst>
              </a:tr>
              <a:tr h="430033">
                <a:tc>
                  <a:txBody>
                    <a:bodyPr/>
                    <a:lstStyle/>
                    <a:p>
                      <a:pPr algn="ctr"/>
                      <a:r>
                        <a:rPr lang="vi-VN" sz="2400" dirty="0">
                          <a:latin typeface="+mj-lt"/>
                        </a:rPr>
                        <a:t>F – F</a:t>
                      </a:r>
                    </a:p>
                  </a:txBody>
                  <a:tcPr/>
                </a:tc>
                <a:tc>
                  <a:txBody>
                    <a:bodyPr/>
                    <a:lstStyle/>
                    <a:p>
                      <a:pPr algn="ctr"/>
                      <a:r>
                        <a:rPr lang="vi-VN" sz="2400" dirty="0">
                          <a:latin typeface="+mj-lt"/>
                        </a:rPr>
                        <a:t>159</a:t>
                      </a:r>
                    </a:p>
                  </a:txBody>
                  <a:tcPr/>
                </a:tc>
                <a:tc>
                  <a:txBody>
                    <a:bodyPr/>
                    <a:lstStyle/>
                    <a:p>
                      <a:pPr algn="ctr"/>
                      <a:r>
                        <a:rPr lang="vi-VN" sz="2400" dirty="0">
                          <a:latin typeface="+mj-lt"/>
                        </a:rPr>
                        <a:t>C – C</a:t>
                      </a:r>
                    </a:p>
                  </a:txBody>
                  <a:tcPr/>
                </a:tc>
                <a:tc>
                  <a:txBody>
                    <a:bodyPr/>
                    <a:lstStyle/>
                    <a:p>
                      <a:pPr algn="ctr"/>
                      <a:r>
                        <a:rPr lang="vi-VN" sz="2400" dirty="0">
                          <a:latin typeface="+mj-lt"/>
                        </a:rPr>
                        <a:t>346</a:t>
                      </a:r>
                    </a:p>
                  </a:txBody>
                  <a:tcPr/>
                </a:tc>
                <a:extLst>
                  <a:ext uri="{0D108BD9-81ED-4DB2-BD59-A6C34878D82A}">
                    <a16:rowId xmlns:a16="http://schemas.microsoft.com/office/drawing/2014/main" val="3743425273"/>
                  </a:ext>
                </a:extLst>
              </a:tr>
              <a:tr h="430033">
                <a:tc>
                  <a:txBody>
                    <a:bodyPr/>
                    <a:lstStyle/>
                    <a:p>
                      <a:pPr algn="ctr"/>
                      <a:r>
                        <a:rPr lang="vi-VN" sz="2400" dirty="0">
                          <a:latin typeface="+mj-lt"/>
                        </a:rPr>
                        <a:t>Cl – Cl</a:t>
                      </a:r>
                    </a:p>
                  </a:txBody>
                  <a:tcPr/>
                </a:tc>
                <a:tc>
                  <a:txBody>
                    <a:bodyPr/>
                    <a:lstStyle/>
                    <a:p>
                      <a:pPr algn="ctr"/>
                      <a:r>
                        <a:rPr lang="vi-VN" sz="2400" dirty="0">
                          <a:latin typeface="+mj-lt"/>
                        </a:rPr>
                        <a:t>243</a:t>
                      </a:r>
                    </a:p>
                  </a:txBody>
                  <a:tcPr/>
                </a:tc>
                <a:tc>
                  <a:txBody>
                    <a:bodyPr/>
                    <a:lstStyle/>
                    <a:p>
                      <a:pPr algn="ctr"/>
                      <a:r>
                        <a:rPr lang="vi-VN" sz="2400" dirty="0">
                          <a:latin typeface="+mj-lt"/>
                        </a:rPr>
                        <a:t>C = C</a:t>
                      </a:r>
                    </a:p>
                  </a:txBody>
                  <a:tcPr/>
                </a:tc>
                <a:tc>
                  <a:txBody>
                    <a:bodyPr/>
                    <a:lstStyle/>
                    <a:p>
                      <a:pPr algn="ctr"/>
                      <a:r>
                        <a:rPr lang="vi-VN" sz="2400" dirty="0">
                          <a:latin typeface="+mj-lt"/>
                        </a:rPr>
                        <a:t>612</a:t>
                      </a:r>
                    </a:p>
                  </a:txBody>
                  <a:tcPr/>
                </a:tc>
                <a:extLst>
                  <a:ext uri="{0D108BD9-81ED-4DB2-BD59-A6C34878D82A}">
                    <a16:rowId xmlns:a16="http://schemas.microsoft.com/office/drawing/2014/main" val="1787846012"/>
                  </a:ext>
                </a:extLst>
              </a:tr>
              <a:tr h="430033">
                <a:tc>
                  <a:txBody>
                    <a:bodyPr/>
                    <a:lstStyle/>
                    <a:p>
                      <a:pPr algn="ctr"/>
                      <a:r>
                        <a:rPr lang="vi-VN" sz="2400" dirty="0">
                          <a:latin typeface="+mj-lt"/>
                        </a:rPr>
                        <a:t>Br – Br</a:t>
                      </a:r>
                    </a:p>
                  </a:txBody>
                  <a:tcPr/>
                </a:tc>
                <a:tc>
                  <a:txBody>
                    <a:bodyPr/>
                    <a:lstStyle/>
                    <a:p>
                      <a:pPr algn="ctr"/>
                      <a:r>
                        <a:rPr lang="vi-VN" sz="2400" dirty="0">
                          <a:latin typeface="+mj-lt"/>
                        </a:rPr>
                        <a:t>193</a:t>
                      </a:r>
                    </a:p>
                  </a:txBody>
                  <a:tcPr/>
                </a:tc>
                <a:tc>
                  <a:txBody>
                    <a:bodyPr/>
                    <a:lstStyle/>
                    <a:p>
                      <a:pPr algn="ctr"/>
                      <a:r>
                        <a:rPr lang="vi-VN" sz="2400" dirty="0">
                          <a:latin typeface="+mj-lt"/>
                        </a:rPr>
                        <a:t>C = C</a:t>
                      </a:r>
                    </a:p>
                  </a:txBody>
                  <a:tcPr/>
                </a:tc>
                <a:tc>
                  <a:txBody>
                    <a:bodyPr/>
                    <a:lstStyle/>
                    <a:p>
                      <a:pPr algn="ctr"/>
                      <a:r>
                        <a:rPr lang="vi-VN" sz="2400" dirty="0">
                          <a:latin typeface="+mj-lt"/>
                        </a:rPr>
                        <a:t>839</a:t>
                      </a:r>
                    </a:p>
                  </a:txBody>
                  <a:tcPr/>
                </a:tc>
                <a:extLst>
                  <a:ext uri="{0D108BD9-81ED-4DB2-BD59-A6C34878D82A}">
                    <a16:rowId xmlns:a16="http://schemas.microsoft.com/office/drawing/2014/main" val="1730268571"/>
                  </a:ext>
                </a:extLst>
              </a:tr>
              <a:tr h="430033">
                <a:tc>
                  <a:txBody>
                    <a:bodyPr/>
                    <a:lstStyle/>
                    <a:p>
                      <a:pPr algn="ctr"/>
                      <a:r>
                        <a:rPr lang="vi-VN" sz="2400" dirty="0">
                          <a:latin typeface="+mj-lt"/>
                        </a:rPr>
                        <a:t>I – I</a:t>
                      </a:r>
                    </a:p>
                  </a:txBody>
                  <a:tcPr/>
                </a:tc>
                <a:tc>
                  <a:txBody>
                    <a:bodyPr/>
                    <a:lstStyle/>
                    <a:p>
                      <a:pPr algn="ctr"/>
                      <a:r>
                        <a:rPr lang="vi-VN" sz="2400" dirty="0">
                          <a:latin typeface="+mj-lt"/>
                        </a:rPr>
                        <a:t>151</a:t>
                      </a:r>
                    </a:p>
                  </a:txBody>
                  <a:tcPr/>
                </a:tc>
                <a:tc>
                  <a:txBody>
                    <a:bodyPr/>
                    <a:lstStyle/>
                    <a:p>
                      <a:pPr algn="ctr"/>
                      <a:r>
                        <a:rPr lang="vi-VN" sz="2400" dirty="0">
                          <a:latin typeface="+mj-lt"/>
                        </a:rPr>
                        <a:t>C – H</a:t>
                      </a:r>
                    </a:p>
                  </a:txBody>
                  <a:tcPr/>
                </a:tc>
                <a:tc>
                  <a:txBody>
                    <a:bodyPr/>
                    <a:lstStyle/>
                    <a:p>
                      <a:pPr algn="ctr"/>
                      <a:r>
                        <a:rPr lang="vi-VN" sz="2400" dirty="0">
                          <a:latin typeface="+mj-lt"/>
                        </a:rPr>
                        <a:t>418</a:t>
                      </a:r>
                    </a:p>
                  </a:txBody>
                  <a:tcPr/>
                </a:tc>
                <a:extLst>
                  <a:ext uri="{0D108BD9-81ED-4DB2-BD59-A6C34878D82A}">
                    <a16:rowId xmlns:a16="http://schemas.microsoft.com/office/drawing/2014/main" val="2838830567"/>
                  </a:ext>
                </a:extLst>
              </a:tr>
              <a:tr h="430033">
                <a:tc>
                  <a:txBody>
                    <a:bodyPr/>
                    <a:lstStyle/>
                    <a:p>
                      <a:pPr algn="ctr"/>
                      <a:r>
                        <a:rPr lang="vi-VN" sz="2400" dirty="0">
                          <a:latin typeface="+mj-lt"/>
                        </a:rPr>
                        <a:t>H – F</a:t>
                      </a:r>
                    </a:p>
                  </a:txBody>
                  <a:tcPr/>
                </a:tc>
                <a:tc>
                  <a:txBody>
                    <a:bodyPr/>
                    <a:lstStyle/>
                    <a:p>
                      <a:pPr algn="ctr"/>
                      <a:r>
                        <a:rPr lang="vi-VN" sz="2400" dirty="0">
                          <a:latin typeface="+mj-lt"/>
                        </a:rPr>
                        <a:t>569</a:t>
                      </a:r>
                    </a:p>
                  </a:txBody>
                  <a:tcPr/>
                </a:tc>
                <a:tc>
                  <a:txBody>
                    <a:bodyPr/>
                    <a:lstStyle/>
                    <a:p>
                      <a:pPr algn="ctr"/>
                      <a:r>
                        <a:rPr lang="vi-VN" sz="2400" dirty="0">
                          <a:latin typeface="+mj-lt"/>
                        </a:rPr>
                        <a:t>C = O</a:t>
                      </a:r>
                    </a:p>
                  </a:txBody>
                  <a:tcPr/>
                </a:tc>
                <a:tc>
                  <a:txBody>
                    <a:bodyPr/>
                    <a:lstStyle/>
                    <a:p>
                      <a:pPr algn="ctr"/>
                      <a:r>
                        <a:rPr lang="vi-VN" sz="2400" dirty="0">
                          <a:latin typeface="+mj-lt"/>
                        </a:rPr>
                        <a:t>732</a:t>
                      </a:r>
                    </a:p>
                  </a:txBody>
                  <a:tcPr/>
                </a:tc>
                <a:extLst>
                  <a:ext uri="{0D108BD9-81ED-4DB2-BD59-A6C34878D82A}">
                    <a16:rowId xmlns:a16="http://schemas.microsoft.com/office/drawing/2014/main" val="1548650290"/>
                  </a:ext>
                </a:extLst>
              </a:tr>
              <a:tr h="430033">
                <a:tc>
                  <a:txBody>
                    <a:bodyPr/>
                    <a:lstStyle/>
                    <a:p>
                      <a:pPr algn="ctr"/>
                      <a:r>
                        <a:rPr lang="vi-VN" sz="2400" dirty="0">
                          <a:latin typeface="+mj-lt"/>
                        </a:rPr>
                        <a:t>H – Cl</a:t>
                      </a:r>
                    </a:p>
                  </a:txBody>
                  <a:tcPr/>
                </a:tc>
                <a:tc>
                  <a:txBody>
                    <a:bodyPr/>
                    <a:lstStyle/>
                    <a:p>
                      <a:pPr algn="ctr"/>
                      <a:r>
                        <a:rPr lang="vi-VN" sz="2400" dirty="0">
                          <a:latin typeface="+mj-lt"/>
                        </a:rPr>
                        <a:t>432</a:t>
                      </a:r>
                    </a:p>
                  </a:txBody>
                  <a:tcPr/>
                </a:tc>
                <a:tc>
                  <a:txBody>
                    <a:bodyPr/>
                    <a:lstStyle/>
                    <a:p>
                      <a:pPr algn="ctr"/>
                      <a:r>
                        <a:rPr lang="vi-VN" sz="2400" dirty="0">
                          <a:latin typeface="+mj-lt"/>
                        </a:rPr>
                        <a:t>O = O</a:t>
                      </a:r>
                    </a:p>
                  </a:txBody>
                  <a:tcPr/>
                </a:tc>
                <a:tc>
                  <a:txBody>
                    <a:bodyPr/>
                    <a:lstStyle/>
                    <a:p>
                      <a:pPr algn="ctr"/>
                      <a:r>
                        <a:rPr lang="vi-VN" sz="2400" dirty="0">
                          <a:latin typeface="+mj-lt"/>
                        </a:rPr>
                        <a:t>494</a:t>
                      </a:r>
                    </a:p>
                  </a:txBody>
                  <a:tcPr/>
                </a:tc>
                <a:extLst>
                  <a:ext uri="{0D108BD9-81ED-4DB2-BD59-A6C34878D82A}">
                    <a16:rowId xmlns:a16="http://schemas.microsoft.com/office/drawing/2014/main" val="1711063183"/>
                  </a:ext>
                </a:extLst>
              </a:tr>
              <a:tr h="430033">
                <a:tc>
                  <a:txBody>
                    <a:bodyPr/>
                    <a:lstStyle/>
                    <a:p>
                      <a:pPr algn="ctr"/>
                      <a:r>
                        <a:rPr lang="vi-VN" sz="2400" dirty="0">
                          <a:latin typeface="+mj-lt"/>
                        </a:rPr>
                        <a:t>H – Br</a:t>
                      </a:r>
                    </a:p>
                  </a:txBody>
                  <a:tcPr/>
                </a:tc>
                <a:tc>
                  <a:txBody>
                    <a:bodyPr/>
                    <a:lstStyle/>
                    <a:p>
                      <a:pPr algn="ctr"/>
                      <a:r>
                        <a:rPr lang="vi-VN" sz="2400" dirty="0">
                          <a:latin typeface="+mj-lt"/>
                        </a:rPr>
                        <a:t>366</a:t>
                      </a:r>
                    </a:p>
                  </a:txBody>
                  <a:tcPr/>
                </a:tc>
                <a:tc>
                  <a:txBody>
                    <a:bodyPr/>
                    <a:lstStyle/>
                    <a:p>
                      <a:pPr algn="ctr"/>
                      <a:r>
                        <a:rPr lang="vi-VN" sz="2400" dirty="0">
                          <a:latin typeface="+mj-lt"/>
                        </a:rPr>
                        <a:t>N = N</a:t>
                      </a:r>
                    </a:p>
                  </a:txBody>
                  <a:tcPr/>
                </a:tc>
                <a:tc>
                  <a:txBody>
                    <a:bodyPr/>
                    <a:lstStyle/>
                    <a:p>
                      <a:pPr algn="ctr"/>
                      <a:r>
                        <a:rPr lang="vi-VN" sz="2400" dirty="0">
                          <a:latin typeface="+mj-lt"/>
                        </a:rPr>
                        <a:t>945</a:t>
                      </a:r>
                    </a:p>
                  </a:txBody>
                  <a:tcPr/>
                </a:tc>
                <a:extLst>
                  <a:ext uri="{0D108BD9-81ED-4DB2-BD59-A6C34878D82A}">
                    <a16:rowId xmlns:a16="http://schemas.microsoft.com/office/drawing/2014/main" val="3456250224"/>
                  </a:ext>
                </a:extLst>
              </a:tr>
              <a:tr h="430033">
                <a:tc>
                  <a:txBody>
                    <a:bodyPr/>
                    <a:lstStyle/>
                    <a:p>
                      <a:pPr algn="ctr"/>
                      <a:r>
                        <a:rPr lang="vi-VN" sz="2400" dirty="0">
                          <a:latin typeface="+mj-lt"/>
                        </a:rPr>
                        <a:t>H – I</a:t>
                      </a:r>
                    </a:p>
                  </a:txBody>
                  <a:tcPr/>
                </a:tc>
                <a:tc>
                  <a:txBody>
                    <a:bodyPr/>
                    <a:lstStyle/>
                    <a:p>
                      <a:pPr algn="ctr"/>
                      <a:r>
                        <a:rPr lang="vi-VN" sz="2400" dirty="0">
                          <a:latin typeface="+mj-lt"/>
                        </a:rPr>
                        <a:t>299</a:t>
                      </a:r>
                    </a:p>
                  </a:txBody>
                  <a:tcPr/>
                </a:tc>
                <a:tc>
                  <a:txBody>
                    <a:bodyPr/>
                    <a:lstStyle/>
                    <a:p>
                      <a:pPr algn="ctr"/>
                      <a:r>
                        <a:rPr lang="vi-VN" sz="2400" dirty="0">
                          <a:latin typeface="+mj-lt"/>
                        </a:rPr>
                        <a:t>N – H</a:t>
                      </a:r>
                    </a:p>
                  </a:txBody>
                  <a:tcPr/>
                </a:tc>
                <a:tc>
                  <a:txBody>
                    <a:bodyPr/>
                    <a:lstStyle/>
                    <a:p>
                      <a:pPr algn="ctr"/>
                      <a:r>
                        <a:rPr lang="vi-VN" sz="2400" dirty="0">
                          <a:latin typeface="+mj-lt"/>
                        </a:rPr>
                        <a:t>386</a:t>
                      </a:r>
                    </a:p>
                  </a:txBody>
                  <a:tcPr/>
                </a:tc>
                <a:extLst>
                  <a:ext uri="{0D108BD9-81ED-4DB2-BD59-A6C34878D82A}">
                    <a16:rowId xmlns:a16="http://schemas.microsoft.com/office/drawing/2014/main" val="3205689114"/>
                  </a:ext>
                </a:extLst>
              </a:tr>
              <a:tr h="430033">
                <a:tc>
                  <a:txBody>
                    <a:bodyPr/>
                    <a:lstStyle/>
                    <a:p>
                      <a:pPr algn="ctr"/>
                      <a:r>
                        <a:rPr lang="vi-VN" sz="2400" dirty="0">
                          <a:latin typeface="+mj-lt"/>
                        </a:rPr>
                        <a:t>H – H</a:t>
                      </a:r>
                    </a:p>
                  </a:txBody>
                  <a:tcPr/>
                </a:tc>
                <a:tc>
                  <a:txBody>
                    <a:bodyPr/>
                    <a:lstStyle/>
                    <a:p>
                      <a:pPr algn="ctr"/>
                      <a:r>
                        <a:rPr lang="vi-VN" sz="2400" dirty="0">
                          <a:latin typeface="+mj-lt"/>
                        </a:rPr>
                        <a:t>436</a:t>
                      </a:r>
                    </a:p>
                  </a:txBody>
                  <a:tcPr/>
                </a:tc>
                <a:tc>
                  <a:txBody>
                    <a:bodyPr/>
                    <a:lstStyle/>
                    <a:p>
                      <a:pPr algn="ctr"/>
                      <a:r>
                        <a:rPr lang="vi-VN" sz="2400" dirty="0">
                          <a:latin typeface="+mj-lt"/>
                        </a:rPr>
                        <a:t>O – H</a:t>
                      </a:r>
                    </a:p>
                  </a:txBody>
                  <a:tcPr/>
                </a:tc>
                <a:tc>
                  <a:txBody>
                    <a:bodyPr/>
                    <a:lstStyle/>
                    <a:p>
                      <a:pPr algn="ctr"/>
                      <a:r>
                        <a:rPr lang="vi-VN" sz="2400" dirty="0">
                          <a:latin typeface="+mj-lt"/>
                        </a:rPr>
                        <a:t>459</a:t>
                      </a:r>
                    </a:p>
                  </a:txBody>
                  <a:tcPr/>
                </a:tc>
                <a:extLst>
                  <a:ext uri="{0D108BD9-81ED-4DB2-BD59-A6C34878D82A}">
                    <a16:rowId xmlns:a16="http://schemas.microsoft.com/office/drawing/2014/main" val="1587544530"/>
                  </a:ext>
                </a:extLst>
              </a:tr>
            </a:tbl>
          </a:graphicData>
        </a:graphic>
      </p:graphicFrame>
      <p:sp>
        <p:nvSpPr>
          <p:cNvPr id="13" name="TextBox 12">
            <a:extLst>
              <a:ext uri="{FF2B5EF4-FFF2-40B4-BE49-F238E27FC236}">
                <a16:creationId xmlns:a16="http://schemas.microsoft.com/office/drawing/2014/main" id="{EFB4F53C-72B6-4DAC-BCFF-B99F7B94A36D}"/>
              </a:ext>
            </a:extLst>
          </p:cNvPr>
          <p:cNvSpPr txBox="1"/>
          <p:nvPr/>
        </p:nvSpPr>
        <p:spPr>
          <a:xfrm>
            <a:off x="805523" y="695201"/>
            <a:ext cx="11578841" cy="523220"/>
          </a:xfrm>
          <a:prstGeom prst="rect">
            <a:avLst/>
          </a:prstGeom>
          <a:noFill/>
        </p:spPr>
        <p:txBody>
          <a:bodyPr wrap="square">
            <a:spAutoFit/>
          </a:bodyPr>
          <a:lstStyle/>
          <a:p>
            <a:pPr algn="ctr"/>
            <a:r>
              <a:rPr lang="vi-VN" sz="2800" b="0" i="0" dirty="0">
                <a:effectLst/>
                <a:latin typeface="+mj-lt"/>
              </a:rPr>
              <a:t>Bảng Năng lượng liên kết trung bình của một số liên kết hoá học(*)</a:t>
            </a:r>
            <a:endParaRPr lang="vi-VN" sz="2800" dirty="0">
              <a:latin typeface="+mj-lt"/>
            </a:endParaRPr>
          </a:p>
        </p:txBody>
      </p:sp>
      <p:sp>
        <p:nvSpPr>
          <p:cNvPr id="15" name="TextBox 14">
            <a:extLst>
              <a:ext uri="{FF2B5EF4-FFF2-40B4-BE49-F238E27FC236}">
                <a16:creationId xmlns:a16="http://schemas.microsoft.com/office/drawing/2014/main" id="{D5B85989-B5A3-4846-9BAC-976EDAFD4DB5}"/>
              </a:ext>
            </a:extLst>
          </p:cNvPr>
          <p:cNvSpPr txBox="1"/>
          <p:nvPr/>
        </p:nvSpPr>
        <p:spPr>
          <a:xfrm>
            <a:off x="450376" y="6027003"/>
            <a:ext cx="11741624" cy="830997"/>
          </a:xfrm>
          <a:prstGeom prst="rect">
            <a:avLst/>
          </a:prstGeom>
          <a:noFill/>
        </p:spPr>
        <p:txBody>
          <a:bodyPr wrap="square">
            <a:spAutoFit/>
          </a:bodyPr>
          <a:lstStyle/>
          <a:p>
            <a:pPr algn="ctr"/>
            <a:r>
              <a:rPr lang="vi-VN" sz="2400" b="0" i="0" dirty="0">
                <a:effectLst/>
                <a:latin typeface="Times New Roman" panose="02020603050405020304" pitchFamily="18" charset="0"/>
                <a:cs typeface="Times New Roman" panose="02020603050405020304" pitchFamily="18" charset="0"/>
              </a:rPr>
              <a:t>Năng lượng liên kết đặc trưng cho độ bền của liên kết. Năng lượng liên kết càng lớn thì liên kết càng bền và phân tử càng khó bị phân huỷ.</a:t>
            </a:r>
            <a:endParaRPr lang="vi-V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1366023"/>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p:nvPr/>
        </p:nvSpPr>
        <p:spPr>
          <a:xfrm>
            <a:off x="0" y="0"/>
            <a:ext cx="12192000" cy="1224951"/>
          </a:xfrm>
          <a:prstGeom prst="rect">
            <a:avLst/>
          </a:prstGeom>
          <a:gradFill>
            <a:gsLst>
              <a:gs pos="0">
                <a:srgbClr val="FC86A9"/>
              </a:gs>
              <a:gs pos="15000">
                <a:srgbClr val="FC86A9"/>
              </a:gs>
              <a:gs pos="49000">
                <a:srgbClr val="F39F6C"/>
              </a:gs>
              <a:gs pos="99000">
                <a:srgbClr val="FCE45C"/>
              </a:gs>
              <a:gs pos="100000">
                <a:srgbClr val="FCE45C"/>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a:solidFill>
                  <a:srgbClr val="140464"/>
                </a:solidFill>
                <a:latin typeface="Times New Roman" panose="02020603050405020304" pitchFamily="18" charset="0"/>
                <a:ea typeface="Calibri"/>
                <a:cs typeface="Times New Roman" panose="02020603050405020304" pitchFamily="18" charset="0"/>
                <a:sym typeface="Calibri"/>
              </a:rPr>
              <a:t>VẬN DỤNG</a:t>
            </a:r>
            <a:endParaRPr sz="4000" b="1">
              <a:solidFill>
                <a:srgbClr val="140464"/>
              </a:solidFill>
              <a:latin typeface="Times New Roman" panose="02020603050405020304" pitchFamily="18" charset="0"/>
              <a:ea typeface="Calibri"/>
              <a:cs typeface="Times New Roman" panose="02020603050405020304" pitchFamily="18" charset="0"/>
              <a:sym typeface="Calibri"/>
            </a:endParaRPr>
          </a:p>
        </p:txBody>
      </p:sp>
      <p:sp>
        <p:nvSpPr>
          <p:cNvPr id="2" name="Rectangle 1"/>
          <p:cNvSpPr/>
          <p:nvPr/>
        </p:nvSpPr>
        <p:spPr>
          <a:xfrm>
            <a:off x="659641" y="1383754"/>
            <a:ext cx="11036489" cy="4901855"/>
          </a:xfrm>
          <a:prstGeom prst="rect">
            <a:avLst/>
          </a:prstGeom>
        </p:spPr>
        <p:txBody>
          <a:bodyPr wrap="square">
            <a:spAutoFit/>
          </a:bodyPr>
          <a:lstStyle/>
          <a:p>
            <a:pPr marL="457200">
              <a:lnSpc>
                <a:spcPct val="107000"/>
              </a:lnSpc>
              <a:spcAft>
                <a:spcPts val="0"/>
              </a:spcAft>
            </a:pPr>
            <a:r>
              <a:rPr lang="en-US" sz="3200" b="1">
                <a:effectLst/>
                <a:latin typeface="Times New Roman" panose="02020603050405020304" pitchFamily="18" charset="0"/>
                <a:ea typeface="Calibri" panose="020F0502020204030204" pitchFamily="34" charset="0"/>
                <a:cs typeface="Times New Roman" panose="02020603050405020304" pitchFamily="18" charset="0"/>
              </a:rPr>
              <a:t>Câu 1:</a:t>
            </a:r>
            <a:r>
              <a:rPr lang="en-US" sz="3200">
                <a:effectLst/>
                <a:latin typeface="Times New Roman" panose="02020603050405020304" pitchFamily="18" charset="0"/>
                <a:ea typeface="Calibri" panose="020F0502020204030204" pitchFamily="34" charset="0"/>
                <a:cs typeface="Times New Roman" panose="02020603050405020304" pitchFamily="18" charset="0"/>
              </a:rPr>
              <a:t> Kể tên các hợp chất cộng hóa trị. Chúng ở trạng thái, rắn, lỏng hay khí? Các trạng thái này có liên quan gì đến khối lượng phân tử của mỗi chất?</a:t>
            </a:r>
          </a:p>
          <a:p>
            <a:pPr marL="457200">
              <a:lnSpc>
                <a:spcPct val="107000"/>
              </a:lnSpc>
              <a:spcAft>
                <a:spcPts val="0"/>
              </a:spcAft>
            </a:pPr>
            <a:r>
              <a:rPr lang="en-US" sz="3200" b="1">
                <a:effectLst/>
                <a:latin typeface="Times New Roman" panose="02020603050405020304" pitchFamily="18" charset="0"/>
                <a:ea typeface="Calibri" panose="020F0502020204030204" pitchFamily="34" charset="0"/>
                <a:cs typeface="Times New Roman" panose="02020603050405020304" pitchFamily="18" charset="0"/>
              </a:rPr>
              <a:t>Câu 2:</a:t>
            </a:r>
            <a:r>
              <a:rPr lang="en-US" sz="3200">
                <a:effectLst/>
                <a:latin typeface="Times New Roman" panose="02020603050405020304" pitchFamily="18" charset="0"/>
                <a:ea typeface="Calibri" panose="020F0502020204030204" pitchFamily="34" charset="0"/>
                <a:cs typeface="Times New Roman" panose="02020603050405020304" pitchFamily="18" charset="0"/>
              </a:rPr>
              <a:t> Nước đá có dễ nóng chảy không? Khi đun nóng thì đường dễ nóng chảy hay khó nóng chảy? Vì sao?</a:t>
            </a:r>
          </a:p>
          <a:p>
            <a:pPr marL="457200">
              <a:lnSpc>
                <a:spcPct val="107000"/>
              </a:lnSpc>
              <a:spcAft>
                <a:spcPts val="800"/>
              </a:spcAft>
            </a:pPr>
            <a:r>
              <a:rPr lang="en-US" sz="3200" b="1">
                <a:effectLst/>
                <a:latin typeface="Times New Roman" panose="02020603050405020304" pitchFamily="18" charset="0"/>
                <a:ea typeface="Calibri" panose="020F0502020204030204" pitchFamily="34" charset="0"/>
                <a:cs typeface="Times New Roman" panose="02020603050405020304" pitchFamily="18" charset="0"/>
              </a:rPr>
              <a:t>Câu 3: </a:t>
            </a:r>
            <a:r>
              <a:rPr lang="en-US" sz="3200">
                <a:effectLst/>
                <a:latin typeface="Times New Roman" panose="02020603050405020304" pitchFamily="18" charset="0"/>
                <a:ea typeface="Calibri" panose="020F0502020204030204" pitchFamily="34" charset="0"/>
                <a:cs typeface="Times New Roman" panose="02020603050405020304" pitchFamily="18" charset="0"/>
              </a:rPr>
              <a:t>Vì sao ethanol và đường có thể tan trong nước, còn xăng và dầu hỏa thì khó tan?</a:t>
            </a:r>
          </a:p>
          <a:p>
            <a:pPr>
              <a:lnSpc>
                <a:spcPct val="107000"/>
              </a:lnSpc>
              <a:spcAft>
                <a:spcPts val="0"/>
              </a:spcAft>
            </a:pPr>
            <a:r>
              <a:rPr lang="en-US" sz="320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a:effectLst/>
                <a:latin typeface="Times New Roman" panose="02020603050405020304" pitchFamily="18" charset="0"/>
                <a:ea typeface="Calibri" panose="020F0502020204030204" pitchFamily="34" charset="0"/>
                <a:cs typeface="Times New Roman" panose="02020603050405020304" pitchFamily="18" charset="0"/>
              </a:rPr>
              <a:t>Câu 4: </a:t>
            </a:r>
            <a:r>
              <a:rPr lang="en-US" sz="3200">
                <a:effectLst/>
                <a:latin typeface="Times New Roman" panose="02020603050405020304" pitchFamily="18" charset="0"/>
                <a:ea typeface="Calibri" panose="020F0502020204030204" pitchFamily="34" charset="0"/>
                <a:cs typeface="Times New Roman" panose="02020603050405020304" pitchFamily="18" charset="0"/>
              </a:rPr>
              <a:t>Vì sao dung dịch HCl có thể dẫn điện, nhưng dầu hỏa và xăng không dẫn điện?</a:t>
            </a:r>
          </a:p>
        </p:txBody>
      </p:sp>
    </p:spTree>
    <p:extLst>
      <p:ext uri="{BB962C8B-B14F-4D97-AF65-F5344CB8AC3E}">
        <p14:creationId xmlns:p14="http://schemas.microsoft.com/office/powerpoint/2010/main" val="3574742637"/>
      </p:ext>
    </p:extLst>
  </p:cSld>
  <p:clrMapOvr>
    <a:masterClrMapping/>
  </p:clrMapOvr>
  <p:transition spd="slow">
    <p:push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EB893B3-7F50-495A-B2BF-2909ADF8AE85}"/>
              </a:ext>
            </a:extLst>
          </p:cNvPr>
          <p:cNvSpPr/>
          <p:nvPr/>
        </p:nvSpPr>
        <p:spPr>
          <a:xfrm>
            <a:off x="10287000" y="0"/>
            <a:ext cx="1905000" cy="6858000"/>
          </a:xfrm>
          <a:prstGeom prst="rect">
            <a:avLst/>
          </a:prstGeom>
          <a:solidFill>
            <a:srgbClr val="E1D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endParaRPr>
          </a:p>
        </p:txBody>
      </p:sp>
      <p:sp>
        <p:nvSpPr>
          <p:cNvPr id="5" name="Rectangle 4">
            <a:extLst>
              <a:ext uri="{FF2B5EF4-FFF2-40B4-BE49-F238E27FC236}">
                <a16:creationId xmlns:a16="http://schemas.microsoft.com/office/drawing/2014/main" id="{4418032A-75E6-411C-91F3-0E580F53026D}"/>
              </a:ext>
            </a:extLst>
          </p:cNvPr>
          <p:cNvSpPr/>
          <p:nvPr/>
        </p:nvSpPr>
        <p:spPr>
          <a:xfrm>
            <a:off x="2895600" y="5589018"/>
            <a:ext cx="6307874" cy="254000"/>
          </a:xfrm>
          <a:prstGeom prst="rect">
            <a:avLst/>
          </a:prstGeom>
          <a:solidFill>
            <a:srgbClr val="726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endParaRPr>
          </a:p>
        </p:txBody>
      </p:sp>
      <p:sp>
        <p:nvSpPr>
          <p:cNvPr id="2" name="TextBox 2"/>
          <p:cNvSpPr txBox="1"/>
          <p:nvPr/>
        </p:nvSpPr>
        <p:spPr>
          <a:xfrm>
            <a:off x="2057400" y="3404769"/>
            <a:ext cx="8077200" cy="1757341"/>
          </a:xfrm>
          <a:prstGeom prst="rect">
            <a:avLst/>
          </a:prstGeom>
        </p:spPr>
        <p:txBody>
          <a:bodyPr wrap="square" lIns="0" tIns="0" rIns="0" bIns="0" rtlCol="0" anchor="t">
            <a:spAutoFit/>
          </a:bodyPr>
          <a:lstStyle/>
          <a:p>
            <a:pPr algn="ctr">
              <a:lnSpc>
                <a:spcPct val="110000"/>
              </a:lnSpc>
            </a:pPr>
            <a:r>
              <a:rPr lang="en-US" sz="5400" b="1" spc="-100" dirty="0">
                <a:solidFill>
                  <a:srgbClr val="C00000"/>
                </a:solidFill>
                <a:latin typeface="Times New Roman" panose="02020603050405020304" pitchFamily="18" charset="0"/>
              </a:rPr>
              <a:t>CẢM ƠN CÁC EM</a:t>
            </a:r>
          </a:p>
          <a:p>
            <a:pPr algn="ctr">
              <a:lnSpc>
                <a:spcPct val="110000"/>
              </a:lnSpc>
            </a:pPr>
            <a:r>
              <a:rPr lang="en-US" sz="5400" b="1" spc="-100" dirty="0">
                <a:solidFill>
                  <a:srgbClr val="C00000"/>
                </a:solidFill>
                <a:latin typeface="Times New Roman" panose="02020603050405020304" pitchFamily="18" charset="0"/>
              </a:rPr>
              <a:t>ĐÃ CHÚ Ý LẮNG NGHE</a:t>
            </a:r>
          </a:p>
        </p:txBody>
      </p:sp>
      <p:sp>
        <p:nvSpPr>
          <p:cNvPr id="4" name="AutoShape 4"/>
          <p:cNvSpPr/>
          <p:nvPr/>
        </p:nvSpPr>
        <p:spPr>
          <a:xfrm>
            <a:off x="2988527" y="5417390"/>
            <a:ext cx="6214947" cy="0"/>
          </a:xfrm>
          <a:prstGeom prst="line">
            <a:avLst/>
          </a:prstGeom>
          <a:ln w="38100" cap="flat">
            <a:solidFill>
              <a:srgbClr val="726753"/>
            </a:solidFill>
            <a:prstDash val="solid"/>
            <a:headEnd type="none" w="sm" len="sm"/>
            <a:tailEnd type="none" w="sm" len="sm"/>
          </a:ln>
        </p:spPr>
        <p:txBody>
          <a:bodyPr/>
          <a:lstStyle/>
          <a:p>
            <a:endParaRPr lang="en-US" sz="1200" dirty="0">
              <a:latin typeface="Times New Roman" panose="02020603050405020304" pitchFamily="18" charset="0"/>
            </a:endParaRPr>
          </a:p>
        </p:txBody>
      </p:sp>
      <p:sp>
        <p:nvSpPr>
          <p:cNvPr id="8" name="Rectangle 7">
            <a:extLst>
              <a:ext uri="{FF2B5EF4-FFF2-40B4-BE49-F238E27FC236}">
                <a16:creationId xmlns:a16="http://schemas.microsoft.com/office/drawing/2014/main" id="{A30D9CFD-14D9-45EE-BDE2-BA0FCBBF66BD}"/>
              </a:ext>
            </a:extLst>
          </p:cNvPr>
          <p:cNvSpPr/>
          <p:nvPr/>
        </p:nvSpPr>
        <p:spPr>
          <a:xfrm>
            <a:off x="0" y="0"/>
            <a:ext cx="1905000" cy="6858000"/>
          </a:xfrm>
          <a:prstGeom prst="rect">
            <a:avLst/>
          </a:prstGeom>
          <a:solidFill>
            <a:srgbClr val="E1D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endParaRPr>
          </a:p>
        </p:txBody>
      </p:sp>
      <p:sp>
        <p:nvSpPr>
          <p:cNvPr id="10" name="Rectangle 9">
            <a:extLst>
              <a:ext uri="{FF2B5EF4-FFF2-40B4-BE49-F238E27FC236}">
                <a16:creationId xmlns:a16="http://schemas.microsoft.com/office/drawing/2014/main" id="{071A2810-6434-48B6-B73F-4AB7D56693A2}"/>
              </a:ext>
            </a:extLst>
          </p:cNvPr>
          <p:cNvSpPr/>
          <p:nvPr/>
        </p:nvSpPr>
        <p:spPr>
          <a:xfrm>
            <a:off x="-1" y="0"/>
            <a:ext cx="685801" cy="6858000"/>
          </a:xfrm>
          <a:prstGeom prst="rect">
            <a:avLst/>
          </a:prstGeom>
          <a:solidFill>
            <a:srgbClr val="726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endParaRPr>
          </a:p>
        </p:txBody>
      </p:sp>
      <p:sp>
        <p:nvSpPr>
          <p:cNvPr id="12" name="Rectangle 11">
            <a:extLst>
              <a:ext uri="{FF2B5EF4-FFF2-40B4-BE49-F238E27FC236}">
                <a16:creationId xmlns:a16="http://schemas.microsoft.com/office/drawing/2014/main" id="{338BAC73-ABE9-46C9-B6DB-F4B3FD8AE6E6}"/>
              </a:ext>
            </a:extLst>
          </p:cNvPr>
          <p:cNvSpPr/>
          <p:nvPr/>
        </p:nvSpPr>
        <p:spPr>
          <a:xfrm>
            <a:off x="11506200" y="0"/>
            <a:ext cx="685800" cy="6858000"/>
          </a:xfrm>
          <a:prstGeom prst="rect">
            <a:avLst/>
          </a:prstGeom>
          <a:solidFill>
            <a:srgbClr val="726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endParaRPr>
          </a:p>
        </p:txBody>
      </p:sp>
      <p:pic>
        <p:nvPicPr>
          <p:cNvPr id="13" name="Picture 2" descr="Download and share Aesthetic Leaves Transparent Background, Cartoon. Seach  more similar FREE transparent … | Watercolor leaves, Watercolor art,  Watercolor paintings">
            <a:extLst>
              <a:ext uri="{FF2B5EF4-FFF2-40B4-BE49-F238E27FC236}">
                <a16:creationId xmlns:a16="http://schemas.microsoft.com/office/drawing/2014/main" id="{B59D66B8-6E52-46A6-BF42-C3F8686E5A5F}"/>
              </a:ext>
            </a:extLst>
          </p:cNvPr>
          <p:cNvPicPr>
            <a:picLocks noChangeAspect="1" noChangeArrowheads="1"/>
          </p:cNvPicPr>
          <p:nvPr/>
        </p:nvPicPr>
        <p:blipFill>
          <a:blip r:embed="rId2" cstate="print">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07006" y="1334125"/>
            <a:ext cx="2683352" cy="488841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Download and share Aesthetic Leaves Transparent Background, Cartoon. Seach  more similar FREE transparent … | Watercolor leaves, Watercolor art,  Watercolor paintings">
            <a:extLst>
              <a:ext uri="{FF2B5EF4-FFF2-40B4-BE49-F238E27FC236}">
                <a16:creationId xmlns:a16="http://schemas.microsoft.com/office/drawing/2014/main" id="{5880407A-FCD0-49DC-9B78-71DEACE52036}"/>
              </a:ext>
            </a:extLst>
          </p:cNvPr>
          <p:cNvPicPr>
            <a:picLocks noChangeAspect="1" noChangeArrowheads="1"/>
          </p:cNvPicPr>
          <p:nvPr/>
        </p:nvPicPr>
        <p:blipFill>
          <a:blip r:embed="rId2" cstate="print">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flipH="1">
            <a:off x="8801642" y="1334125"/>
            <a:ext cx="2683350" cy="4888418"/>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E9672247-4D06-4829-A2D5-48A55A57D9D8}"/>
              </a:ext>
            </a:extLst>
          </p:cNvPr>
          <p:cNvGrpSpPr/>
          <p:nvPr/>
        </p:nvGrpSpPr>
        <p:grpSpPr>
          <a:xfrm>
            <a:off x="4936761" y="737746"/>
            <a:ext cx="2318479" cy="2318479"/>
            <a:chOff x="5276170" y="2576172"/>
            <a:chExt cx="1639660" cy="1639660"/>
          </a:xfrm>
        </p:grpSpPr>
        <p:sp>
          <p:nvSpPr>
            <p:cNvPr id="16" name="Oval 15">
              <a:extLst>
                <a:ext uri="{FF2B5EF4-FFF2-40B4-BE49-F238E27FC236}">
                  <a16:creationId xmlns:a16="http://schemas.microsoft.com/office/drawing/2014/main" id="{03D8D6A4-C363-4FA5-9A3F-C85F5886720B}"/>
                </a:ext>
              </a:extLst>
            </p:cNvPr>
            <p:cNvSpPr/>
            <p:nvPr/>
          </p:nvSpPr>
          <p:spPr>
            <a:xfrm>
              <a:off x="5276170" y="2576172"/>
              <a:ext cx="1639660" cy="1639660"/>
            </a:xfrm>
            <a:prstGeom prst="ellipse">
              <a:avLst/>
            </a:prstGeom>
            <a:solidFill>
              <a:srgbClr val="726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endParaRPr>
            </a:p>
          </p:txBody>
        </p:sp>
        <p:pic>
          <p:nvPicPr>
            <p:cNvPr id="17" name="Picture 6" descr="TLTH - Bộ SGK Lớp 6 - Kết nối tri thức với cuộc sống - Công ty Cổ phần Đầu  tư và Phát triển Giáo dục Phương Nam">
              <a:extLst>
                <a:ext uri="{FF2B5EF4-FFF2-40B4-BE49-F238E27FC236}">
                  <a16:creationId xmlns:a16="http://schemas.microsoft.com/office/drawing/2014/main" id="{CDF36469-E91D-4A21-9052-95B0048852AB}"/>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372100" y="2755901"/>
              <a:ext cx="1447800" cy="144779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831618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TotalTime>
  <Words>2770</Words>
  <Application>Microsoft Office PowerPoint</Application>
  <PresentationFormat>Widescreen</PresentationFormat>
  <Paragraphs>249</Paragraphs>
  <Slides>26</Slides>
  <Notes>14</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7" baseType="lpstr">
      <vt:lpstr>#9Slide02 Noi dung dai</vt:lpstr>
      <vt:lpstr>#9Slide03 AllRoundGothic</vt:lpstr>
      <vt:lpstr>Arial</vt:lpstr>
      <vt:lpstr>Bree Serif</vt:lpstr>
      <vt:lpstr>Calibri</vt:lpstr>
      <vt:lpstr>Calibri Light</vt:lpstr>
      <vt:lpstr>Cambria Math</vt:lpstr>
      <vt:lpstr>Symbol</vt:lpstr>
      <vt:lpstr>Times New Roman</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TV_STEM</Manager>
  <Company>TV_STEM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TV_STEM</dc:title>
  <dc:subject>TV_STEM</dc:subject>
  <dc:creator>TV_STEM</dc:creator>
  <cp:keywords>TV_STEM</cp:keywords>
  <dc:description>TV_STEM</dc:description>
  <cp:lastModifiedBy>Nghiêm Xuân</cp:lastModifiedBy>
  <cp:revision>116</cp:revision>
  <dcterms:created xsi:type="dcterms:W3CDTF">2022-08-11T01:27:56Z</dcterms:created>
  <dcterms:modified xsi:type="dcterms:W3CDTF">2022-08-28T02:38:23Z</dcterms:modified>
  <cp:category>TV_STEM</cp:category>
</cp:coreProperties>
</file>